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3249-EFAE-4CC1-9FF2-E27249541E94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B650-E0B9-42EB-B466-64AF9B72D1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b="1" dirty="0" smtClean="0"/>
              <a:t>TEPLOTA</a:t>
            </a:r>
            <a:endParaRPr lang="cs-CZ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7"/>
            <a:ext cx="5124451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9"/>
            <a:ext cx="4032446" cy="2736304"/>
          </a:xfrm>
          <a:prstGeom prst="rect">
            <a:avLst/>
          </a:prstGeom>
        </p:spPr>
      </p:pic>
      <p:pic>
        <p:nvPicPr>
          <p:cNvPr id="5" name="Obrázek 4" descr="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08445" cy="2736304"/>
          </a:xfrm>
          <a:prstGeom prst="rect">
            <a:avLst/>
          </a:prstGeom>
        </p:spPr>
      </p:pic>
      <p:pic>
        <p:nvPicPr>
          <p:cNvPr id="6" name="Obrázek 5" descr="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12976"/>
            <a:ext cx="4032448" cy="2592288"/>
          </a:xfrm>
          <a:prstGeom prst="rect">
            <a:avLst/>
          </a:prstGeom>
        </p:spPr>
      </p:pic>
      <p:pic>
        <p:nvPicPr>
          <p:cNvPr id="7" name="Obrázek 6" descr="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212976"/>
            <a:ext cx="4032448" cy="25922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56" y="2492896"/>
            <a:ext cx="1851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all" dirty="0" smtClean="0"/>
              <a:t>Horký čaj</a:t>
            </a:r>
            <a:endParaRPr lang="cs-CZ" sz="2800" b="1" cap="all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2492896"/>
            <a:ext cx="2357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all" dirty="0" smtClean="0"/>
              <a:t>Vlažná voda</a:t>
            </a:r>
            <a:endParaRPr lang="cs-CZ" sz="2800" b="1" cap="all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5301208"/>
            <a:ext cx="3263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all" dirty="0" smtClean="0"/>
              <a:t>Studená zmrzlina</a:t>
            </a:r>
            <a:endParaRPr lang="cs-CZ" sz="2800" b="1" cap="all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52120" y="5301208"/>
            <a:ext cx="224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all" dirty="0" smtClean="0"/>
              <a:t>Teplé topení</a:t>
            </a:r>
            <a:endParaRPr lang="cs-CZ" sz="2800" b="1" cap="all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602128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Všechna tělesa kolem nás mají určitou teplotu.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75856" y="548680"/>
            <a:ext cx="239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6000" b="1" cap="all" dirty="0" smtClean="0"/>
              <a:t>Pokus</a:t>
            </a:r>
            <a:endParaRPr lang="cs-CZ" sz="6000" b="1" cap="all" dirty="0"/>
          </a:p>
        </p:txBody>
      </p:sp>
      <p:sp>
        <p:nvSpPr>
          <p:cNvPr id="3" name="Obdélník 2"/>
          <p:cNvSpPr/>
          <p:nvPr/>
        </p:nvSpPr>
        <p:spPr>
          <a:xfrm>
            <a:off x="539552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Připravíme si dvě kádinky, jednu se studenou vodou a druhou s horkou vodou. </a:t>
            </a:r>
          </a:p>
          <a:p>
            <a:r>
              <a:rPr lang="cs-CZ" sz="4000" b="1" dirty="0" smtClean="0"/>
              <a:t>Do obou kádinek zároveň nasypeme malé množství potravinářského barviva.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33791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9672" y="548680"/>
            <a:ext cx="22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cap="all" dirty="0" smtClean="0"/>
              <a:t>Studená voda</a:t>
            </a:r>
            <a:endParaRPr lang="cs-CZ" sz="2400" b="1" cap="all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4048" y="548680"/>
            <a:ext cx="194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cap="all" dirty="0" smtClean="0"/>
              <a:t>Horká voda</a:t>
            </a:r>
            <a:endParaRPr lang="cs-CZ" sz="2400" b="1" cap="all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57332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Teplota souvisí s rychlostí pohybu atomů a molekul.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2924944"/>
            <a:ext cx="238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Pomalejší pohyb molekul.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88023" y="3068960"/>
            <a:ext cx="230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Rychlejší pohyb molekul.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963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1" name="Obrázek 10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848" y="1088136"/>
            <a:ext cx="6242304" cy="392504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691680" y="3717032"/>
            <a:ext cx="5765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-58 to 300°F / -50 to 150°C</a:t>
            </a:r>
            <a:endParaRPr lang="cs-CZ" sz="4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522920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Teplotu lze měřit podle různých stupnic.</a:t>
            </a:r>
            <a:endParaRPr lang="cs-CZ" sz="4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9552" y="260648"/>
            <a:ext cx="785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Teplotu měříme teploměrem.</a:t>
            </a:r>
            <a:endParaRPr lang="cs-CZ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27784" y="332656"/>
            <a:ext cx="3853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Celsiova stupnice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196752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Anders</a:t>
            </a:r>
            <a:r>
              <a:rPr lang="cs-CZ" sz="2400" b="1" dirty="0" smtClean="0"/>
              <a:t> Celsius ( 1701 – 1744 ) – švédský matematik a fyzik.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50851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0 °C je teplota tajícího ledu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508518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100 °C je teplota varu vody</a:t>
            </a:r>
            <a:endParaRPr lang="cs-CZ" sz="2800" b="1" dirty="0"/>
          </a:p>
        </p:txBody>
      </p:sp>
      <p:pic>
        <p:nvPicPr>
          <p:cNvPr id="7" name="Obrázek 6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176464" cy="3240360"/>
          </a:xfrm>
          <a:prstGeom prst="rect">
            <a:avLst/>
          </a:prstGeom>
        </p:spPr>
      </p:pic>
      <p:pic>
        <p:nvPicPr>
          <p:cNvPr id="8" name="Obrázek 7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27247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548680"/>
            <a:ext cx="5160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Fahrenheitova stupnice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268760"/>
            <a:ext cx="742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Daniel Gabriel Fahrenheit (1686 – 1736) – německý fyzik.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844825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Původně dva základní body:</a:t>
            </a:r>
          </a:p>
          <a:p>
            <a:r>
              <a:rPr lang="cs-CZ" sz="2400" b="1" dirty="0" smtClean="0"/>
              <a:t>0 °F   nejnižší teplota, které se Fahrenheitovi podařilo roku 1724 dosáhnout  ve směsi chloridu amonného, vody a ledu.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98 °F teplota lidského těla.</a:t>
            </a:r>
          </a:p>
          <a:p>
            <a:endParaRPr lang="cs-CZ" sz="2400" b="1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5445224"/>
            <a:ext cx="8566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Používá se v USA, ale i v dalších zemích (Kanada, Velká Británie, …)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3933056"/>
            <a:ext cx="2984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Později</a:t>
            </a:r>
          </a:p>
          <a:p>
            <a:r>
              <a:rPr lang="cs-CZ" sz="2400" b="1" dirty="0" smtClean="0"/>
              <a:t>32 °F bod mrazu vody,</a:t>
            </a:r>
          </a:p>
          <a:p>
            <a:r>
              <a:rPr lang="cs-CZ" sz="2400" b="1" dirty="0" smtClean="0"/>
              <a:t>212 °F bod varu vody.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548680"/>
            <a:ext cx="416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/>
              <a:t>Kelvinova</a:t>
            </a:r>
            <a:r>
              <a:rPr lang="cs-CZ" sz="4000" b="1" dirty="0" smtClean="0"/>
              <a:t> stupnice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41277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William Thomson (1824 - 1907) – skotský matematik a fyzik, za úspěchy  ve vědě povýšen do šlechtického stavu pod jménem lord Kelvin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Largs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429000"/>
            <a:ext cx="6297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0 K odpovídá nejnižší možné teplotě  -273,15 °C.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2"/>
          <p:cNvCxnSpPr/>
          <p:nvPr/>
        </p:nvCxnSpPr>
        <p:spPr>
          <a:xfrm>
            <a:off x="1691680" y="1916832"/>
            <a:ext cx="0" cy="4320480"/>
          </a:xfrm>
          <a:prstGeom prst="line">
            <a:avLst/>
          </a:prstGeom>
          <a:ln w="1016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7452320" y="1988840"/>
            <a:ext cx="0" cy="4320480"/>
          </a:xfrm>
          <a:prstGeom prst="line">
            <a:avLst/>
          </a:prstGeom>
          <a:ln w="1016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72000" y="1988840"/>
            <a:ext cx="0" cy="4320480"/>
          </a:xfrm>
          <a:prstGeom prst="line">
            <a:avLst/>
          </a:prstGeom>
          <a:ln w="1016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547664" y="3429000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4427984" y="3429000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7308304" y="3429000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051720" y="3212976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0 °C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3212976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32 °F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68344" y="3212976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273 K</a:t>
            </a:r>
            <a:endParaRPr lang="cs-CZ" sz="2400" b="1" dirty="0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1547664" y="2708920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1979712" y="24928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100 °C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788024" y="2492896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212 °F</a:t>
            </a:r>
            <a:endParaRPr lang="cs-CZ" sz="2400" b="1" dirty="0"/>
          </a:p>
        </p:txBody>
      </p:sp>
      <p:cxnSp>
        <p:nvCxnSpPr>
          <p:cNvPr id="24" name="Přímá spojovací čára 23"/>
          <p:cNvCxnSpPr/>
          <p:nvPr/>
        </p:nvCxnSpPr>
        <p:spPr>
          <a:xfrm>
            <a:off x="4427984" y="2708920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7308304" y="2708920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668344" y="2492896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373 K</a:t>
            </a:r>
            <a:endParaRPr lang="cs-CZ" sz="2400" b="1" dirty="0"/>
          </a:p>
        </p:txBody>
      </p:sp>
      <p:cxnSp>
        <p:nvCxnSpPr>
          <p:cNvPr id="27" name="Přímá spojovací čára 26"/>
          <p:cNvCxnSpPr/>
          <p:nvPr/>
        </p:nvCxnSpPr>
        <p:spPr>
          <a:xfrm>
            <a:off x="1547664" y="5373216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907704" y="5157192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- 273 °C</a:t>
            </a:r>
            <a:endParaRPr lang="cs-CZ" sz="2400" b="1" dirty="0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7308304" y="5373216"/>
            <a:ext cx="288032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812360" y="515719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0 K</a:t>
            </a:r>
            <a:endParaRPr lang="cs-CZ" sz="2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635896" y="332656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Stupnice</a:t>
            </a:r>
            <a:endParaRPr lang="cs-CZ" sz="36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27584" y="1196752"/>
            <a:ext cx="1758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Celsiova</a:t>
            </a:r>
            <a:endParaRPr lang="cs-CZ" sz="36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059832" y="1196752"/>
            <a:ext cx="2935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Fahrenheitova</a:t>
            </a:r>
            <a:endParaRPr lang="cs-CZ" sz="36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516216" y="1196752"/>
            <a:ext cx="204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Kelvinova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267</Words>
  <Application>Microsoft Office PowerPoint</Application>
  <PresentationFormat>Předvádění na obrazovce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TEPLOTA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Petra-SGO</dc:creator>
  <cp:lastModifiedBy>Petra-SGO</cp:lastModifiedBy>
  <cp:revision>76</cp:revision>
  <dcterms:created xsi:type="dcterms:W3CDTF">2014-02-20T19:15:52Z</dcterms:created>
  <dcterms:modified xsi:type="dcterms:W3CDTF">2014-03-15T19:13:30Z</dcterms:modified>
</cp:coreProperties>
</file>