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6" r:id="rId6"/>
    <p:sldId id="268" r:id="rId7"/>
    <p:sldId id="273" r:id="rId8"/>
    <p:sldId id="264" r:id="rId9"/>
    <p:sldId id="269" r:id="rId10"/>
    <p:sldId id="265" r:id="rId11"/>
    <p:sldId id="270" r:id="rId12"/>
    <p:sldId id="271" r:id="rId13"/>
    <p:sldId id="259" r:id="rId14"/>
    <p:sldId id="263" r:id="rId15"/>
    <p:sldId id="261" r:id="rId16"/>
    <p:sldId id="262" r:id="rId17"/>
    <p:sldId id="27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65" autoAdjust="0"/>
  </p:normalViewPr>
  <p:slideViewPr>
    <p:cSldViewPr>
      <p:cViewPr varScale="1">
        <p:scale>
          <a:sx n="62" d="100"/>
          <a:sy n="62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List1!$C$6</c:f>
              <c:strCache>
                <c:ptCount val="1"/>
              </c:strCache>
            </c:strRef>
          </c:tx>
          <c:spPr>
            <a:ln w="57150" cmpd="sng"/>
          </c:spPr>
          <c:marker>
            <c:symbol val="none"/>
          </c:marker>
          <c:xVal>
            <c:numRef>
              <c:f>List1!$B$7:$B$12</c:f>
              <c:numCache>
                <c:formatCode>0.0</c:formatCode>
                <c:ptCount val="4"/>
                <c:pt idx="0">
                  <c:v>1.5</c:v>
                </c:pt>
                <c:pt idx="1">
                  <c:v>3</c:v>
                </c:pt>
                <c:pt idx="2">
                  <c:v>4.5</c:v>
                </c:pt>
                <c:pt idx="3">
                  <c:v>6</c:v>
                </c:pt>
              </c:numCache>
            </c:numRef>
          </c:xVal>
          <c:yVal>
            <c:numRef>
              <c:f>List1!$C$7:$C$12</c:f>
              <c:numCache>
                <c:formatCode>0.000</c:formatCode>
                <c:ptCount val="4"/>
                <c:pt idx="0">
                  <c:v>1.4999999999999998E-2</c:v>
                </c:pt>
                <c:pt idx="1">
                  <c:v>3.0000000000000002E-2</c:v>
                </c:pt>
                <c:pt idx="2">
                  <c:v>4.5000000000000005E-2</c:v>
                </c:pt>
                <c:pt idx="3">
                  <c:v>6.0000000000000005E-2</c:v>
                </c:pt>
              </c:numCache>
            </c:numRef>
          </c:yVal>
        </c:ser>
        <c:dLbls/>
        <c:axId val="112929024"/>
        <c:axId val="112955392"/>
      </c:scatterChart>
      <c:valAx>
        <c:axId val="112929024"/>
        <c:scaling>
          <c:orientation val="minMax"/>
        </c:scaling>
        <c:axPos val="b"/>
        <c:numFmt formatCode="0.0" sourceLinked="1"/>
        <c:tickLblPos val="nextTo"/>
        <c:crossAx val="112955392"/>
        <c:crosses val="autoZero"/>
        <c:crossBetween val="midCat"/>
      </c:valAx>
      <c:valAx>
        <c:axId val="112955392"/>
        <c:scaling>
          <c:orientation val="minMax"/>
        </c:scaling>
        <c:axPos val="l"/>
        <c:majorGridlines/>
        <c:numFmt formatCode="0.000" sourceLinked="1"/>
        <c:tickLblPos val="nextTo"/>
        <c:crossAx val="112929024"/>
        <c:crosses val="autoZero"/>
        <c:crossBetween val="midCat"/>
      </c:valAx>
    </c:plotArea>
    <c:plotVisOnly val="1"/>
    <c:dispBlanksAs val="gap"/>
  </c:chart>
  <c:txPr>
    <a:bodyPr/>
    <a:lstStyle/>
    <a:p>
      <a:pPr>
        <a:defRPr sz="2000"/>
      </a:pPr>
      <a:endParaRPr lang="cs-CZ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42559180303802E-2"/>
          <c:y val="3.5602609811031097E-2"/>
          <c:w val="0.87739471986575424"/>
          <c:h val="0.88406389189079992"/>
        </c:manualLayout>
      </c:layout>
      <c:scatterChart>
        <c:scatterStyle val="lineMarker"/>
        <c:ser>
          <c:idx val="1"/>
          <c:order val="1"/>
          <c:tx>
            <c:strRef>
              <c:f>List1!$C$6</c:f>
              <c:strCache>
                <c:ptCount val="1"/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List1!$B$7:$B$12</c:f>
              <c:numCache>
                <c:formatCode>0.0</c:formatCode>
                <c:ptCount val="4"/>
                <c:pt idx="0">
                  <c:v>1.5</c:v>
                </c:pt>
                <c:pt idx="1">
                  <c:v>3</c:v>
                </c:pt>
                <c:pt idx="2">
                  <c:v>4.5</c:v>
                </c:pt>
                <c:pt idx="3">
                  <c:v>6</c:v>
                </c:pt>
              </c:numCache>
            </c:numRef>
          </c:xVal>
          <c:yVal>
            <c:numRef>
              <c:f>List1!$C$7:$C$12</c:f>
              <c:numCache>
                <c:formatCode>0.000</c:formatCode>
                <c:ptCount val="4"/>
                <c:pt idx="0">
                  <c:v>1.4999999999999998E-2</c:v>
                </c:pt>
                <c:pt idx="1">
                  <c:v>3.0000000000000002E-2</c:v>
                </c:pt>
                <c:pt idx="2">
                  <c:v>4.5000000000000005E-2</c:v>
                </c:pt>
                <c:pt idx="3">
                  <c:v>6.0000000000000005E-2</c:v>
                </c:pt>
              </c:numCache>
            </c:numRef>
          </c:yVal>
        </c:ser>
        <c:ser>
          <c:idx val="0"/>
          <c:order val="0"/>
          <c:spPr>
            <a:ln w="7620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List1!$E$7:$E$12</c:f>
              <c:numCache>
                <c:formatCode>General</c:formatCode>
                <c:ptCount val="4"/>
                <c:pt idx="0">
                  <c:v>1.5</c:v>
                </c:pt>
                <c:pt idx="1">
                  <c:v>3</c:v>
                </c:pt>
                <c:pt idx="2">
                  <c:v>4.5</c:v>
                </c:pt>
                <c:pt idx="3">
                  <c:v>6</c:v>
                </c:pt>
              </c:numCache>
            </c:numRef>
          </c:xVal>
          <c:yVal>
            <c:numRef>
              <c:f>List1!$F$7:$F$12</c:f>
              <c:numCache>
                <c:formatCode>General</c:formatCode>
                <c:ptCount val="4"/>
                <c:pt idx="0">
                  <c:v>2.0000000000000004E-2</c:v>
                </c:pt>
                <c:pt idx="1">
                  <c:v>4.0000000000000008E-2</c:v>
                </c:pt>
                <c:pt idx="2">
                  <c:v>6.0000000000000005E-2</c:v>
                </c:pt>
                <c:pt idx="3">
                  <c:v>8.0000000000000016E-2</c:v>
                </c:pt>
              </c:numCache>
            </c:numRef>
          </c:yVal>
        </c:ser>
        <c:dLbls/>
        <c:axId val="113002368"/>
        <c:axId val="113003904"/>
      </c:scatterChart>
      <c:valAx>
        <c:axId val="113002368"/>
        <c:scaling>
          <c:orientation val="minMax"/>
        </c:scaling>
        <c:axPos val="b"/>
        <c:numFmt formatCode="0.0" sourceLinked="1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13003904"/>
        <c:crosses val="autoZero"/>
        <c:crossBetween val="midCat"/>
      </c:valAx>
      <c:valAx>
        <c:axId val="113003904"/>
        <c:scaling>
          <c:orientation val="minMax"/>
        </c:scaling>
        <c:axPos val="l"/>
        <c:majorGridlines/>
        <c:numFmt formatCode="0.000" sourceLinked="1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113002368"/>
        <c:crosses val="autoZero"/>
        <c:crossBetween val="midCat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List1!$F$19</c:f>
              <c:strCache>
                <c:ptCount val="1"/>
                <c:pt idx="0">
                  <c:v>I/mA</c:v>
                </c:pt>
              </c:strCache>
            </c:strRef>
          </c:tx>
          <c:spPr>
            <a:ln w="57150"/>
          </c:spPr>
          <c:marker>
            <c:symbol val="none"/>
          </c:marker>
          <c:xVal>
            <c:numRef>
              <c:f>List1!$E$20:$E$27</c:f>
              <c:numCache>
                <c:formatCode>General</c:formatCode>
                <c:ptCount val="8"/>
                <c:pt idx="0">
                  <c:v>1.5</c:v>
                </c:pt>
                <c:pt idx="1">
                  <c:v>3</c:v>
                </c:pt>
                <c:pt idx="2">
                  <c:v>4.5</c:v>
                </c:pt>
                <c:pt idx="3">
                  <c:v>6</c:v>
                </c:pt>
                <c:pt idx="4">
                  <c:v>7.5</c:v>
                </c:pt>
                <c:pt idx="5">
                  <c:v>9</c:v>
                </c:pt>
                <c:pt idx="6">
                  <c:v>12.5</c:v>
                </c:pt>
                <c:pt idx="7">
                  <c:v>15</c:v>
                </c:pt>
              </c:numCache>
            </c:numRef>
          </c:xVal>
          <c:yVal>
            <c:numRef>
              <c:f>List1!$F$20:$F$27</c:f>
              <c:numCache>
                <c:formatCode>General</c:formatCode>
                <c:ptCount val="8"/>
                <c:pt idx="0">
                  <c:v>12.5</c:v>
                </c:pt>
                <c:pt idx="1">
                  <c:v>25</c:v>
                </c:pt>
                <c:pt idx="2">
                  <c:v>37.5</c:v>
                </c:pt>
                <c:pt idx="3">
                  <c:v>50</c:v>
                </c:pt>
                <c:pt idx="4">
                  <c:v>62.5</c:v>
                </c:pt>
                <c:pt idx="5">
                  <c:v>75</c:v>
                </c:pt>
                <c:pt idx="6">
                  <c:v>104.16666666666667</c:v>
                </c:pt>
                <c:pt idx="7">
                  <c:v>125</c:v>
                </c:pt>
              </c:numCache>
            </c:numRef>
          </c:yVal>
        </c:ser>
        <c:dLbls/>
        <c:axId val="113024384"/>
        <c:axId val="117339264"/>
      </c:scatterChart>
      <c:valAx>
        <c:axId val="113024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117339264"/>
        <c:crosses val="autoZero"/>
        <c:crossBetween val="midCat"/>
      </c:valAx>
      <c:valAx>
        <c:axId val="117339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113024384"/>
        <c:crosses val="autoZero"/>
        <c:crossBetween val="midCat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F19C99-2090-43AB-B464-A0C53405CB18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69D4A-9EEC-417D-8911-9822EC88C7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A37AD8-F8E2-41C5-9FC8-21B3BBC2EE9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- Jeho život na VŠ trápil tatínka, protože byl velmi nadaný a své nadání věnoval zábavě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332A00-1A0C-4FDD-825C-6A9D709E2ECB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mtClean="0"/>
              <a:t>Ohmův zákon byl formulován tak jednoduše, že jej v Německu nebrali vážně</a:t>
            </a: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cs-CZ" altLang="cs-CZ" smtClean="0"/>
              <a:t> mimo jiné dokázal, že elektrický odpor je přímo úměrný délce vodiče a nepřímo úměrný obsahu jeho příčného řezu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mtClean="0"/>
              <a:t> jakmile zákon uznali v Londýně, dostalo se Ohmovi věhlasu i doma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mtClean="0"/>
              <a:t> věnuje se rovněž akustice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mtClean="0"/>
              <a:t> před koncem života byl jmenován profesorem na Mnichovské univerzitě – na univerzitě působil jen 5 let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mtClean="0"/>
              <a:t> nebyl ženatý, celý život žil skromně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0FDBF0-83DD-45BB-BF3A-B05C368EB67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004D8D-1FD6-4CBB-B914-F9F893837780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81D03-6BC5-4058-908B-4439983038F1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E76597-B698-48BA-A3BC-62A3F241D872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BEFCF-B7C8-415E-8E18-BEEF285B4771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AEEC-2012-41D4-B0F2-166CCAA0EE1D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C48C6-671B-4EB4-98AD-F1B2A908BC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A336-95C9-4067-A134-266201B1CD17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08BA9-A9C9-4879-83EE-3AC4494B23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4B868-AAAB-48D8-B752-0E937F15139C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5656-2E3A-4B8E-B39A-365E02ECF0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C8685-7A08-4D1B-9A32-26F306A38488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4F096-5FAB-4C28-9567-53829DE03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9FAA-D1A0-4DA6-B691-B8E87CB8C77F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B080B-9A16-4295-A0F8-ED4C020812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7BFE-BFF1-439B-BE3B-3BFF7E0C9A07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C4792-69B3-4652-94E2-6BDBF271D4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0F6AC-E797-49AC-9F6D-CCB32D8E85A9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3B96-623D-4AC4-9FD2-65267BBCE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D69E-BC61-4B81-904D-863D9C9511BF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E773B-B09B-4B8E-8987-BD5548C73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255E-0C88-4AC5-85C3-0F0E95D0A836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ABF9-4518-4BB9-B7F1-290477631F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974D-D7F2-4788-A020-206464A97CC8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5A78-95EF-43B9-A1CF-16CCDBAE91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96160-B945-404B-B05C-B1359D55B9E1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B04C-FA25-4A2B-A0A6-CD2EE6479A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22B864-C21C-4D56-9E2C-E7E24C8C5302}" type="datetimeFigureOut">
              <a:rPr lang="cs-CZ"/>
              <a:pPr>
                <a:defRPr/>
              </a:pPr>
              <a:t>26.5.2014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9F207A-C871-4562-A416-D08DA1E63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ransition spd="slow">
    <p:pu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Georg_Simon_Oh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eorg-simon-ohm_1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eorg-simon-ohm_1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Georg</a:t>
            </a:r>
            <a:r>
              <a:rPr lang="cs-CZ" dirty="0" smtClean="0"/>
              <a:t> Simon Ohm</a:t>
            </a:r>
            <a:endParaRPr lang="cs-CZ" dirty="0"/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altLang="cs-CZ" dirty="0" smtClean="0"/>
          </a:p>
        </p:txBody>
      </p:sp>
      <p:pic>
        <p:nvPicPr>
          <p:cNvPr id="5124" name="Obrázek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333375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125" name="Podnadpis 2"/>
          <p:cNvSpPr txBox="1">
            <a:spLocks/>
          </p:cNvSpPr>
          <p:nvPr/>
        </p:nvSpPr>
        <p:spPr bwMode="auto">
          <a:xfrm>
            <a:off x="4763" y="5348288"/>
            <a:ext cx="914400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cs-CZ" altLang="cs-CZ" sz="2000"/>
              <a:t>Digitální učební materiál byl vytvořen v rámci projektu 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cs-CZ" altLang="cs-CZ" sz="2000" b="1"/>
              <a:t>Inovace a zkvalitnění výuky na Slovanském gymnáziu</a:t>
            </a:r>
            <a:endParaRPr lang="cs-CZ" altLang="cs-CZ" sz="2000"/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cs-CZ" altLang="cs-CZ" sz="2000" b="1"/>
              <a:t>CZ.1.07/1.5.00/34.1088</a:t>
            </a:r>
            <a:endParaRPr lang="cs-CZ" altLang="cs-CZ" sz="2000"/>
          </a:p>
          <a:p>
            <a:pPr algn="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cs-CZ" altLang="cs-CZ" sz="260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Sestrojíme graf závislosti proudu na napětí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1115616" y="2636912"/>
          <a:ext cx="55446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7" name="TextovéPole 4"/>
          <p:cNvSpPr txBox="1">
            <a:spLocks noChangeArrowheads="1"/>
          </p:cNvSpPr>
          <p:nvPr/>
        </p:nvSpPr>
        <p:spPr bwMode="auto">
          <a:xfrm>
            <a:off x="1042988" y="27495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/>
              <a:t>I/A</a:t>
            </a:r>
          </a:p>
        </p:txBody>
      </p:sp>
      <p:sp>
        <p:nvSpPr>
          <p:cNvPr id="13318" name="TextovéPole 5"/>
          <p:cNvSpPr txBox="1">
            <a:spLocks noChangeArrowheads="1"/>
          </p:cNvSpPr>
          <p:nvPr/>
        </p:nvSpPr>
        <p:spPr bwMode="auto">
          <a:xfrm>
            <a:off x="6659563" y="6035675"/>
            <a:ext cx="865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/>
              <a:t>U/V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Měření provedeme s různými reostaty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27088" y="2533650"/>
          <a:ext cx="7777164" cy="399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94"/>
                <a:gridCol w="1296194"/>
                <a:gridCol w="1296194"/>
                <a:gridCol w="1296194"/>
                <a:gridCol w="1296194"/>
                <a:gridCol w="1296194"/>
              </a:tblGrid>
              <a:tr h="201933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29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1,5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0,015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100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1,5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0,02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75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29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3,0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0,030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100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3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75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29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4,5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0,045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100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4,5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0,06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75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29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6,0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0,060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100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6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0,08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75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84" name="Object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2974975"/>
            <a:ext cx="5762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5" name="Object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0325" y="3011488"/>
            <a:ext cx="503238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6" name="Object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4613" y="2698750"/>
            <a:ext cx="576262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7" name="Object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2974975"/>
            <a:ext cx="5746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8" name="Object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3046413"/>
            <a:ext cx="5032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9" name="Object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2698750"/>
            <a:ext cx="576263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Sestrojíme grafy závislosti proudu na napětí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1259632" y="2564904"/>
          <a:ext cx="594015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ovéPole 5"/>
          <p:cNvSpPr txBox="1">
            <a:spLocks noChangeArrowheads="1"/>
          </p:cNvSpPr>
          <p:nvPr/>
        </p:nvSpPr>
        <p:spPr bwMode="auto">
          <a:xfrm>
            <a:off x="684213" y="255905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/>
              <a:t>I/A</a:t>
            </a:r>
          </a:p>
        </p:txBody>
      </p:sp>
      <p:sp>
        <p:nvSpPr>
          <p:cNvPr id="15366" name="Obdélník 6"/>
          <p:cNvSpPr>
            <a:spLocks noChangeArrowheads="1"/>
          </p:cNvSpPr>
          <p:nvPr/>
        </p:nvSpPr>
        <p:spPr bwMode="auto">
          <a:xfrm>
            <a:off x="7235825" y="6165850"/>
            <a:ext cx="604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/>
              <a:t>U/V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4389437"/>
          </a:xfrm>
        </p:spPr>
        <p:txBody>
          <a:bodyPr/>
          <a:lstStyle/>
          <a:p>
            <a:pPr eaLnBrk="1" hangingPunct="1"/>
            <a:r>
              <a:rPr lang="cs-CZ" altLang="cs-CZ" smtClean="0"/>
              <a:t>Z roku 1827: </a:t>
            </a:r>
            <a:r>
              <a:rPr lang="cs-CZ" altLang="cs-CZ" i="1" smtClean="0"/>
              <a:t>Proud procházející obvodem je přímo úměrný elektrickému napětí.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Dnes podle učebnice [Bohuněk, Kolářová]: </a:t>
            </a:r>
            <a:r>
              <a:rPr lang="cs-CZ" altLang="cs-CZ" i="1" smtClean="0"/>
              <a:t>Elektrický proud I v kovovém vodiči je přímo úměrný elektrickému napětí U mezi konci vodiče. </a:t>
            </a:r>
          </a:p>
        </p:txBody>
      </p:sp>
      <p:sp>
        <p:nvSpPr>
          <p:cNvPr id="5" name="TextovéPole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07904" y="5013176"/>
            <a:ext cx="1512168" cy="1063946"/>
          </a:xfrm>
          <a:prstGeom prst="rect">
            <a:avLst/>
          </a:prstGeom>
          <a:blipFill rotWithShape="1">
            <a:blip r:embed="rId3" cstate="print"/>
            <a:stretch>
              <a:fillRect l="-16129" b="-13714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Urči z grafu odpor rezistoru</a:t>
            </a:r>
          </a:p>
        </p:txBody>
      </p:sp>
      <p:sp>
        <p:nvSpPr>
          <p:cNvPr id="17412" name="TextovéPole 4"/>
          <p:cNvSpPr txBox="1">
            <a:spLocks noChangeArrowheads="1"/>
          </p:cNvSpPr>
          <p:nvPr/>
        </p:nvSpPr>
        <p:spPr bwMode="auto">
          <a:xfrm>
            <a:off x="7740650" y="6053138"/>
            <a:ext cx="863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/>
              <a:t>U/V</a:t>
            </a:r>
          </a:p>
        </p:txBody>
      </p:sp>
      <p:sp>
        <p:nvSpPr>
          <p:cNvPr id="17413" name="TextovéPole 5"/>
          <p:cNvSpPr txBox="1">
            <a:spLocks noChangeArrowheads="1"/>
          </p:cNvSpPr>
          <p:nvPr/>
        </p:nvSpPr>
        <p:spPr bwMode="auto">
          <a:xfrm>
            <a:off x="323850" y="2565400"/>
            <a:ext cx="1223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/>
              <a:t>I/mA</a:t>
            </a:r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3930650" y="7029450"/>
            <a:ext cx="0" cy="1954213"/>
          </a:xfrm>
          <a:prstGeom prst="line">
            <a:avLst/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-3095625" y="4868863"/>
            <a:ext cx="3095625" cy="0"/>
          </a:xfrm>
          <a:prstGeom prst="line">
            <a:avLst/>
          </a:prstGeom>
          <a:ln w="539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Graf 16"/>
          <p:cNvGraphicFramePr>
            <a:graphicFrameLocks/>
          </p:cNvGraphicFramePr>
          <p:nvPr/>
        </p:nvGraphicFramePr>
        <p:xfrm>
          <a:off x="1187624" y="2564904"/>
          <a:ext cx="6480720" cy="3857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95738" y="5591175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FF0000"/>
                </a:solidFill>
              </a:rPr>
              <a:t>U = 6 V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1835150" y="4252913"/>
            <a:ext cx="18002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solidFill>
                  <a:srgbClr val="FF0000"/>
                </a:solidFill>
              </a:rPr>
              <a:t>I = 50 mA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22109E-6 L -0.00069 -0.362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05273E-6 L 0.46458 3.05273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935480"/>
            <a:ext cx="8229600" cy="4389120"/>
          </a:xfrm>
          <a:blipFill rotWithShape="1">
            <a:blip r:embed="rId2" cstate="print"/>
            <a:stretch>
              <a:fillRect l="-889" t="-1111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Zdroje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387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Obrázek G. S. Ohma:</a:t>
            </a:r>
          </a:p>
          <a:p>
            <a:pPr marL="393700" lvl="1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mtClean="0"/>
              <a:t>Georg Simon Ohm. In: </a:t>
            </a:r>
            <a:r>
              <a:rPr lang="cs-CZ" altLang="cs-CZ" i="1" smtClean="0"/>
              <a:t>Wikipedia: the free encyklopedia. </a:t>
            </a:r>
            <a:r>
              <a:rPr lang="en-US" altLang="cs-CZ" smtClean="0"/>
              <a:t>[</a:t>
            </a:r>
            <a:r>
              <a:rPr lang="cs-CZ" altLang="cs-CZ" smtClean="0"/>
              <a:t>online</a:t>
            </a:r>
            <a:r>
              <a:rPr lang="en-US" altLang="cs-CZ" smtClean="0"/>
              <a:t>]</a:t>
            </a:r>
            <a:r>
              <a:rPr lang="cs-CZ" altLang="cs-CZ" smtClean="0"/>
              <a:t>. 23. 4. 2014 v 11:00</a:t>
            </a:r>
            <a:r>
              <a:rPr lang="en-US" altLang="cs-CZ" smtClean="0"/>
              <a:t>[</a:t>
            </a:r>
            <a:r>
              <a:rPr lang="cs-CZ" altLang="cs-CZ" smtClean="0"/>
              <a:t>cit. 2014-05-12</a:t>
            </a:r>
            <a:r>
              <a:rPr lang="en-US" altLang="cs-CZ" smtClean="0"/>
              <a:t>]</a:t>
            </a:r>
            <a:r>
              <a:rPr lang="cs-CZ" altLang="cs-CZ" smtClean="0"/>
              <a:t>. Dostupný z:</a:t>
            </a:r>
            <a:r>
              <a:rPr lang="en-US" altLang="cs-CZ" smtClean="0"/>
              <a:t> </a:t>
            </a:r>
            <a:r>
              <a:rPr lang="cs-CZ" altLang="cs-CZ" smtClean="0">
                <a:hlinkClick r:id="rId2"/>
              </a:rPr>
              <a:t>http://cs.wikipedia.org/wiki/Georg_Simon_Ohm</a:t>
            </a:r>
            <a:r>
              <a:rPr lang="cs-CZ" altLang="cs-CZ" smtClean="0"/>
              <a:t>.  Publikováno pod licencí CC BY-SA.</a:t>
            </a:r>
            <a:endParaRPr lang="cs-CZ" altLang="cs-CZ" smtClean="0">
              <a:latin typeface="Arial" charset="0"/>
            </a:endParaRPr>
          </a:p>
          <a:p>
            <a:pPr marL="393700" lvl="1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altLang="cs-CZ" smtClean="0">
              <a:latin typeface="Arial" charset="0"/>
            </a:endParaRPr>
          </a:p>
          <a:p>
            <a:pPr marL="393700" lvl="1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mtClean="0"/>
              <a:t>Georg Simon Ohm. In: </a:t>
            </a:r>
            <a:r>
              <a:rPr lang="cs-CZ" altLang="cs-CZ" i="1" smtClean="0"/>
              <a:t>Wikipedia: the free encyklopedia. </a:t>
            </a:r>
            <a:r>
              <a:rPr lang="en-US" altLang="cs-CZ" smtClean="0"/>
              <a:t>[</a:t>
            </a:r>
            <a:r>
              <a:rPr lang="cs-CZ" altLang="cs-CZ" smtClean="0"/>
              <a:t>online</a:t>
            </a:r>
            <a:r>
              <a:rPr lang="en-US" altLang="cs-CZ" smtClean="0"/>
              <a:t>]</a:t>
            </a:r>
            <a:r>
              <a:rPr lang="cs-CZ" altLang="cs-CZ" smtClean="0"/>
              <a:t>. 23. 4. 2014 v 11:00</a:t>
            </a:r>
            <a:r>
              <a:rPr lang="en-US" altLang="cs-CZ" smtClean="0"/>
              <a:t>[</a:t>
            </a:r>
            <a:r>
              <a:rPr lang="cs-CZ" altLang="cs-CZ" smtClean="0"/>
              <a:t>cit. 2014-05-12</a:t>
            </a:r>
            <a:r>
              <a:rPr lang="en-US" altLang="cs-CZ" smtClean="0"/>
              <a:t>]</a:t>
            </a:r>
            <a:r>
              <a:rPr lang="cs-CZ" altLang="cs-CZ" smtClean="0"/>
              <a:t>. Dostupný z:</a:t>
            </a:r>
            <a:r>
              <a:rPr lang="en-US" altLang="cs-CZ" smtClean="0"/>
              <a:t> </a:t>
            </a:r>
            <a:r>
              <a:rPr lang="cs-CZ" altLang="cs-CZ" smtClean="0">
                <a:hlinkClick r:id="rId2"/>
              </a:rPr>
              <a:t>http://cs.wikipedia.org/wiki/Georg_Simon_Ohm</a:t>
            </a:r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Zdroje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4389437"/>
          </a:xfrm>
        </p:spPr>
        <p:txBody>
          <a:bodyPr/>
          <a:lstStyle/>
          <a:p>
            <a:pPr eaLnBrk="1" hangingPunct="1"/>
            <a:r>
              <a:rPr lang="cs-CZ" altLang="cs-CZ" smtClean="0"/>
              <a:t>BOREC, Tomáš. </a:t>
            </a:r>
            <a:r>
              <a:rPr lang="cs-CZ" altLang="cs-CZ" i="1" smtClean="0"/>
              <a:t>Dobrý den, pane Ampére</a:t>
            </a:r>
            <a:r>
              <a:rPr lang="cs-CZ" altLang="cs-CZ" smtClean="0"/>
              <a:t>. Praha: SPN, 1981. ISBN neuvedeno.</a:t>
            </a:r>
            <a:endParaRPr lang="cs-CZ" altLang="cs-CZ" smtClean="0">
              <a:latin typeface="Arial" charset="0"/>
            </a:endParaRP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BOHUNĚK, Jiří a Růžena KOLÁŘOVÁ. </a:t>
            </a:r>
            <a:r>
              <a:rPr lang="cs-CZ" altLang="cs-CZ" i="1" smtClean="0"/>
              <a:t>Fyzika pro 8. ročník základní školy. </a:t>
            </a:r>
            <a:r>
              <a:rPr lang="cs-CZ" altLang="cs-CZ" smtClean="0"/>
              <a:t>Praha: Prometheus, 1999. ISBN 80-7196-149-3.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Život a dílo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5843588" cy="4389437"/>
          </a:xfrm>
        </p:spPr>
        <p:txBody>
          <a:bodyPr/>
          <a:lstStyle/>
          <a:p>
            <a:pPr eaLnBrk="1" hangingPunct="1"/>
            <a:r>
              <a:rPr lang="cs-CZ" altLang="cs-CZ" smtClean="0"/>
              <a:t>16. března 1789 Erlagen, Bavorsko</a:t>
            </a:r>
          </a:p>
          <a:p>
            <a:pPr eaLnBrk="1" hangingPunct="1"/>
            <a:r>
              <a:rPr lang="cs-CZ" altLang="cs-CZ" smtClean="0"/>
              <a:t>Doma 7 dětí</a:t>
            </a:r>
          </a:p>
          <a:p>
            <a:pPr eaLnBrk="1" hangingPunct="1"/>
            <a:r>
              <a:rPr lang="cs-CZ" altLang="cs-CZ" smtClean="0"/>
              <a:t>Tatínek jej naučil matematice, fyzice, chemii a filozofii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VŠ v Erlagenu – čas trávil na tanečních zábavách</a:t>
            </a:r>
          </a:p>
          <a:p>
            <a:pPr eaLnBrk="1" hangingPunct="1"/>
            <a:r>
              <a:rPr lang="cs-CZ" altLang="cs-CZ" smtClean="0"/>
              <a:t>Odešel z VŠ – učil matematiku ve Švýcarsku</a:t>
            </a:r>
          </a:p>
        </p:txBody>
      </p:sp>
      <p:pic>
        <p:nvPicPr>
          <p:cNvPr id="6148" name="Picture 2" descr="http://upload.wikimedia.org/wikipedia/commons/thumb/a/a6/Georg-simon-ohm_1.jpg/220px-Georg-simon-ohm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2060575"/>
            <a:ext cx="26336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Život a dílo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395288" y="2060575"/>
            <a:ext cx="5843587" cy="4389438"/>
          </a:xfrm>
        </p:spPr>
        <p:txBody>
          <a:bodyPr/>
          <a:lstStyle/>
          <a:p>
            <a:pPr eaLnBrk="1" hangingPunct="1"/>
            <a:r>
              <a:rPr lang="cs-CZ" altLang="cs-CZ" smtClean="0"/>
              <a:t>Návrat do Erlagenu – 25. 10. 1811 doktorát</a:t>
            </a:r>
          </a:p>
          <a:p>
            <a:pPr eaLnBrk="1" hangingPunct="1"/>
            <a:r>
              <a:rPr lang="cs-CZ" altLang="cs-CZ" smtClean="0"/>
              <a:t>1817 se začíná věnovat elektřině</a:t>
            </a:r>
          </a:p>
          <a:p>
            <a:pPr eaLnBrk="1" hangingPunct="1"/>
            <a:r>
              <a:rPr lang="cs-CZ" altLang="cs-CZ" smtClean="0"/>
              <a:t>1827 Ohmův zákon</a:t>
            </a:r>
          </a:p>
          <a:p>
            <a:pPr eaLnBrk="1" hangingPunct="1"/>
            <a:r>
              <a:rPr lang="cs-CZ" altLang="cs-CZ" smtClean="0"/>
              <a:t>1841 uznala zákon Královská společnost v Londýně – sláva autorovi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Zemřel 7. července 1854</a:t>
            </a:r>
          </a:p>
        </p:txBody>
      </p:sp>
      <p:pic>
        <p:nvPicPr>
          <p:cNvPr id="7172" name="Picture 2" descr="http://upload.wikimedia.org/wikipedia/commons/thumb/a/a6/Georg-simon-ohm_1.jpg/220px-Georg-simon-ohm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2060575"/>
            <a:ext cx="26336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Sestavíme elektrický obvod</a:t>
            </a:r>
          </a:p>
        </p:txBody>
      </p:sp>
      <p:grpSp>
        <p:nvGrpSpPr>
          <p:cNvPr id="8196" name="Skupina 14"/>
          <p:cNvGrpSpPr>
            <a:grpSpLocks/>
          </p:cNvGrpSpPr>
          <p:nvPr/>
        </p:nvGrpSpPr>
        <p:grpSpPr bwMode="auto">
          <a:xfrm>
            <a:off x="1916113" y="3419475"/>
            <a:ext cx="5256212" cy="2663825"/>
            <a:chOff x="1907704" y="3140968"/>
            <a:chExt cx="4752528" cy="2505295"/>
          </a:xfrm>
        </p:grpSpPr>
        <p:grpSp>
          <p:nvGrpSpPr>
            <p:cNvPr id="8197" name="Skupina 13"/>
            <p:cNvGrpSpPr>
              <a:grpSpLocks/>
            </p:cNvGrpSpPr>
            <p:nvPr/>
          </p:nvGrpSpPr>
          <p:grpSpPr bwMode="auto">
            <a:xfrm>
              <a:off x="1907704" y="3140968"/>
              <a:ext cx="4752528" cy="2505295"/>
              <a:chOff x="1907704" y="3140968"/>
              <a:chExt cx="4752528" cy="2505295"/>
            </a:xfrm>
          </p:grpSpPr>
          <p:sp>
            <p:nvSpPr>
              <p:cNvPr id="5" name="Obdélník 4"/>
              <p:cNvSpPr/>
              <p:nvPr/>
            </p:nvSpPr>
            <p:spPr>
              <a:xfrm>
                <a:off x="1907704" y="3326103"/>
                <a:ext cx="4752528" cy="168711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8201" name="TextovéPole 3"/>
              <p:cNvSpPr txBox="1">
                <a:spLocks noChangeArrowheads="1"/>
              </p:cNvSpPr>
              <p:nvPr/>
            </p:nvSpPr>
            <p:spPr bwMode="auto">
              <a:xfrm>
                <a:off x="2987824" y="3140968"/>
                <a:ext cx="1584176" cy="5232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cs-CZ" altLang="cs-CZ" sz="2800"/>
                  <a:t>R = ?</a:t>
                </a:r>
              </a:p>
            </p:txBody>
          </p:sp>
          <p:cxnSp>
            <p:nvCxnSpPr>
              <p:cNvPr id="11" name="Přímá spojnice 10"/>
              <p:cNvCxnSpPr>
                <a:stCxn id="8" idx="6"/>
                <a:endCxn id="9" idx="2"/>
              </p:cNvCxnSpPr>
              <p:nvPr/>
            </p:nvCxnSpPr>
            <p:spPr>
              <a:xfrm>
                <a:off x="3265569" y="5010235"/>
                <a:ext cx="538265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03" name="TextovéPole 11"/>
              <p:cNvSpPr txBox="1">
                <a:spLocks noChangeArrowheads="1"/>
              </p:cNvSpPr>
              <p:nvPr/>
            </p:nvSpPr>
            <p:spPr bwMode="auto">
              <a:xfrm>
                <a:off x="2920394" y="4906329"/>
                <a:ext cx="547338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cs-CZ" altLang="cs-CZ" sz="4000" b="1"/>
                  <a:t>+</a:t>
                </a:r>
              </a:p>
            </p:txBody>
          </p:sp>
          <p:sp>
            <p:nvSpPr>
              <p:cNvPr id="8204" name="TextovéPole 12"/>
              <p:cNvSpPr txBox="1">
                <a:spLocks noChangeArrowheads="1"/>
              </p:cNvSpPr>
              <p:nvPr/>
            </p:nvSpPr>
            <p:spPr bwMode="auto">
              <a:xfrm>
                <a:off x="3674601" y="4938377"/>
                <a:ext cx="547338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cs-CZ" altLang="cs-CZ" sz="4000" b="1"/>
                  <a:t>-</a:t>
                </a:r>
              </a:p>
            </p:txBody>
          </p:sp>
        </p:grpSp>
        <p:sp>
          <p:nvSpPr>
            <p:cNvPr id="8" name="Ovál 7"/>
            <p:cNvSpPr/>
            <p:nvPr/>
          </p:nvSpPr>
          <p:spPr>
            <a:xfrm>
              <a:off x="3122032" y="4938569"/>
              <a:ext cx="143538" cy="1433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9" name="Ovál 8"/>
            <p:cNvSpPr/>
            <p:nvPr/>
          </p:nvSpPr>
          <p:spPr>
            <a:xfrm>
              <a:off x="3803835" y="4938569"/>
              <a:ext cx="144973" cy="1433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Zapojíme voltmetr na měření napětí</a:t>
            </a:r>
          </a:p>
        </p:txBody>
      </p:sp>
      <p:grpSp>
        <p:nvGrpSpPr>
          <p:cNvPr id="9220" name="Skupina 24"/>
          <p:cNvGrpSpPr>
            <a:grpSpLocks/>
          </p:cNvGrpSpPr>
          <p:nvPr/>
        </p:nvGrpSpPr>
        <p:grpSpPr bwMode="auto">
          <a:xfrm>
            <a:off x="1908175" y="2649538"/>
            <a:ext cx="5256213" cy="3457575"/>
            <a:chOff x="1907704" y="2348880"/>
            <a:chExt cx="5256584" cy="3456384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2555450" y="2564706"/>
              <a:ext cx="266401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22" name="Skupina 14"/>
            <p:cNvGrpSpPr>
              <a:grpSpLocks/>
            </p:cNvGrpSpPr>
            <p:nvPr/>
          </p:nvGrpSpPr>
          <p:grpSpPr bwMode="auto">
            <a:xfrm>
              <a:off x="1907704" y="3140968"/>
              <a:ext cx="5256584" cy="2664296"/>
              <a:chOff x="1907704" y="3140968"/>
              <a:chExt cx="4752528" cy="2505295"/>
            </a:xfrm>
          </p:grpSpPr>
          <p:grpSp>
            <p:nvGrpSpPr>
              <p:cNvPr id="9227" name="Skupina 13"/>
              <p:cNvGrpSpPr>
                <a:grpSpLocks/>
              </p:cNvGrpSpPr>
              <p:nvPr/>
            </p:nvGrpSpPr>
            <p:grpSpPr bwMode="auto">
              <a:xfrm>
                <a:off x="1907704" y="3140968"/>
                <a:ext cx="4752528" cy="2505295"/>
                <a:chOff x="1907704" y="3140968"/>
                <a:chExt cx="4752528" cy="2505295"/>
              </a:xfrm>
            </p:grpSpPr>
            <p:sp>
              <p:nvSpPr>
                <p:cNvPr id="5" name="Obdélník 4"/>
                <p:cNvSpPr/>
                <p:nvPr/>
              </p:nvSpPr>
              <p:spPr>
                <a:xfrm>
                  <a:off x="1907704" y="3325819"/>
                  <a:ext cx="4752528" cy="16877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/>
                </a:p>
              </p:txBody>
            </p:sp>
            <p:sp>
              <p:nvSpPr>
                <p:cNvPr id="9231" name="TextovéPole 3"/>
                <p:cNvSpPr txBox="1">
                  <a:spLocks noChangeArrowheads="1"/>
                </p:cNvSpPr>
                <p:nvPr/>
              </p:nvSpPr>
              <p:spPr bwMode="auto">
                <a:xfrm>
                  <a:off x="2987824" y="3140968"/>
                  <a:ext cx="1584176" cy="5232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cs-CZ" altLang="cs-CZ" sz="2800"/>
                    <a:t>R = ?</a:t>
                  </a:r>
                </a:p>
              </p:txBody>
            </p:sp>
            <p:cxnSp>
              <p:nvCxnSpPr>
                <p:cNvPr id="11" name="Přímá spojnice 10"/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265569" y="5010566"/>
                  <a:ext cx="538266" cy="0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233" name="TextovéPole 11"/>
                <p:cNvSpPr txBox="1">
                  <a:spLocks noChangeArrowheads="1"/>
                </p:cNvSpPr>
                <p:nvPr/>
              </p:nvSpPr>
              <p:spPr bwMode="auto">
                <a:xfrm>
                  <a:off x="2920394" y="4906329"/>
                  <a:ext cx="547338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cs-CZ" altLang="cs-CZ" sz="4000" b="1"/>
                    <a:t>+</a:t>
                  </a:r>
                </a:p>
              </p:txBody>
            </p:sp>
            <p:sp>
              <p:nvSpPr>
                <p:cNvPr id="9234" name="TextovéPole 12"/>
                <p:cNvSpPr txBox="1">
                  <a:spLocks noChangeArrowheads="1"/>
                </p:cNvSpPr>
                <p:nvPr/>
              </p:nvSpPr>
              <p:spPr bwMode="auto">
                <a:xfrm>
                  <a:off x="3674601" y="4938377"/>
                  <a:ext cx="547338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cs-CZ" altLang="cs-CZ" sz="4000" b="1"/>
                    <a:t>-</a:t>
                  </a:r>
                </a:p>
              </p:txBody>
            </p:sp>
          </p:grpSp>
          <p:sp>
            <p:nvSpPr>
              <p:cNvPr id="8" name="Ovál 7"/>
              <p:cNvSpPr/>
              <p:nvPr/>
            </p:nvSpPr>
            <p:spPr>
              <a:xfrm>
                <a:off x="3122031" y="4938938"/>
                <a:ext cx="143538" cy="14325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9" name="Ovál 8"/>
              <p:cNvSpPr/>
              <p:nvPr/>
            </p:nvSpPr>
            <p:spPr>
              <a:xfrm>
                <a:off x="3803835" y="4938938"/>
                <a:ext cx="144972" cy="14325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  <p:cxnSp>
          <p:nvCxnSpPr>
            <p:cNvPr id="18" name="Přímá spojnice 17"/>
            <p:cNvCxnSpPr/>
            <p:nvPr/>
          </p:nvCxnSpPr>
          <p:spPr>
            <a:xfrm flipV="1">
              <a:off x="2555450" y="2564706"/>
              <a:ext cx="0" cy="772846"/>
            </a:xfrm>
            <a:prstGeom prst="line">
              <a:avLst/>
            </a:prstGeom>
            <a:ln w="28575"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5219463" y="2564706"/>
              <a:ext cx="0" cy="772846"/>
            </a:xfrm>
            <a:prstGeom prst="line">
              <a:avLst/>
            </a:prstGeom>
            <a:ln w="28575"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ál 22"/>
            <p:cNvSpPr/>
            <p:nvPr/>
          </p:nvSpPr>
          <p:spPr>
            <a:xfrm>
              <a:off x="3633439" y="2348880"/>
              <a:ext cx="650921" cy="6030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9226" name="TextovéPole 23"/>
            <p:cNvSpPr txBox="1">
              <a:spLocks noChangeArrowheads="1"/>
            </p:cNvSpPr>
            <p:nvPr/>
          </p:nvSpPr>
          <p:spPr bwMode="auto">
            <a:xfrm>
              <a:off x="3718918" y="2348880"/>
              <a:ext cx="64807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3200"/>
                <a:t>V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Zapojíme ampérmetr na měření elektrického proudu</a:t>
            </a:r>
          </a:p>
        </p:txBody>
      </p:sp>
      <p:grpSp>
        <p:nvGrpSpPr>
          <p:cNvPr id="10244" name="Skupina 24"/>
          <p:cNvGrpSpPr>
            <a:grpSpLocks/>
          </p:cNvGrpSpPr>
          <p:nvPr/>
        </p:nvGrpSpPr>
        <p:grpSpPr bwMode="auto">
          <a:xfrm>
            <a:off x="1908175" y="2649538"/>
            <a:ext cx="5256213" cy="3457575"/>
            <a:chOff x="1907704" y="2348880"/>
            <a:chExt cx="5256584" cy="3456384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2555450" y="2564706"/>
              <a:ext cx="266401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48" name="Skupina 14"/>
            <p:cNvGrpSpPr>
              <a:grpSpLocks/>
            </p:cNvGrpSpPr>
            <p:nvPr/>
          </p:nvGrpSpPr>
          <p:grpSpPr bwMode="auto">
            <a:xfrm>
              <a:off x="1907704" y="3140968"/>
              <a:ext cx="5256584" cy="2664296"/>
              <a:chOff x="1907704" y="3140968"/>
              <a:chExt cx="4752528" cy="2505295"/>
            </a:xfrm>
          </p:grpSpPr>
          <p:grpSp>
            <p:nvGrpSpPr>
              <p:cNvPr id="10253" name="Skupina 13"/>
              <p:cNvGrpSpPr>
                <a:grpSpLocks/>
              </p:cNvGrpSpPr>
              <p:nvPr/>
            </p:nvGrpSpPr>
            <p:grpSpPr bwMode="auto">
              <a:xfrm>
                <a:off x="1907704" y="3140968"/>
                <a:ext cx="4752528" cy="2505295"/>
                <a:chOff x="1907704" y="3140968"/>
                <a:chExt cx="4752528" cy="2505295"/>
              </a:xfrm>
            </p:grpSpPr>
            <p:sp>
              <p:nvSpPr>
                <p:cNvPr id="5" name="Obdélník 4"/>
                <p:cNvSpPr/>
                <p:nvPr/>
              </p:nvSpPr>
              <p:spPr>
                <a:xfrm>
                  <a:off x="1907704" y="3325819"/>
                  <a:ext cx="4752528" cy="168773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/>
                </a:p>
              </p:txBody>
            </p:sp>
            <p:sp>
              <p:nvSpPr>
                <p:cNvPr id="10257" name="TextovéPole 3"/>
                <p:cNvSpPr txBox="1">
                  <a:spLocks noChangeArrowheads="1"/>
                </p:cNvSpPr>
                <p:nvPr/>
              </p:nvSpPr>
              <p:spPr bwMode="auto">
                <a:xfrm>
                  <a:off x="2987824" y="3140968"/>
                  <a:ext cx="1584176" cy="5232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cs-CZ" altLang="cs-CZ" sz="2800"/>
                    <a:t>R = ?</a:t>
                  </a:r>
                </a:p>
              </p:txBody>
            </p:sp>
            <p:cxnSp>
              <p:nvCxnSpPr>
                <p:cNvPr id="11" name="Přímá spojnice 10"/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265569" y="5010566"/>
                  <a:ext cx="538266" cy="0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59" name="TextovéPole 11"/>
                <p:cNvSpPr txBox="1">
                  <a:spLocks noChangeArrowheads="1"/>
                </p:cNvSpPr>
                <p:nvPr/>
              </p:nvSpPr>
              <p:spPr bwMode="auto">
                <a:xfrm>
                  <a:off x="2920394" y="4906329"/>
                  <a:ext cx="547338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cs-CZ" altLang="cs-CZ" sz="4000" b="1"/>
                    <a:t>+</a:t>
                  </a:r>
                </a:p>
              </p:txBody>
            </p:sp>
            <p:sp>
              <p:nvSpPr>
                <p:cNvPr id="10260" name="TextovéPole 12"/>
                <p:cNvSpPr txBox="1">
                  <a:spLocks noChangeArrowheads="1"/>
                </p:cNvSpPr>
                <p:nvPr/>
              </p:nvSpPr>
              <p:spPr bwMode="auto">
                <a:xfrm>
                  <a:off x="3674601" y="4938377"/>
                  <a:ext cx="547338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cs-CZ" altLang="cs-CZ" sz="4000" b="1"/>
                    <a:t>-</a:t>
                  </a:r>
                </a:p>
              </p:txBody>
            </p:sp>
          </p:grpSp>
          <p:sp>
            <p:nvSpPr>
              <p:cNvPr id="8" name="Ovál 7"/>
              <p:cNvSpPr/>
              <p:nvPr/>
            </p:nvSpPr>
            <p:spPr>
              <a:xfrm>
                <a:off x="3122031" y="4938938"/>
                <a:ext cx="143538" cy="14325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9" name="Ovál 8"/>
              <p:cNvSpPr/>
              <p:nvPr/>
            </p:nvSpPr>
            <p:spPr>
              <a:xfrm>
                <a:off x="3803835" y="4938938"/>
                <a:ext cx="144972" cy="14325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  <p:cxnSp>
          <p:nvCxnSpPr>
            <p:cNvPr id="18" name="Přímá spojnice 17"/>
            <p:cNvCxnSpPr/>
            <p:nvPr/>
          </p:nvCxnSpPr>
          <p:spPr>
            <a:xfrm flipV="1">
              <a:off x="2555450" y="2564706"/>
              <a:ext cx="0" cy="772846"/>
            </a:xfrm>
            <a:prstGeom prst="line">
              <a:avLst/>
            </a:prstGeom>
            <a:ln w="28575"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5219463" y="2564706"/>
              <a:ext cx="0" cy="772846"/>
            </a:xfrm>
            <a:prstGeom prst="line">
              <a:avLst/>
            </a:prstGeom>
            <a:ln w="28575"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ál 22"/>
            <p:cNvSpPr/>
            <p:nvPr/>
          </p:nvSpPr>
          <p:spPr>
            <a:xfrm>
              <a:off x="3633439" y="2348880"/>
              <a:ext cx="650921" cy="6030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0252" name="TextovéPole 23"/>
            <p:cNvSpPr txBox="1">
              <a:spLocks noChangeArrowheads="1"/>
            </p:cNvSpPr>
            <p:nvPr/>
          </p:nvSpPr>
          <p:spPr bwMode="auto">
            <a:xfrm>
              <a:off x="3718918" y="2348880"/>
              <a:ext cx="64807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3200"/>
                <a:t>V</a:t>
              </a:r>
            </a:p>
          </p:txBody>
        </p:sp>
      </p:grpSp>
      <p:sp>
        <p:nvSpPr>
          <p:cNvPr id="6" name="Ovál 5"/>
          <p:cNvSpPr/>
          <p:nvPr/>
        </p:nvSpPr>
        <p:spPr>
          <a:xfrm>
            <a:off x="6804025" y="4221163"/>
            <a:ext cx="720725" cy="7207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246" name="TextovéPole 6"/>
          <p:cNvSpPr txBox="1">
            <a:spLocks noChangeArrowheads="1"/>
          </p:cNvSpPr>
          <p:nvPr/>
        </p:nvSpPr>
        <p:spPr bwMode="auto">
          <a:xfrm>
            <a:off x="6948488" y="4221163"/>
            <a:ext cx="576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3600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</a:rPr>
              <a:t>Zapojený elektrický obvod</a:t>
            </a:r>
          </a:p>
        </p:txBody>
      </p:sp>
      <p:pic>
        <p:nvPicPr>
          <p:cNvPr id="40981" name="Picture 21" descr="DSC09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565400"/>
            <a:ext cx="5400675" cy="4051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Naměřené hodnoty sestavíme do tabulky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6013" y="2632075"/>
          <a:ext cx="3186112" cy="3533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3056"/>
                <a:gridCol w="1593056"/>
              </a:tblGrid>
              <a:tr h="169201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604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1,5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0,015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4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3,0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0,030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4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4,5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0,045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4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6,0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0,060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288" name="Object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388" y="2852738"/>
            <a:ext cx="617537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Object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852738"/>
            <a:ext cx="5746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Ohmův zákon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Dopočítáme poměr U/I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6013" y="2632075"/>
          <a:ext cx="4784724" cy="3533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4908"/>
                <a:gridCol w="1594908"/>
                <a:gridCol w="1594908"/>
              </a:tblGrid>
              <a:tr h="169201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604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1,5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0,015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100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4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3,0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0,030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100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4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4,5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0,045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100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4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>
                          <a:effectLst/>
                        </a:rPr>
                        <a:t>6,0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u="none" strike="noStrike" dirty="0">
                          <a:effectLst/>
                        </a:rPr>
                        <a:t>0,060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</a:rPr>
                        <a:t>100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318" name="Object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388" y="2852738"/>
            <a:ext cx="617537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" name="Object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852738"/>
            <a:ext cx="5746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0" name="Object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2717800"/>
            <a:ext cx="576263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Tok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Tok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Tok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Tok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Tok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Tok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496</Words>
  <Application>Microsoft Office PowerPoint</Application>
  <PresentationFormat>Předvádění na obrazovce (4:3)</PresentationFormat>
  <Paragraphs>142</Paragraphs>
  <Slides>17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Constantia</vt:lpstr>
      <vt:lpstr>Arial</vt:lpstr>
      <vt:lpstr>Calibri</vt:lpstr>
      <vt:lpstr>Wingdings 2</vt:lpstr>
      <vt:lpstr>Tok</vt:lpstr>
      <vt:lpstr>Georg Simon Ohm</vt:lpstr>
      <vt:lpstr>Život a dílo</vt:lpstr>
      <vt:lpstr>Život a dílo</vt:lpstr>
      <vt:lpstr>Ohmův zákon</vt:lpstr>
      <vt:lpstr>Ohmův zákon</vt:lpstr>
      <vt:lpstr>Ohmův zákon</vt:lpstr>
      <vt:lpstr>Ohmův zákon</vt:lpstr>
      <vt:lpstr>Ohmův zákon</vt:lpstr>
      <vt:lpstr>Ohmův zákon</vt:lpstr>
      <vt:lpstr>Ohmův zákon</vt:lpstr>
      <vt:lpstr>Ohmův zákon</vt:lpstr>
      <vt:lpstr>Ohmův zákon</vt:lpstr>
      <vt:lpstr>Ohmův zákon</vt:lpstr>
      <vt:lpstr>Příklad</vt:lpstr>
      <vt:lpstr>Příklad</vt:lpstr>
      <vt:lpstr>Zdroje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 Simon Ohm</dc:title>
  <dc:creator>maryskova</dc:creator>
  <cp:lastModifiedBy>malinkova</cp:lastModifiedBy>
  <cp:revision>23</cp:revision>
  <dcterms:created xsi:type="dcterms:W3CDTF">2014-05-12T11:09:17Z</dcterms:created>
  <dcterms:modified xsi:type="dcterms:W3CDTF">2014-05-26T10:46:33Z</dcterms:modified>
</cp:coreProperties>
</file>