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2" r:id="rId4"/>
    <p:sldId id="263" r:id="rId5"/>
    <p:sldId id="256" r:id="rId6"/>
    <p:sldId id="258" r:id="rId7"/>
    <p:sldId id="257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6858000" cy="9144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209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2890B-52AC-43B6-A100-2F6738ACCF2F}" type="datetimeFigureOut">
              <a:rPr lang="cs-CZ" smtClean="0"/>
              <a:pPr/>
              <a:t>22.2.2014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6A68D-58B6-47E2-BEE8-710C2A0054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2890B-52AC-43B6-A100-2F6738ACCF2F}" type="datetimeFigureOut">
              <a:rPr lang="cs-CZ" smtClean="0"/>
              <a:pPr/>
              <a:t>22.2.2014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6A68D-58B6-47E2-BEE8-710C2A0054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2890B-52AC-43B6-A100-2F6738ACCF2F}" type="datetimeFigureOut">
              <a:rPr lang="cs-CZ" smtClean="0"/>
              <a:pPr/>
              <a:t>22.2.2014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6A68D-58B6-47E2-BEE8-710C2A0054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2890B-52AC-43B6-A100-2F6738ACCF2F}" type="datetimeFigureOut">
              <a:rPr lang="cs-CZ" smtClean="0"/>
              <a:pPr/>
              <a:t>22.2.2014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6A68D-58B6-47E2-BEE8-710C2A0054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2890B-52AC-43B6-A100-2F6738ACCF2F}" type="datetimeFigureOut">
              <a:rPr lang="cs-CZ" smtClean="0"/>
              <a:pPr/>
              <a:t>22.2.2014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6A68D-58B6-47E2-BEE8-710C2A0054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2890B-52AC-43B6-A100-2F6738ACCF2F}" type="datetimeFigureOut">
              <a:rPr lang="cs-CZ" smtClean="0"/>
              <a:pPr/>
              <a:t>22.2.2014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6A68D-58B6-47E2-BEE8-710C2A0054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2890B-52AC-43B6-A100-2F6738ACCF2F}" type="datetimeFigureOut">
              <a:rPr lang="cs-CZ" smtClean="0"/>
              <a:pPr/>
              <a:t>22.2.2014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6A68D-58B6-47E2-BEE8-710C2A0054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2890B-52AC-43B6-A100-2F6738ACCF2F}" type="datetimeFigureOut">
              <a:rPr lang="cs-CZ" smtClean="0"/>
              <a:pPr/>
              <a:t>22.2.2014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6A68D-58B6-47E2-BEE8-710C2A0054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2890B-52AC-43B6-A100-2F6738ACCF2F}" type="datetimeFigureOut">
              <a:rPr lang="cs-CZ" smtClean="0"/>
              <a:pPr/>
              <a:t>22.2.2014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6A68D-58B6-47E2-BEE8-710C2A0054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2890B-52AC-43B6-A100-2F6738ACCF2F}" type="datetimeFigureOut">
              <a:rPr lang="cs-CZ" smtClean="0"/>
              <a:pPr/>
              <a:t>22.2.2014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6A68D-58B6-47E2-BEE8-710C2A0054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2890B-52AC-43B6-A100-2F6738ACCF2F}" type="datetimeFigureOut">
              <a:rPr lang="cs-CZ" smtClean="0"/>
              <a:pPr/>
              <a:t>22.2.2014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6A68D-58B6-47E2-BEE8-710C2A0054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2890B-52AC-43B6-A100-2F6738ACCF2F}" type="datetimeFigureOut">
              <a:rPr lang="cs-CZ" smtClean="0"/>
              <a:pPr/>
              <a:t>22.2.2014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6A68D-58B6-47E2-BEE8-710C2A0054D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514350" y="2840568"/>
            <a:ext cx="5829300" cy="196003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KLADKA</a:t>
            </a:r>
            <a:endParaRPr kumimoji="0" lang="cs-CZ" sz="9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512676" y="7068277"/>
            <a:ext cx="5778642" cy="1536171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Digitální učební materiál byl vytvořen v rámci projektu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Inovace a zkvalitnění výuky na Slovanském gymnáziu</a:t>
            </a:r>
            <a:endParaRPr kumimoji="0" lang="cs-CZ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CZ.1.07/1.5.00/34.1088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672" y="443542"/>
            <a:ext cx="5832648" cy="1663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04664" y="1907704"/>
            <a:ext cx="56886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/>
              <a:t>Na volný konec lana působíme poloviční silou, než je tíhová síla působící na zvedaný náklad.</a:t>
            </a:r>
            <a:endParaRPr lang="cs-CZ" sz="44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476672" y="6660232"/>
            <a:ext cx="51845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/>
              <a:t>Táhneme proti směru působení tíhové síly.</a:t>
            </a:r>
            <a:endParaRPr lang="cs-CZ" sz="4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404664" y="323528"/>
            <a:ext cx="31765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smtClean="0"/>
              <a:t>Volná kladka</a:t>
            </a:r>
            <a:endParaRPr lang="cs-CZ" sz="44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404664" y="1331640"/>
            <a:ext cx="2376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/>
              <a:t>Výhoda:</a:t>
            </a:r>
            <a:endParaRPr lang="cs-CZ" sz="44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476672" y="5940152"/>
            <a:ext cx="2808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/>
              <a:t>Nevýhoda:</a:t>
            </a:r>
            <a:endParaRPr lang="cs-CZ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5" grpId="1"/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2656" y="251520"/>
            <a:ext cx="6192688" cy="8496944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32656" y="7308304"/>
            <a:ext cx="61206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cap="all" dirty="0" smtClean="0"/>
              <a:t>Jednoduchý kladkostroj</a:t>
            </a:r>
            <a:endParaRPr lang="cs-CZ" sz="4400" b="1" cap="al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2656" y="2411760"/>
            <a:ext cx="6242304" cy="612068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32656" y="323528"/>
            <a:ext cx="6264696" cy="280076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4400" b="1" dirty="0" smtClean="0"/>
              <a:t>Jak velkou silou je napínán provázek, je-li hmotnost závažíčka  140 gramů?</a:t>
            </a:r>
            <a:endParaRPr lang="cs-CZ" sz="4400" b="1" dirty="0"/>
          </a:p>
        </p:txBody>
      </p:sp>
      <p:cxnSp>
        <p:nvCxnSpPr>
          <p:cNvPr id="5" name="Přímá spojovací šipka 4"/>
          <p:cNvCxnSpPr/>
          <p:nvPr/>
        </p:nvCxnSpPr>
        <p:spPr>
          <a:xfrm>
            <a:off x="3284984" y="4355976"/>
            <a:ext cx="720080" cy="72008"/>
          </a:xfrm>
          <a:prstGeom prst="straightConnector1">
            <a:avLst/>
          </a:prstGeom>
          <a:ln w="508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2996952" y="4572000"/>
            <a:ext cx="1143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solidFill>
                  <a:srgbClr val="FF0000"/>
                </a:solidFill>
              </a:rPr>
              <a:t>F = ?</a:t>
            </a:r>
            <a:endParaRPr lang="cs-CZ" sz="4000" b="1" dirty="0">
              <a:solidFill>
                <a:srgbClr val="FF0000"/>
              </a:solidFill>
            </a:endParaRPr>
          </a:p>
        </p:txBody>
      </p:sp>
      <p:cxnSp>
        <p:nvCxnSpPr>
          <p:cNvPr id="10" name="Přímá spojovací šipka 9"/>
          <p:cNvCxnSpPr/>
          <p:nvPr/>
        </p:nvCxnSpPr>
        <p:spPr>
          <a:xfrm>
            <a:off x="1844824" y="7596336"/>
            <a:ext cx="0" cy="576064"/>
          </a:xfrm>
          <a:prstGeom prst="straightConnector1">
            <a:avLst/>
          </a:prstGeom>
          <a:ln w="508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/>
        </p:nvSpPr>
        <p:spPr>
          <a:xfrm>
            <a:off x="2132856" y="7308304"/>
            <a:ext cx="22247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b="1" i="1" dirty="0" smtClean="0">
                <a:solidFill>
                  <a:srgbClr val="FF0000"/>
                </a:solidFill>
              </a:rPr>
              <a:t>F</a:t>
            </a:r>
            <a:r>
              <a:rPr lang="cs-CZ" sz="4000" b="1" i="1" baseline="-25000" dirty="0" smtClean="0">
                <a:solidFill>
                  <a:srgbClr val="FF0000"/>
                </a:solidFill>
              </a:rPr>
              <a:t>G</a:t>
            </a:r>
            <a:r>
              <a:rPr lang="cs-CZ" sz="4000" b="1" i="1" dirty="0" smtClean="0">
                <a:solidFill>
                  <a:srgbClr val="FF0000"/>
                </a:solidFill>
              </a:rPr>
              <a:t> = </a:t>
            </a:r>
            <a:r>
              <a:rPr lang="cs-CZ" sz="4000" b="1" dirty="0" smtClean="0">
                <a:solidFill>
                  <a:srgbClr val="FF0000"/>
                </a:solidFill>
              </a:rPr>
              <a:t>1,4</a:t>
            </a:r>
            <a:r>
              <a:rPr lang="cs-CZ" sz="4000" b="1" i="1" dirty="0" smtClean="0">
                <a:solidFill>
                  <a:srgbClr val="FF0000"/>
                </a:solidFill>
              </a:rPr>
              <a:t> N</a:t>
            </a:r>
            <a:endParaRPr lang="cs-CZ" sz="4000" b="1" i="1" dirty="0">
              <a:solidFill>
                <a:srgbClr val="FF0000"/>
              </a:solidFill>
            </a:endParaRPr>
          </a:p>
        </p:txBody>
      </p:sp>
      <p:sp>
        <p:nvSpPr>
          <p:cNvPr id="16" name="Čárový popisek 1 15"/>
          <p:cNvSpPr/>
          <p:nvPr/>
        </p:nvSpPr>
        <p:spPr>
          <a:xfrm>
            <a:off x="2708920" y="6084168"/>
            <a:ext cx="2952328" cy="612648"/>
          </a:xfrm>
          <a:prstGeom prst="borderCallout1">
            <a:avLst>
              <a:gd name="adj1" fmla="val 23897"/>
              <a:gd name="adj2" fmla="val 790"/>
              <a:gd name="adj3" fmla="val -139687"/>
              <a:gd name="adj4" fmla="val -16559"/>
            </a:avLst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chemeClr val="tx1"/>
                </a:solidFill>
              </a:rPr>
              <a:t>p</a:t>
            </a:r>
            <a:r>
              <a:rPr lang="cs-CZ" sz="3600" b="1" dirty="0" smtClean="0">
                <a:solidFill>
                  <a:schemeClr val="tx1"/>
                </a:solidFill>
              </a:rPr>
              <a:t>evná kladka</a:t>
            </a:r>
            <a:endParaRPr lang="cs-CZ" sz="3600" b="1" dirty="0">
              <a:solidFill>
                <a:schemeClr val="tx1"/>
              </a:solidFill>
            </a:endParaRPr>
          </a:p>
        </p:txBody>
      </p:sp>
      <p:sp>
        <p:nvSpPr>
          <p:cNvPr id="17" name="Čárový popisek 1 16"/>
          <p:cNvSpPr/>
          <p:nvPr/>
        </p:nvSpPr>
        <p:spPr>
          <a:xfrm>
            <a:off x="3356992" y="3275856"/>
            <a:ext cx="2808312" cy="612648"/>
          </a:xfrm>
          <a:prstGeom prst="borderCallout1">
            <a:avLst>
              <a:gd name="adj1" fmla="val 736"/>
              <a:gd name="adj2" fmla="val -473"/>
              <a:gd name="adj3" fmla="val 120220"/>
              <a:gd name="adj4" fmla="val -13071"/>
            </a:avLst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chemeClr val="tx1"/>
                </a:solidFill>
              </a:rPr>
              <a:t>volná kladka</a:t>
            </a:r>
            <a:endParaRPr lang="cs-CZ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0648" y="395536"/>
            <a:ext cx="6264696" cy="8352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848" y="611560"/>
            <a:ext cx="6242304" cy="8064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00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0648" y="323528"/>
            <a:ext cx="6264696" cy="8424936"/>
          </a:xfrm>
          <a:prstGeom prst="rect">
            <a:avLst/>
          </a:prstGeom>
        </p:spPr>
      </p:pic>
      <p:pic>
        <p:nvPicPr>
          <p:cNvPr id="5" name="Obrázek 4" descr="00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0648" y="323528"/>
            <a:ext cx="2837688" cy="28620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60648" y="539552"/>
            <a:ext cx="62646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/>
              <a:t>Kladka je kotouč, který se otáčí kolem osy. </a:t>
            </a:r>
          </a:p>
          <a:p>
            <a:r>
              <a:rPr lang="cs-CZ" sz="4400" b="1" dirty="0" smtClean="0"/>
              <a:t>Na obvodu kotouče je žlábek, do kterého se vkládá lano.</a:t>
            </a:r>
            <a:endParaRPr lang="cs-CZ" sz="4400" b="1" dirty="0"/>
          </a:p>
        </p:txBody>
      </p:sp>
      <p:pic>
        <p:nvPicPr>
          <p:cNvPr id="6" name="Obrázek 5" descr="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80" y="4211960"/>
            <a:ext cx="5760640" cy="4566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640" y="251520"/>
            <a:ext cx="6480720" cy="8568952"/>
          </a:xfrm>
          <a:prstGeom prst="rect">
            <a:avLst/>
          </a:prstGeom>
        </p:spPr>
      </p:pic>
      <p:cxnSp>
        <p:nvCxnSpPr>
          <p:cNvPr id="3" name="Přímá spojovací šipka 2"/>
          <p:cNvCxnSpPr/>
          <p:nvPr/>
        </p:nvCxnSpPr>
        <p:spPr>
          <a:xfrm>
            <a:off x="2132856" y="7020272"/>
            <a:ext cx="0" cy="1584176"/>
          </a:xfrm>
          <a:prstGeom prst="straightConnector1">
            <a:avLst/>
          </a:prstGeom>
          <a:ln w="635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Násobení 3"/>
          <p:cNvSpPr/>
          <p:nvPr/>
        </p:nvSpPr>
        <p:spPr>
          <a:xfrm>
            <a:off x="1772816" y="6660232"/>
            <a:ext cx="720080" cy="648072"/>
          </a:xfrm>
          <a:prstGeom prst="mathMultiply">
            <a:avLst>
              <a:gd name="adj1" fmla="val 344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Násobení 4"/>
          <p:cNvSpPr/>
          <p:nvPr/>
        </p:nvSpPr>
        <p:spPr>
          <a:xfrm>
            <a:off x="2492896" y="1331640"/>
            <a:ext cx="720080" cy="648072"/>
          </a:xfrm>
          <a:prstGeom prst="mathMultiply">
            <a:avLst>
              <a:gd name="adj1" fmla="val 862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Násobení 5"/>
          <p:cNvSpPr/>
          <p:nvPr/>
        </p:nvSpPr>
        <p:spPr>
          <a:xfrm>
            <a:off x="3068960" y="4716016"/>
            <a:ext cx="720080" cy="648072"/>
          </a:xfrm>
          <a:prstGeom prst="mathMultiply">
            <a:avLst>
              <a:gd name="adj1" fmla="val 344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ovací šipka 6"/>
          <p:cNvCxnSpPr/>
          <p:nvPr/>
        </p:nvCxnSpPr>
        <p:spPr>
          <a:xfrm>
            <a:off x="3429000" y="5076056"/>
            <a:ext cx="0" cy="1512168"/>
          </a:xfrm>
          <a:prstGeom prst="straightConnector1">
            <a:avLst/>
          </a:prstGeom>
          <a:ln w="635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1268760" y="8028384"/>
            <a:ext cx="593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i="1" dirty="0" smtClean="0">
                <a:solidFill>
                  <a:srgbClr val="FF0000"/>
                </a:solidFill>
              </a:rPr>
              <a:t>F</a:t>
            </a:r>
            <a:r>
              <a:rPr lang="cs-CZ" sz="4000" b="1" i="1" baseline="-25000" dirty="0" smtClean="0">
                <a:solidFill>
                  <a:srgbClr val="FF0000"/>
                </a:solidFill>
              </a:rPr>
              <a:t>1</a:t>
            </a:r>
            <a:endParaRPr lang="cs-CZ" sz="4000" b="1" i="1" baseline="-25000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573016" y="6300192"/>
            <a:ext cx="593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i="1" dirty="0" smtClean="0">
                <a:solidFill>
                  <a:srgbClr val="FF0000"/>
                </a:solidFill>
              </a:rPr>
              <a:t>F</a:t>
            </a:r>
            <a:r>
              <a:rPr lang="cs-CZ" sz="4000" b="1" i="1" baseline="-25000" dirty="0" smtClean="0">
                <a:solidFill>
                  <a:srgbClr val="FF0000"/>
                </a:solidFill>
              </a:rPr>
              <a:t>2</a:t>
            </a:r>
            <a:endParaRPr lang="cs-CZ" sz="4000" b="1" i="1" baseline="-25000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636912" y="899592"/>
            <a:ext cx="4603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i="1" dirty="0" smtClean="0">
                <a:solidFill>
                  <a:srgbClr val="FF0000"/>
                </a:solidFill>
              </a:rPr>
              <a:t>o</a:t>
            </a:r>
            <a:endParaRPr lang="cs-CZ" sz="4000" b="1" i="1" dirty="0">
              <a:solidFill>
                <a:srgbClr val="FF0000"/>
              </a:solidFill>
            </a:endParaRPr>
          </a:p>
        </p:txBody>
      </p:sp>
      <p:cxnSp>
        <p:nvCxnSpPr>
          <p:cNvPr id="11" name="Přímá spojovací čára 10"/>
          <p:cNvCxnSpPr>
            <a:endCxn id="10" idx="2"/>
          </p:cNvCxnSpPr>
          <p:nvPr/>
        </p:nvCxnSpPr>
        <p:spPr>
          <a:xfrm flipV="1">
            <a:off x="2204864" y="1607478"/>
            <a:ext cx="662239" cy="12194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>
            <a:stCxn id="10" idx="2"/>
          </p:cNvCxnSpPr>
          <p:nvPr/>
        </p:nvCxnSpPr>
        <p:spPr>
          <a:xfrm>
            <a:off x="2867103" y="1607478"/>
            <a:ext cx="633905" cy="12194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2276872" y="1619672"/>
            <a:ext cx="3674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solidFill>
                  <a:srgbClr val="FF0000"/>
                </a:solidFill>
              </a:rPr>
              <a:t>r</a:t>
            </a:r>
            <a:endParaRPr lang="cs-CZ" sz="4000" b="1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2996952" y="1619672"/>
            <a:ext cx="3674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solidFill>
                  <a:srgbClr val="FF0000"/>
                </a:solidFill>
              </a:rPr>
              <a:t>r</a:t>
            </a:r>
            <a:endParaRPr lang="cs-CZ" sz="4000" b="1" dirty="0">
              <a:solidFill>
                <a:srgbClr val="FF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260648" y="251520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/>
              <a:t>PEVNÁ KLADKA</a:t>
            </a:r>
            <a:endParaRPr lang="cs-CZ" sz="4400" b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3861048" y="7164288"/>
            <a:ext cx="2232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>
                <a:solidFill>
                  <a:srgbClr val="FF0000"/>
                </a:solidFill>
              </a:rPr>
              <a:t>M</a:t>
            </a:r>
            <a:r>
              <a:rPr lang="cs-CZ" sz="4400" b="1" baseline="-25000" dirty="0" smtClean="0">
                <a:solidFill>
                  <a:srgbClr val="FF0000"/>
                </a:solidFill>
              </a:rPr>
              <a:t>1 </a:t>
            </a:r>
            <a:r>
              <a:rPr lang="cs-CZ" sz="4400" b="1" dirty="0" smtClean="0">
                <a:solidFill>
                  <a:srgbClr val="FF0000"/>
                </a:solidFill>
              </a:rPr>
              <a:t>= M</a:t>
            </a:r>
            <a:r>
              <a:rPr lang="cs-CZ" sz="4400" b="1" baseline="-25000" dirty="0" smtClean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3429000" y="7812360"/>
            <a:ext cx="28376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smtClean="0">
                <a:solidFill>
                  <a:srgbClr val="FF0000"/>
                </a:solidFill>
              </a:rPr>
              <a:t>F</a:t>
            </a:r>
            <a:r>
              <a:rPr lang="cs-CZ" sz="4400" b="1" baseline="-25000" dirty="0" smtClean="0">
                <a:solidFill>
                  <a:srgbClr val="FF0000"/>
                </a:solidFill>
              </a:rPr>
              <a:t>1</a:t>
            </a:r>
            <a:r>
              <a:rPr lang="cs-CZ" sz="4400" b="1" dirty="0" smtClean="0">
                <a:solidFill>
                  <a:srgbClr val="FF0000"/>
                </a:solidFill>
              </a:rPr>
              <a:t> . r = F</a:t>
            </a:r>
            <a:r>
              <a:rPr lang="cs-CZ" sz="4400" b="1" baseline="-25000" dirty="0" smtClean="0">
                <a:solidFill>
                  <a:srgbClr val="FF0000"/>
                </a:solidFill>
              </a:rPr>
              <a:t>2</a:t>
            </a:r>
            <a:r>
              <a:rPr lang="cs-CZ" sz="4400" b="1" dirty="0" smtClean="0">
                <a:solidFill>
                  <a:srgbClr val="FF0000"/>
                </a:solidFill>
              </a:rPr>
              <a:t> . r</a:t>
            </a:r>
            <a:endParaRPr lang="cs-CZ" sz="4400" b="1" dirty="0">
              <a:solidFill>
                <a:srgbClr val="FF0000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3429000" y="7164288"/>
            <a:ext cx="2880320" cy="1512168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4.72222E-6 L 0.01065 -0.5866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-29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77778E-7 L 0.01042 -0.5984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-29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40741E-7 3.33333E-6 L 0.01968 -0.6529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-32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4 L 0.01042 -0.3741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-18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77778E-6 L 0.01042 -0.3741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-18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6296E-6 1.38889E-6 L 0.01065 -0.472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-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8" grpId="0"/>
      <p:bldP spid="8" grpId="1"/>
      <p:bldP spid="9" grpId="0" build="allAtOnce"/>
      <p:bldP spid="13" grpId="0"/>
      <p:bldP spid="14" grpId="0"/>
      <p:bldP spid="16" grpId="0"/>
      <p:bldP spid="17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60648" y="3131840"/>
            <a:ext cx="62646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 smtClean="0"/>
              <a:t>V čem je výhoda pevné kladky?</a:t>
            </a:r>
            <a:endParaRPr lang="cs-CZ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 descr="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640" y="251520"/>
            <a:ext cx="6480720" cy="8568952"/>
          </a:xfrm>
          <a:prstGeom prst="rect">
            <a:avLst/>
          </a:prstGeom>
        </p:spPr>
      </p:pic>
      <p:sp>
        <p:nvSpPr>
          <p:cNvPr id="14" name="Násobení 13"/>
          <p:cNvSpPr/>
          <p:nvPr/>
        </p:nvSpPr>
        <p:spPr>
          <a:xfrm>
            <a:off x="1916832" y="7596336"/>
            <a:ext cx="576064" cy="432048"/>
          </a:xfrm>
          <a:prstGeom prst="mathMultiply">
            <a:avLst>
              <a:gd name="adj1" fmla="val 159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Násobení 19"/>
          <p:cNvSpPr/>
          <p:nvPr/>
        </p:nvSpPr>
        <p:spPr>
          <a:xfrm>
            <a:off x="2492896" y="1331640"/>
            <a:ext cx="720080" cy="648072"/>
          </a:xfrm>
          <a:prstGeom prst="mathMultiply">
            <a:avLst>
              <a:gd name="adj1" fmla="val 862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Násobení 21"/>
          <p:cNvSpPr/>
          <p:nvPr/>
        </p:nvSpPr>
        <p:spPr>
          <a:xfrm>
            <a:off x="3068960" y="4716016"/>
            <a:ext cx="720080" cy="648072"/>
          </a:xfrm>
          <a:prstGeom prst="mathMultiply">
            <a:avLst>
              <a:gd name="adj1" fmla="val 344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ovéPole 24"/>
          <p:cNvSpPr txBox="1"/>
          <p:nvPr/>
        </p:nvSpPr>
        <p:spPr>
          <a:xfrm>
            <a:off x="1268760" y="7596336"/>
            <a:ext cx="6345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i="1" dirty="0" smtClean="0">
                <a:solidFill>
                  <a:srgbClr val="FF0000"/>
                </a:solidFill>
              </a:rPr>
              <a:t>F</a:t>
            </a:r>
            <a:r>
              <a:rPr lang="cs-CZ" sz="4000" b="1" i="1" baseline="-25000" dirty="0" smtClean="0">
                <a:solidFill>
                  <a:srgbClr val="FF0000"/>
                </a:solidFill>
              </a:rPr>
              <a:t>G</a:t>
            </a:r>
            <a:endParaRPr lang="cs-CZ" sz="4000" b="1" i="1" baseline="-25000" dirty="0">
              <a:solidFill>
                <a:srgbClr val="FF0000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3861048" y="5076056"/>
            <a:ext cx="4203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i="1" dirty="0" smtClean="0">
                <a:solidFill>
                  <a:srgbClr val="FF0000"/>
                </a:solidFill>
              </a:rPr>
              <a:t>F</a:t>
            </a:r>
            <a:endParaRPr lang="cs-CZ" sz="4000" b="1" i="1" baseline="-25000" dirty="0">
              <a:solidFill>
                <a:srgbClr val="FF0000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2636912" y="899592"/>
            <a:ext cx="4603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i="1" dirty="0" smtClean="0">
                <a:solidFill>
                  <a:srgbClr val="FF0000"/>
                </a:solidFill>
              </a:rPr>
              <a:t>o</a:t>
            </a:r>
            <a:endParaRPr lang="cs-CZ" sz="4000" b="1" i="1" dirty="0">
              <a:solidFill>
                <a:srgbClr val="FF0000"/>
              </a:solidFill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260648" y="251520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/>
              <a:t>PEVNÁ KLADKA</a:t>
            </a:r>
            <a:endParaRPr lang="cs-CZ" sz="4400" b="1" dirty="0"/>
          </a:p>
        </p:txBody>
      </p:sp>
      <p:cxnSp>
        <p:nvCxnSpPr>
          <p:cNvPr id="26" name="Přímá spojovací šipka 25"/>
          <p:cNvCxnSpPr/>
          <p:nvPr/>
        </p:nvCxnSpPr>
        <p:spPr>
          <a:xfrm>
            <a:off x="2204864" y="7812360"/>
            <a:ext cx="0" cy="792088"/>
          </a:xfrm>
          <a:prstGeom prst="straightConnector1">
            <a:avLst/>
          </a:prstGeom>
          <a:ln w="635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šipka 31"/>
          <p:cNvCxnSpPr/>
          <p:nvPr/>
        </p:nvCxnSpPr>
        <p:spPr>
          <a:xfrm flipV="1">
            <a:off x="2204864" y="6300192"/>
            <a:ext cx="0" cy="720080"/>
          </a:xfrm>
          <a:prstGeom prst="straightConnector1">
            <a:avLst/>
          </a:prstGeom>
          <a:ln w="635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Násobení 34"/>
          <p:cNvSpPr/>
          <p:nvPr/>
        </p:nvSpPr>
        <p:spPr>
          <a:xfrm>
            <a:off x="1916832" y="6804248"/>
            <a:ext cx="576064" cy="432048"/>
          </a:xfrm>
          <a:prstGeom prst="mathMultiply">
            <a:avLst>
              <a:gd name="adj1" fmla="val 159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Obdélník 39"/>
          <p:cNvSpPr/>
          <p:nvPr/>
        </p:nvSpPr>
        <p:spPr>
          <a:xfrm>
            <a:off x="1556792" y="6372200"/>
            <a:ext cx="4320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b="1" i="1" dirty="0" smtClean="0">
                <a:solidFill>
                  <a:srgbClr val="FF0000"/>
                </a:solidFill>
              </a:rPr>
              <a:t>F</a:t>
            </a:r>
            <a:endParaRPr lang="cs-CZ" sz="4000" b="1" i="1" baseline="-25000" dirty="0">
              <a:solidFill>
                <a:srgbClr val="FF0000"/>
              </a:solidFill>
            </a:endParaRPr>
          </a:p>
        </p:txBody>
      </p:sp>
      <p:cxnSp>
        <p:nvCxnSpPr>
          <p:cNvPr id="45" name="Přímá spojovací šipka 44"/>
          <p:cNvCxnSpPr/>
          <p:nvPr/>
        </p:nvCxnSpPr>
        <p:spPr>
          <a:xfrm>
            <a:off x="3501008" y="1763688"/>
            <a:ext cx="0" cy="792088"/>
          </a:xfrm>
          <a:prstGeom prst="straightConnector1">
            <a:avLst/>
          </a:prstGeom>
          <a:ln w="635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ovéPole 51"/>
          <p:cNvSpPr txBox="1"/>
          <p:nvPr/>
        </p:nvSpPr>
        <p:spPr>
          <a:xfrm>
            <a:off x="2780928" y="6948264"/>
            <a:ext cx="37619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cap="all" dirty="0" smtClean="0"/>
              <a:t>obrací směr síly</a:t>
            </a:r>
            <a:endParaRPr lang="cs-CZ" sz="4000" b="1" cap="al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38889E-6 L 2.22222E-6 -0.4802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01042 0.3583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  <p:bldP spid="25" grpId="0"/>
      <p:bldP spid="27" grpId="0"/>
      <p:bldP spid="35" grpId="0" animBg="1"/>
      <p:bldP spid="35" grpId="1" animBg="1"/>
      <p:bldP spid="40" grpId="0"/>
      <p:bldP spid="40" grpId="1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48680" y="539552"/>
            <a:ext cx="57606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 smtClean="0"/>
              <a:t>V čem je výhoda pevné kladky?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48680" y="3203848"/>
            <a:ext cx="5688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/>
              <a:t>Pevná kladka obrací směr síly. </a:t>
            </a:r>
            <a:endParaRPr lang="cs-CZ" sz="48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548680" y="5508104"/>
            <a:ext cx="56886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/>
              <a:t>Je pro nás výhodnější působit směrem dolů.</a:t>
            </a:r>
            <a:endParaRPr lang="cs-CZ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2656" y="251520"/>
            <a:ext cx="6264696" cy="8535348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060848" y="251520"/>
            <a:ext cx="4536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/>
              <a:t>VOLNÁ KLADKA</a:t>
            </a:r>
            <a:endParaRPr lang="cs-CZ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672" y="251520"/>
            <a:ext cx="5976664" cy="838190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836712" y="6156176"/>
            <a:ext cx="24343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i="1" dirty="0" smtClean="0">
                <a:solidFill>
                  <a:srgbClr val="FF0000"/>
                </a:solidFill>
              </a:rPr>
              <a:t>F</a:t>
            </a:r>
            <a:r>
              <a:rPr lang="cs-CZ" sz="4400" b="1" i="1" baseline="-25000" dirty="0" smtClean="0">
                <a:solidFill>
                  <a:srgbClr val="FF0000"/>
                </a:solidFill>
              </a:rPr>
              <a:t>G</a:t>
            </a:r>
            <a:r>
              <a:rPr lang="cs-CZ" sz="4400" b="1" i="1" dirty="0" smtClean="0">
                <a:solidFill>
                  <a:srgbClr val="FF0000"/>
                </a:solidFill>
              </a:rPr>
              <a:t> = </a:t>
            </a:r>
            <a:r>
              <a:rPr lang="cs-CZ" sz="4400" b="1" dirty="0" smtClean="0">
                <a:solidFill>
                  <a:srgbClr val="FF0000"/>
                </a:solidFill>
              </a:rPr>
              <a:t>1,4</a:t>
            </a:r>
            <a:r>
              <a:rPr lang="cs-CZ" sz="4400" b="1" i="1" dirty="0" smtClean="0">
                <a:solidFill>
                  <a:srgbClr val="FF0000"/>
                </a:solidFill>
              </a:rPr>
              <a:t> N</a:t>
            </a:r>
            <a:endParaRPr lang="cs-CZ" sz="4400" b="1" i="1" dirty="0">
              <a:solidFill>
                <a:srgbClr val="FF0000"/>
              </a:solidFill>
            </a:endParaRPr>
          </a:p>
        </p:txBody>
      </p:sp>
      <p:cxnSp>
        <p:nvCxnSpPr>
          <p:cNvPr id="4" name="Přímá spojovací šipka 3"/>
          <p:cNvCxnSpPr/>
          <p:nvPr/>
        </p:nvCxnSpPr>
        <p:spPr>
          <a:xfrm>
            <a:off x="4005064" y="7452320"/>
            <a:ext cx="0" cy="792088"/>
          </a:xfrm>
          <a:prstGeom prst="straightConnector1">
            <a:avLst/>
          </a:prstGeom>
          <a:ln w="635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Násobení 4"/>
          <p:cNvSpPr/>
          <p:nvPr/>
        </p:nvSpPr>
        <p:spPr>
          <a:xfrm>
            <a:off x="3717032" y="7236296"/>
            <a:ext cx="576064" cy="432048"/>
          </a:xfrm>
          <a:prstGeom prst="mathMultiply">
            <a:avLst>
              <a:gd name="adj1" fmla="val 159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4221088" y="7524328"/>
            <a:ext cx="6345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i="1" dirty="0" smtClean="0">
                <a:solidFill>
                  <a:srgbClr val="FF0000"/>
                </a:solidFill>
              </a:rPr>
              <a:t>F</a:t>
            </a:r>
            <a:r>
              <a:rPr lang="cs-CZ" sz="4000" b="1" i="1" baseline="-25000" dirty="0" smtClean="0">
                <a:solidFill>
                  <a:srgbClr val="FF0000"/>
                </a:solidFill>
              </a:rPr>
              <a:t>G</a:t>
            </a:r>
            <a:endParaRPr lang="cs-CZ" sz="4000" dirty="0"/>
          </a:p>
        </p:txBody>
      </p:sp>
      <p:sp>
        <p:nvSpPr>
          <p:cNvPr id="7" name="Obdélník 6"/>
          <p:cNvSpPr/>
          <p:nvPr/>
        </p:nvSpPr>
        <p:spPr>
          <a:xfrm>
            <a:off x="836712" y="6228184"/>
            <a:ext cx="2520280" cy="7200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0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672" y="251520"/>
            <a:ext cx="6048672" cy="864096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836712" y="4427984"/>
            <a:ext cx="21980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i="1" dirty="0" smtClean="0">
                <a:solidFill>
                  <a:srgbClr val="FF0000"/>
                </a:solidFill>
              </a:rPr>
              <a:t>F = </a:t>
            </a:r>
            <a:r>
              <a:rPr lang="cs-CZ" sz="4400" b="1" dirty="0" smtClean="0">
                <a:solidFill>
                  <a:srgbClr val="FF0000"/>
                </a:solidFill>
              </a:rPr>
              <a:t>0,7</a:t>
            </a:r>
            <a:r>
              <a:rPr lang="cs-CZ" sz="4400" b="1" i="1" dirty="0" smtClean="0">
                <a:solidFill>
                  <a:srgbClr val="FF0000"/>
                </a:solidFill>
              </a:rPr>
              <a:t> N</a:t>
            </a:r>
            <a:endParaRPr lang="cs-CZ" sz="4400" b="1" i="1" dirty="0">
              <a:solidFill>
                <a:srgbClr val="FF0000"/>
              </a:solidFill>
            </a:endParaRPr>
          </a:p>
        </p:txBody>
      </p:sp>
      <p:cxnSp>
        <p:nvCxnSpPr>
          <p:cNvPr id="5" name="Přímá spojovací šipka 4"/>
          <p:cNvCxnSpPr/>
          <p:nvPr/>
        </p:nvCxnSpPr>
        <p:spPr>
          <a:xfrm flipH="1" flipV="1">
            <a:off x="3429000" y="3995936"/>
            <a:ext cx="144016" cy="864096"/>
          </a:xfrm>
          <a:prstGeom prst="straightConnector1">
            <a:avLst/>
          </a:prstGeom>
          <a:ln w="635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Násobení 6"/>
          <p:cNvSpPr/>
          <p:nvPr/>
        </p:nvSpPr>
        <p:spPr>
          <a:xfrm>
            <a:off x="3356992" y="4716016"/>
            <a:ext cx="432048" cy="360040"/>
          </a:xfrm>
          <a:prstGeom prst="mathMultiply">
            <a:avLst>
              <a:gd name="adj1" fmla="val 159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3645024" y="3779912"/>
            <a:ext cx="4203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i="1" dirty="0" smtClean="0">
                <a:solidFill>
                  <a:srgbClr val="FF0000"/>
                </a:solidFill>
              </a:rPr>
              <a:t>F</a:t>
            </a:r>
            <a:endParaRPr lang="cs-CZ" sz="4000" b="1" i="1" dirty="0">
              <a:solidFill>
                <a:srgbClr val="FF000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836712" y="4499992"/>
            <a:ext cx="2376264" cy="69837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/>
      <p:bldP spid="10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151</Words>
  <Application>Microsoft Office PowerPoint</Application>
  <PresentationFormat>Předvádění na obrazovce (4:3)</PresentationFormat>
  <Paragraphs>40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Petra-SGO</dc:creator>
  <cp:lastModifiedBy>Petra-SGO</cp:lastModifiedBy>
  <cp:revision>60</cp:revision>
  <dcterms:created xsi:type="dcterms:W3CDTF">2014-02-06T19:36:14Z</dcterms:created>
  <dcterms:modified xsi:type="dcterms:W3CDTF">2014-02-23T00:03:52Z</dcterms:modified>
</cp:coreProperties>
</file>