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62" r:id="rId4"/>
    <p:sldId id="263" r:id="rId5"/>
    <p:sldId id="271" r:id="rId6"/>
    <p:sldId id="267" r:id="rId7"/>
    <p:sldId id="268" r:id="rId8"/>
    <p:sldId id="265" r:id="rId9"/>
    <p:sldId id="266" r:id="rId10"/>
    <p:sldId id="270" r:id="rId11"/>
  </p:sldIdLst>
  <p:sldSz cx="6858000" cy="9144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9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C89A-D938-4EB5-B952-95E1A6CE47B2}" type="datetimeFigureOut">
              <a:rPr lang="cs-CZ" smtClean="0"/>
              <a:pPr/>
              <a:t>13.2.2014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817-0477-4054-9660-0640F9603D7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8680" y="3563888"/>
            <a:ext cx="5829300" cy="1960033"/>
          </a:xfrm>
        </p:spPr>
        <p:txBody>
          <a:bodyPr>
            <a:noAutofit/>
          </a:bodyPr>
          <a:lstStyle/>
          <a:p>
            <a:r>
              <a:rPr lang="cs-CZ" sz="9600" b="1" dirty="0" smtClean="0"/>
              <a:t>MOMENT</a:t>
            </a:r>
            <a:br>
              <a:rPr lang="cs-CZ" sz="9600" b="1" dirty="0" smtClean="0"/>
            </a:br>
            <a:r>
              <a:rPr lang="cs-CZ" sz="9600" b="1" dirty="0" smtClean="0"/>
              <a:t> SÍLY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2676" y="7068277"/>
            <a:ext cx="5778642" cy="153617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Digitální učební materiál 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443542"/>
            <a:ext cx="5760640" cy="166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3016" y="4283968"/>
            <a:ext cx="2880320" cy="216024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32656" y="25152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600" b="1" dirty="0" smtClean="0"/>
              <a:t>Jakým momentem síly působíš na kliku, stlačuješ-li ji silou </a:t>
            </a:r>
            <a:br>
              <a:rPr lang="cs-CZ" sz="3600" b="1" dirty="0" smtClean="0"/>
            </a:br>
            <a:r>
              <a:rPr lang="cs-CZ" sz="3600" b="1" dirty="0" smtClean="0"/>
              <a:t>25 </a:t>
            </a:r>
            <a:r>
              <a:rPr lang="cs-CZ" sz="3600" b="1" i="1" dirty="0" smtClean="0"/>
              <a:t>N</a:t>
            </a:r>
            <a:r>
              <a:rPr lang="cs-CZ" sz="3600" b="1" dirty="0" smtClean="0"/>
              <a:t> ve vzdálenosti 12 cm od osy otáčení?</a:t>
            </a:r>
            <a:endParaRPr lang="cs-CZ" sz="36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77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838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0287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32656" y="2699792"/>
            <a:ext cx="41424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F = 25 N</a:t>
            </a:r>
          </a:p>
          <a:p>
            <a:r>
              <a:rPr lang="cs-CZ" sz="4000" b="1" i="1" dirty="0" smtClean="0"/>
              <a:t>r = 12 cm = 0,12 m</a:t>
            </a:r>
          </a:p>
          <a:p>
            <a:r>
              <a:rPr lang="cs-CZ" sz="4000" b="1" i="1" dirty="0" smtClean="0"/>
              <a:t>M = ? </a:t>
            </a:r>
            <a:r>
              <a:rPr lang="cs-CZ" sz="4000" b="1" i="1" dirty="0" err="1" smtClean="0"/>
              <a:t>N.m</a:t>
            </a:r>
            <a:endParaRPr lang="cs-CZ" sz="4000" b="1" i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04664" y="5220072"/>
            <a:ext cx="2917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/>
              <a:t>M = </a:t>
            </a:r>
            <a:r>
              <a:rPr lang="cs-CZ" sz="4000" b="1" i="1" dirty="0" smtClean="0"/>
              <a:t>F . </a:t>
            </a:r>
            <a:r>
              <a:rPr lang="cs-CZ" sz="4000" b="1" i="1" smtClean="0"/>
              <a:t>r</a:t>
            </a:r>
            <a:endParaRPr lang="cs-CZ" sz="4000" b="1" i="1" dirty="0" smtClean="0"/>
          </a:p>
          <a:p>
            <a:r>
              <a:rPr lang="cs-CZ" sz="4000" b="1" i="1" dirty="0" smtClean="0"/>
              <a:t>M = 0,12 . 25</a:t>
            </a:r>
          </a:p>
          <a:p>
            <a:r>
              <a:rPr lang="cs-CZ" sz="4000" b="1" i="1" dirty="0" smtClean="0"/>
              <a:t>M = 3 </a:t>
            </a:r>
            <a:r>
              <a:rPr lang="cs-CZ" sz="4000" b="1" i="1" dirty="0" err="1" smtClean="0"/>
              <a:t>N.m</a:t>
            </a:r>
            <a:endParaRPr lang="cs-CZ" sz="4000" b="1" i="1" dirty="0" smtClean="0"/>
          </a:p>
        </p:txBody>
      </p:sp>
      <p:sp>
        <p:nvSpPr>
          <p:cNvPr id="18" name="TextovéPole 17"/>
          <p:cNvSpPr txBox="1"/>
          <p:nvPr/>
        </p:nvSpPr>
        <p:spPr>
          <a:xfrm>
            <a:off x="260648" y="7524328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Na kliku působím momentem síly 3 </a:t>
            </a:r>
            <a:r>
              <a:rPr lang="cs-CZ" sz="3600" b="1" dirty="0" err="1" smtClean="0"/>
              <a:t>N.m</a:t>
            </a:r>
            <a:r>
              <a:rPr lang="cs-CZ" sz="3600" b="1" dirty="0" smtClean="0"/>
              <a:t>.</a:t>
            </a:r>
            <a:endParaRPr lang="cs-CZ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1691680"/>
            <a:ext cx="4464496" cy="334837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48680" y="32352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SÍLA MŮŽE MÍT NA TĚLESO OTÁČIVÝ ÚČINEK</a:t>
            </a:r>
            <a:endParaRPr lang="cs-CZ" sz="4000" b="1" dirty="0"/>
          </a:p>
        </p:txBody>
      </p:sp>
      <p:pic>
        <p:nvPicPr>
          <p:cNvPr id="5" name="Obrázek 4" descr="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5436096"/>
            <a:ext cx="4608513" cy="345638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Kruhová šipka 5"/>
          <p:cNvSpPr/>
          <p:nvPr/>
        </p:nvSpPr>
        <p:spPr>
          <a:xfrm rot="13785711" flipH="1">
            <a:off x="1164493" y="3138625"/>
            <a:ext cx="1620397" cy="142162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5978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nahoru 10"/>
          <p:cNvSpPr/>
          <p:nvPr/>
        </p:nvSpPr>
        <p:spPr>
          <a:xfrm rot="2672060" flipH="1">
            <a:off x="2024443" y="7733030"/>
            <a:ext cx="1011692" cy="515777"/>
          </a:xfrm>
          <a:prstGeom prst="curvedUpArrow">
            <a:avLst>
              <a:gd name="adj1" fmla="val 25000"/>
              <a:gd name="adj2" fmla="val 47828"/>
              <a:gd name="adj3" fmla="val 30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2636912" y="2627784"/>
            <a:ext cx="648072" cy="576064"/>
          </a:xfrm>
          <a:prstGeom prst="mathMultiply">
            <a:avLst>
              <a:gd name="adj1" fmla="val 109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Čárový popisek 1 13"/>
          <p:cNvSpPr/>
          <p:nvPr/>
        </p:nvSpPr>
        <p:spPr>
          <a:xfrm>
            <a:off x="3933056" y="1979712"/>
            <a:ext cx="1512168" cy="612648"/>
          </a:xfrm>
          <a:prstGeom prst="borderCallout1">
            <a:avLst>
              <a:gd name="adj1" fmla="val 52203"/>
              <a:gd name="adj2" fmla="val -4163"/>
              <a:gd name="adj3" fmla="val 130513"/>
              <a:gd name="adj4" fmla="val -445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OSA OTÁČENÍ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2348880" y="6732240"/>
            <a:ext cx="302433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3284984" y="2411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9" name="Čárový popisek 1 18"/>
          <p:cNvSpPr/>
          <p:nvPr/>
        </p:nvSpPr>
        <p:spPr>
          <a:xfrm>
            <a:off x="4869160" y="5508104"/>
            <a:ext cx="1584176" cy="612648"/>
          </a:xfrm>
          <a:prstGeom prst="borderCallout1">
            <a:avLst>
              <a:gd name="adj1" fmla="val 29043"/>
              <a:gd name="adj2" fmla="val -2362"/>
              <a:gd name="adj3" fmla="val 194847"/>
              <a:gd name="adj4" fmla="val -1348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OSA OTÁČENÍ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48680" y="32352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SÍLA MŮŽE MÍT NA TĚLESO OTÁČIVÝ ÚČINEK</a:t>
            </a:r>
            <a:endParaRPr lang="cs-CZ" sz="4000" b="1" dirty="0"/>
          </a:p>
        </p:txBody>
      </p:sp>
      <p:pic>
        <p:nvPicPr>
          <p:cNvPr id="7" name="Obrázek 6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1691680"/>
            <a:ext cx="4464496" cy="3348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8" name="Obrázek 7" descr="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816" y="5472100"/>
            <a:ext cx="4536504" cy="34023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9" name="Kruhová šipka 8"/>
          <p:cNvSpPr/>
          <p:nvPr/>
        </p:nvSpPr>
        <p:spPr>
          <a:xfrm>
            <a:off x="2636912" y="1979712"/>
            <a:ext cx="978408" cy="978408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Kruhová šipka 9"/>
          <p:cNvSpPr/>
          <p:nvPr/>
        </p:nvSpPr>
        <p:spPr>
          <a:xfrm rot="18487031">
            <a:off x="2348880" y="5652120"/>
            <a:ext cx="906400" cy="978408"/>
          </a:xfrm>
          <a:prstGeom prst="circularArrow">
            <a:avLst>
              <a:gd name="adj1" fmla="val 12500"/>
              <a:gd name="adj2" fmla="val 898578"/>
              <a:gd name="adj3" fmla="val 20457681"/>
              <a:gd name="adj4" fmla="val 10202813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Kruhová šipka 12"/>
          <p:cNvSpPr/>
          <p:nvPr/>
        </p:nvSpPr>
        <p:spPr>
          <a:xfrm rot="17887905" flipV="1">
            <a:off x="5152786" y="7481228"/>
            <a:ext cx="978408" cy="1037816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Násobení 13"/>
          <p:cNvSpPr/>
          <p:nvPr/>
        </p:nvSpPr>
        <p:spPr>
          <a:xfrm>
            <a:off x="2780928" y="3203848"/>
            <a:ext cx="770384" cy="648072"/>
          </a:xfrm>
          <a:prstGeom prst="mathMultiply">
            <a:avLst>
              <a:gd name="adj1" fmla="val 649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Čárový popisek 1 14"/>
          <p:cNvSpPr/>
          <p:nvPr/>
        </p:nvSpPr>
        <p:spPr>
          <a:xfrm>
            <a:off x="4581128" y="2843808"/>
            <a:ext cx="1584176" cy="612648"/>
          </a:xfrm>
          <a:prstGeom prst="borderCallout1">
            <a:avLst>
              <a:gd name="adj1" fmla="val 47057"/>
              <a:gd name="adj2" fmla="val 1619"/>
              <a:gd name="adj3" fmla="val 109927"/>
              <a:gd name="adj4" fmla="val -791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OSA OTÁČENÍ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" name="Násobení 15"/>
          <p:cNvSpPr/>
          <p:nvPr/>
        </p:nvSpPr>
        <p:spPr>
          <a:xfrm>
            <a:off x="3573016" y="7020272"/>
            <a:ext cx="914400" cy="914400"/>
          </a:xfrm>
          <a:prstGeom prst="mathMultiply">
            <a:avLst>
              <a:gd name="adj1" fmla="val 689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Čárový popisek 1 16"/>
          <p:cNvSpPr/>
          <p:nvPr/>
        </p:nvSpPr>
        <p:spPr>
          <a:xfrm>
            <a:off x="476672" y="6228184"/>
            <a:ext cx="1656184" cy="612648"/>
          </a:xfrm>
          <a:prstGeom prst="borderCallout1">
            <a:avLst>
              <a:gd name="adj1" fmla="val 54777"/>
              <a:gd name="adj2" fmla="val 97719"/>
              <a:gd name="adj3" fmla="val 197421"/>
              <a:gd name="adj4" fmla="val 2023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OSA OTÁČENÍ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835696"/>
            <a:ext cx="6242304" cy="468172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TextovéPole 6"/>
          <p:cNvSpPr txBox="1"/>
          <p:nvPr/>
        </p:nvSpPr>
        <p:spPr>
          <a:xfrm>
            <a:off x="1340768" y="212372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76872" y="2123728"/>
            <a:ext cx="47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0648" y="467544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KOMU SE SPÍŠE PODAŘÍ OTEVŘÍT DVEŘE? A PROČ?</a:t>
            </a:r>
          </a:p>
        </p:txBody>
      </p:sp>
      <p:sp>
        <p:nvSpPr>
          <p:cNvPr id="13" name="Rovnoramenný trojúhelník 12"/>
          <p:cNvSpPr/>
          <p:nvPr/>
        </p:nvSpPr>
        <p:spPr>
          <a:xfrm rot="10800000">
            <a:off x="1412776" y="2915816"/>
            <a:ext cx="360040" cy="3600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60648" y="6558677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Mouše, která se posadí  na kliku do bodu A?</a:t>
            </a:r>
          </a:p>
          <a:p>
            <a:r>
              <a:rPr lang="cs-CZ" sz="3600" b="1" dirty="0" smtClean="0"/>
              <a:t>Kočce, která se packou zahákne v bodě A?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2267744"/>
            <a:ext cx="6242304" cy="468172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Rovnoramenný trojúhelník 2"/>
          <p:cNvSpPr/>
          <p:nvPr/>
        </p:nvSpPr>
        <p:spPr>
          <a:xfrm rot="10800000">
            <a:off x="1412776" y="3275856"/>
            <a:ext cx="360040" cy="3600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 rot="10800000">
            <a:off x="2348880" y="3275856"/>
            <a:ext cx="360040" cy="3600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04664" y="251520"/>
            <a:ext cx="5760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KDY KOČKA SNÁZE OTEVŘE DVEŘE? A PROČ?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2656" y="6948264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Když se jí podaří zaháknou tlapkou v bodě A </a:t>
            </a:r>
          </a:p>
          <a:p>
            <a:r>
              <a:rPr lang="cs-CZ" sz="3600" b="1" dirty="0" smtClean="0"/>
              <a:t>nebo v bodě B?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340768" y="255577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76872" y="255577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B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395536"/>
            <a:ext cx="5760640" cy="43204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8680" y="4716016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Otáčivý účinek lze zvýšit dvěma způsoby: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96752" y="716428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Násobení 7"/>
          <p:cNvSpPr/>
          <p:nvPr/>
        </p:nvSpPr>
        <p:spPr>
          <a:xfrm>
            <a:off x="2348880" y="1403648"/>
            <a:ext cx="914400" cy="914400"/>
          </a:xfrm>
          <a:prstGeom prst="mathMultiply">
            <a:avLst>
              <a:gd name="adj1" fmla="val 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ásobení 8"/>
          <p:cNvSpPr/>
          <p:nvPr/>
        </p:nvSpPr>
        <p:spPr>
          <a:xfrm>
            <a:off x="4221088" y="1331640"/>
            <a:ext cx="914400" cy="914400"/>
          </a:xfrm>
          <a:prstGeom prst="mathMultiply">
            <a:avLst>
              <a:gd name="adj1" fmla="val 6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flipV="1">
            <a:off x="2780928" y="1763688"/>
            <a:ext cx="1872208" cy="720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2780928" y="1835696"/>
            <a:ext cx="72008" cy="2016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2996952" y="3347864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F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12976" y="1187624"/>
            <a:ext cx="385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r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85184" y="1187624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o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8680" y="6156176"/>
            <a:ext cx="3092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1. Zvětšit sílu,</a:t>
            </a:r>
            <a:endParaRPr lang="cs-CZ" sz="4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48680" y="6876256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2. Posunout sílu dále od osy otáčení.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8" grpId="0"/>
      <p:bldP spid="19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548680" y="251520"/>
            <a:ext cx="5904656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Otáčivý účinek síly popisuje fyzikální veličina </a:t>
            </a:r>
            <a:r>
              <a:rPr lang="cs-CZ" sz="4000" b="1" u="sng" dirty="0" smtClean="0"/>
              <a:t>moment síly.</a:t>
            </a:r>
            <a:endParaRPr lang="cs-CZ" sz="4000" b="1" dirty="0" smtClean="0"/>
          </a:p>
          <a:p>
            <a:endParaRPr lang="cs-CZ" sz="4000" b="1" dirty="0" smtClean="0"/>
          </a:p>
          <a:p>
            <a:r>
              <a:rPr lang="cs-CZ" sz="4000" b="1" dirty="0" smtClean="0"/>
              <a:t>Moment síly značíme </a:t>
            </a:r>
            <a:r>
              <a:rPr lang="cs-CZ" sz="4000" b="1" i="1" dirty="0" smtClean="0"/>
              <a:t>M</a:t>
            </a:r>
            <a:r>
              <a:rPr lang="cs-CZ" sz="4000" b="1" dirty="0" smtClean="0"/>
              <a:t>. Počítáme ho ze vztahu</a:t>
            </a:r>
          </a:p>
          <a:p>
            <a:endParaRPr lang="cs-CZ" sz="4000" b="1" dirty="0" smtClean="0"/>
          </a:p>
          <a:p>
            <a:endParaRPr lang="cs-CZ" sz="4000" b="1" dirty="0" smtClean="0"/>
          </a:p>
          <a:p>
            <a:r>
              <a:rPr lang="cs-CZ" sz="4000" b="1" dirty="0" smtClean="0"/>
              <a:t>Rameno síly </a:t>
            </a:r>
            <a:r>
              <a:rPr lang="cs-CZ" sz="4000" b="1" i="1" dirty="0" smtClean="0"/>
              <a:t>r</a:t>
            </a:r>
            <a:r>
              <a:rPr lang="cs-CZ" sz="4000" b="1" dirty="0" smtClean="0"/>
              <a:t>  je vzdálenost nositelky síly od osy otáčení. </a:t>
            </a:r>
          </a:p>
          <a:p>
            <a:endParaRPr lang="cs-CZ" sz="4000" b="1" dirty="0" smtClean="0"/>
          </a:p>
          <a:p>
            <a:r>
              <a:rPr lang="cs-CZ" sz="4000" b="1" dirty="0" smtClean="0"/>
              <a:t>Jednotkou momentu síly je </a:t>
            </a:r>
            <a:r>
              <a:rPr lang="cs-CZ" sz="4000" b="1" dirty="0" err="1" smtClean="0"/>
              <a:t>newtonmetr</a:t>
            </a:r>
            <a:r>
              <a:rPr lang="cs-CZ" sz="4000" b="1" dirty="0" smtClean="0"/>
              <a:t> </a:t>
            </a:r>
            <a:r>
              <a:rPr lang="cs-CZ" sz="4000" b="1" i="1" dirty="0" err="1" smtClean="0"/>
              <a:t>N.m</a:t>
            </a:r>
            <a:r>
              <a:rPr lang="cs-CZ" sz="4000" b="1" i="1" dirty="0" smtClean="0"/>
              <a:t>.</a:t>
            </a:r>
          </a:p>
          <a:p>
            <a:endParaRPr lang="cs-CZ" sz="4000" b="1" i="1" dirty="0" smtClean="0"/>
          </a:p>
          <a:p>
            <a:endParaRPr lang="cs-CZ" sz="4000" b="1" i="1" dirty="0" smtClean="0"/>
          </a:p>
          <a:p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692696" y="3923928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i="1" dirty="0" smtClean="0">
                <a:solidFill>
                  <a:schemeClr val="tx1"/>
                </a:solidFill>
              </a:rPr>
              <a:t>M = </a:t>
            </a:r>
            <a:r>
              <a:rPr lang="cs-CZ" sz="4400" b="1" i="1" dirty="0" smtClean="0">
                <a:solidFill>
                  <a:schemeClr val="tx1"/>
                </a:solidFill>
              </a:rPr>
              <a:t>F . r</a:t>
            </a:r>
            <a:r>
              <a:rPr lang="cs-CZ" sz="4400" b="1" i="1" dirty="0" smtClean="0">
                <a:solidFill>
                  <a:schemeClr val="tx1"/>
                </a:solidFill>
              </a:rPr>
              <a:t> </a:t>
            </a:r>
            <a:r>
              <a:rPr lang="cs-CZ" b="1" i="1" dirty="0" smtClean="0"/>
              <a:t>F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251519"/>
            <a:ext cx="5760640" cy="662634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76672" y="745232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i="1" dirty="0" smtClean="0"/>
              <a:t>M = F . r</a:t>
            </a:r>
            <a:endParaRPr lang="cs-CZ" sz="8000" b="1" i="1" dirty="0"/>
          </a:p>
        </p:txBody>
      </p:sp>
      <p:sp>
        <p:nvSpPr>
          <p:cNvPr id="4" name="Násobení 3"/>
          <p:cNvSpPr/>
          <p:nvPr/>
        </p:nvSpPr>
        <p:spPr>
          <a:xfrm>
            <a:off x="3140968" y="1331640"/>
            <a:ext cx="914400" cy="914400"/>
          </a:xfrm>
          <a:prstGeom prst="mathMultiply">
            <a:avLst>
              <a:gd name="adj1" fmla="val 103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ásobení 4"/>
          <p:cNvSpPr/>
          <p:nvPr/>
        </p:nvSpPr>
        <p:spPr>
          <a:xfrm>
            <a:off x="2492896" y="5148064"/>
            <a:ext cx="914400" cy="914400"/>
          </a:xfrm>
          <a:prstGeom prst="mathMultiply">
            <a:avLst>
              <a:gd name="adj1" fmla="val 97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 flipH="1">
            <a:off x="2924944" y="1763688"/>
            <a:ext cx="648072" cy="3816424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1268760" y="5292080"/>
            <a:ext cx="4464496" cy="720080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Čárový popisek 1 19"/>
          <p:cNvSpPr/>
          <p:nvPr/>
        </p:nvSpPr>
        <p:spPr>
          <a:xfrm>
            <a:off x="4797152" y="755576"/>
            <a:ext cx="1130424" cy="612648"/>
          </a:xfrm>
          <a:prstGeom prst="borderCallout1">
            <a:avLst>
              <a:gd name="adj1" fmla="val 39337"/>
              <a:gd name="adj2" fmla="val -1436"/>
              <a:gd name="adj3" fmla="val 171687"/>
              <a:gd name="adj4" fmla="val -1077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solidFill>
                  <a:schemeClr val="tx1"/>
                </a:solidFill>
              </a:rPr>
              <a:t>Osa otáčení</a:t>
            </a:r>
            <a:endParaRPr lang="cs-CZ" b="1" cap="all" dirty="0">
              <a:solidFill>
                <a:schemeClr val="tx1"/>
              </a:solidFill>
            </a:endParaRPr>
          </a:p>
        </p:txBody>
      </p:sp>
      <p:sp>
        <p:nvSpPr>
          <p:cNvPr id="21" name="Čárový popisek 1 20"/>
          <p:cNvSpPr/>
          <p:nvPr/>
        </p:nvSpPr>
        <p:spPr>
          <a:xfrm>
            <a:off x="4365104" y="4860032"/>
            <a:ext cx="1368152" cy="612648"/>
          </a:xfrm>
          <a:prstGeom prst="borderCallout1">
            <a:avLst>
              <a:gd name="adj1" fmla="val 44483"/>
              <a:gd name="adj2" fmla="val -267"/>
              <a:gd name="adj3" fmla="val 120220"/>
              <a:gd name="adj4" fmla="val -1028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solidFill>
                  <a:schemeClr val="tx1"/>
                </a:solidFill>
              </a:rPr>
              <a:t>Působiště síly</a:t>
            </a:r>
            <a:endParaRPr lang="cs-CZ" b="1" cap="all" dirty="0">
              <a:solidFill>
                <a:schemeClr val="tx1"/>
              </a:solidFill>
            </a:endParaRPr>
          </a:p>
        </p:txBody>
      </p:sp>
      <p:sp>
        <p:nvSpPr>
          <p:cNvPr id="22" name="Čárový popisek 1 21"/>
          <p:cNvSpPr/>
          <p:nvPr/>
        </p:nvSpPr>
        <p:spPr>
          <a:xfrm>
            <a:off x="4797152" y="3419872"/>
            <a:ext cx="1152128" cy="612648"/>
          </a:xfrm>
          <a:prstGeom prst="borderCallout1">
            <a:avLst>
              <a:gd name="adj1" fmla="val 49630"/>
              <a:gd name="adj2" fmla="val -123"/>
              <a:gd name="adj3" fmla="val 89340"/>
              <a:gd name="adj4" fmla="val -1313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solidFill>
                  <a:schemeClr val="tx1"/>
                </a:solidFill>
              </a:rPr>
              <a:t>Rameno síly</a:t>
            </a:r>
            <a:endParaRPr lang="cs-CZ" b="1" cap="all" dirty="0">
              <a:solidFill>
                <a:schemeClr val="tx1"/>
              </a:solidFill>
            </a:endParaRPr>
          </a:p>
        </p:txBody>
      </p:sp>
      <p:sp>
        <p:nvSpPr>
          <p:cNvPr id="23" name="Čárový popisek 1 22"/>
          <p:cNvSpPr/>
          <p:nvPr/>
        </p:nvSpPr>
        <p:spPr>
          <a:xfrm>
            <a:off x="1052736" y="3707904"/>
            <a:ext cx="1368152" cy="612648"/>
          </a:xfrm>
          <a:prstGeom prst="borderCallout1">
            <a:avLst>
              <a:gd name="adj1" fmla="val 106244"/>
              <a:gd name="adj2" fmla="val 50436"/>
              <a:gd name="adj3" fmla="val 241167"/>
              <a:gd name="adj4" fmla="val 319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cap="all" dirty="0" smtClean="0">
                <a:solidFill>
                  <a:schemeClr val="tx1"/>
                </a:solidFill>
              </a:rPr>
              <a:t>Nositelka síly</a:t>
            </a:r>
            <a:endParaRPr lang="cs-CZ" b="1" cap="all" dirty="0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 flipH="1">
            <a:off x="3501008" y="3779912"/>
            <a:ext cx="242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r</a:t>
            </a:r>
            <a:endParaRPr lang="cs-CZ" sz="4000" b="1" dirty="0">
              <a:solidFill>
                <a:srgbClr val="FF0000"/>
              </a:solidFill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>
            <a:off x="2924944" y="5580112"/>
            <a:ext cx="1440160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3573017" y="5724128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F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56992" y="899592"/>
            <a:ext cx="46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 smtClean="0">
                <a:solidFill>
                  <a:srgbClr val="FF0000"/>
                </a:solidFill>
              </a:rPr>
              <a:t>o</a:t>
            </a:r>
            <a:endParaRPr lang="cs-CZ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/>
      <p:bldP spid="2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1043608"/>
            <a:ext cx="5760640" cy="770485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04664" y="25152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RAMENO SÍLY</a:t>
            </a:r>
            <a:endParaRPr lang="cs-CZ" sz="4400" b="1" dirty="0"/>
          </a:p>
        </p:txBody>
      </p:sp>
      <p:sp>
        <p:nvSpPr>
          <p:cNvPr id="5" name="Násobení 4"/>
          <p:cNvSpPr/>
          <p:nvPr/>
        </p:nvSpPr>
        <p:spPr>
          <a:xfrm>
            <a:off x="2492896" y="6876256"/>
            <a:ext cx="914400" cy="914400"/>
          </a:xfrm>
          <a:prstGeom prst="mathMultiply">
            <a:avLst>
              <a:gd name="adj1" fmla="val 51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ásobení 5"/>
          <p:cNvSpPr/>
          <p:nvPr/>
        </p:nvSpPr>
        <p:spPr>
          <a:xfrm>
            <a:off x="3140968" y="2339752"/>
            <a:ext cx="914400" cy="914400"/>
          </a:xfrm>
          <a:prstGeom prst="mathMultiply">
            <a:avLst>
              <a:gd name="adj1" fmla="val 51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 flipH="1">
            <a:off x="2924944" y="2771800"/>
            <a:ext cx="648072" cy="4608512"/>
          </a:xfrm>
          <a:prstGeom prst="line">
            <a:avLst/>
          </a:prstGeom>
          <a:ln w="635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2780928" y="7380312"/>
            <a:ext cx="144016" cy="1080120"/>
          </a:xfrm>
          <a:prstGeom prst="straightConnector1">
            <a:avLst/>
          </a:prstGeom>
          <a:ln w="635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>
            <a:off x="2924944" y="7380312"/>
            <a:ext cx="864096" cy="864096"/>
          </a:xfrm>
          <a:prstGeom prst="straightConnector1">
            <a:avLst/>
          </a:prstGeom>
          <a:ln w="63500" cmpd="sng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>
            <a:stCxn id="3" idx="1"/>
          </p:cNvCxnSpPr>
          <p:nvPr/>
        </p:nvCxnSpPr>
        <p:spPr>
          <a:xfrm>
            <a:off x="548680" y="4896036"/>
            <a:ext cx="3816424" cy="3924436"/>
          </a:xfrm>
          <a:prstGeom prst="line">
            <a:avLst/>
          </a:prstGeom>
          <a:ln w="635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 flipH="1">
            <a:off x="980728" y="2771800"/>
            <a:ext cx="2592288" cy="2520280"/>
          </a:xfrm>
          <a:prstGeom prst="line">
            <a:avLst/>
          </a:prstGeom>
          <a:ln w="63500" cmpd="sng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1772816" y="1331640"/>
            <a:ext cx="1368152" cy="7056784"/>
          </a:xfrm>
          <a:prstGeom prst="line">
            <a:avLst/>
          </a:prstGeom>
          <a:ln w="635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>
            <a:off x="2924944" y="7380312"/>
            <a:ext cx="216024" cy="1080120"/>
          </a:xfrm>
          <a:prstGeom prst="straightConnector1">
            <a:avLst/>
          </a:prstGeom>
          <a:ln w="63500" cmpd="sng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čára 43"/>
          <p:cNvCxnSpPr/>
          <p:nvPr/>
        </p:nvCxnSpPr>
        <p:spPr>
          <a:xfrm flipH="1">
            <a:off x="2132856" y="2771800"/>
            <a:ext cx="1440160" cy="288032"/>
          </a:xfrm>
          <a:prstGeom prst="line">
            <a:avLst/>
          </a:prstGeom>
          <a:ln w="63500" cmpd="sng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2348880" y="752432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 smtClean="0">
                <a:solidFill>
                  <a:schemeClr val="bg1"/>
                </a:solidFill>
              </a:rPr>
              <a:t>F</a:t>
            </a:r>
            <a:endParaRPr lang="cs-CZ" sz="4400" b="1" i="1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356992" y="7164288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solidFill>
                  <a:srgbClr val="92D050"/>
                </a:solidFill>
              </a:rPr>
              <a:t>F</a:t>
            </a:r>
            <a:endParaRPr lang="cs-CZ" sz="4400" b="1" i="1" dirty="0">
              <a:solidFill>
                <a:srgbClr val="92D050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3140968" y="8028384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solidFill>
                  <a:srgbClr val="FFFF00"/>
                </a:solidFill>
              </a:rPr>
              <a:t>F</a:t>
            </a:r>
            <a:endParaRPr lang="cs-CZ" sz="4400" b="1" i="1" dirty="0">
              <a:solidFill>
                <a:srgbClr val="FFFF00"/>
              </a:solidFill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1412776" y="3851920"/>
            <a:ext cx="383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solidFill>
                  <a:srgbClr val="92D050"/>
                </a:solidFill>
              </a:rPr>
              <a:t>r</a:t>
            </a:r>
            <a:endParaRPr lang="cs-CZ" sz="4400" b="1" i="1" dirty="0">
              <a:solidFill>
                <a:srgbClr val="92D05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2492896" y="2195736"/>
            <a:ext cx="385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solidFill>
                  <a:srgbClr val="FFFF00"/>
                </a:solidFill>
              </a:rPr>
              <a:t>r</a:t>
            </a:r>
            <a:endParaRPr lang="cs-CZ" sz="4400" b="1" i="1" dirty="0">
              <a:solidFill>
                <a:srgbClr val="FFFF00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3356992" y="1907704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i="1" dirty="0" smtClean="0">
                <a:solidFill>
                  <a:srgbClr val="FF0000"/>
                </a:solidFill>
              </a:rPr>
              <a:t>o</a:t>
            </a:r>
            <a:endParaRPr lang="cs-CZ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223</Words>
  <Application>Microsoft Office PowerPoint</Application>
  <PresentationFormat>Předvádění na obrazovce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MOMENT  SÍLY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Petra-SGO</dc:creator>
  <cp:lastModifiedBy>Petra-SGO</cp:lastModifiedBy>
  <cp:revision>153</cp:revision>
  <dcterms:created xsi:type="dcterms:W3CDTF">2014-01-19T21:02:58Z</dcterms:created>
  <dcterms:modified xsi:type="dcterms:W3CDTF">2014-02-13T19:20:13Z</dcterms:modified>
</cp:coreProperties>
</file>