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61" r:id="rId5"/>
    <p:sldId id="262" r:id="rId6"/>
    <p:sldId id="258" r:id="rId7"/>
    <p:sldId id="259" r:id="rId8"/>
    <p:sldId id="260" r:id="rId9"/>
    <p:sldId id="263" r:id="rId10"/>
    <p:sldId id="264" r:id="rId11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09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1C89C-208E-497B-A392-CF4AF16710E1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5195-6E52-45C5-BA55-332120352D2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=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5195-6E52-45C5-BA55-332120352D2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D42-FF92-4078-9EB5-088B79B32316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1B65-7419-43AA-A1FA-AD53B9078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D42-FF92-4078-9EB5-088B79B32316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1B65-7419-43AA-A1FA-AD53B9078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D42-FF92-4078-9EB5-088B79B32316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1B65-7419-43AA-A1FA-AD53B9078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D42-FF92-4078-9EB5-088B79B32316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1B65-7419-43AA-A1FA-AD53B9078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D42-FF92-4078-9EB5-088B79B32316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1B65-7419-43AA-A1FA-AD53B9078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D42-FF92-4078-9EB5-088B79B32316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1B65-7419-43AA-A1FA-AD53B9078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D42-FF92-4078-9EB5-088B79B32316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1B65-7419-43AA-A1FA-AD53B9078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D42-FF92-4078-9EB5-088B79B32316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1B65-7419-43AA-A1FA-AD53B9078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D42-FF92-4078-9EB5-088B79B32316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1B65-7419-43AA-A1FA-AD53B9078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D42-FF92-4078-9EB5-088B79B32316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1B65-7419-43AA-A1FA-AD53B9078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D42-FF92-4078-9EB5-088B79B32316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1B65-7419-43AA-A1FA-AD53B9078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1D42-FF92-4078-9EB5-088B79B32316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61B65-7419-43AA-A1FA-AD53B9078F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48680" y="3347864"/>
            <a:ext cx="5829300" cy="19600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PÁKA</a:t>
            </a:r>
            <a:endParaRPr kumimoji="0" lang="cs-CZ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512676" y="7068277"/>
            <a:ext cx="5778642" cy="153617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Digitální učební materiál byl vytvořen v rámci projektu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Inovace a zkvalitnění výuky na Slovanském gymnáziu</a:t>
            </a:r>
            <a:endParaRPr kumimoji="0" lang="cs-CZ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CZ.1.07/1.5.00/34.1088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443542"/>
            <a:ext cx="5760640" cy="1663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72816" y="251520"/>
            <a:ext cx="3056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PROCVIČENÍ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2656" y="1187624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2</a:t>
            </a:r>
            <a:r>
              <a:rPr lang="cs-CZ" sz="2800" dirty="0" smtClean="0"/>
              <a:t>. příklad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0648" y="2123728"/>
            <a:ext cx="6210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Jakou velikost musí mít síla </a:t>
            </a:r>
            <a:r>
              <a:rPr lang="cs-CZ" sz="2800" b="1" i="1" dirty="0" smtClean="0"/>
              <a:t>F</a:t>
            </a:r>
            <a:r>
              <a:rPr lang="cs-CZ" sz="2800" b="1" i="1" baseline="-25000" dirty="0" smtClean="0"/>
              <a:t>2</a:t>
            </a:r>
            <a:r>
              <a:rPr lang="cs-CZ" sz="2800" b="1" dirty="0" smtClean="0"/>
              <a:t>, aby byla páka v rovnováze?</a:t>
            </a:r>
            <a:endParaRPr lang="cs-CZ" sz="2800" b="1" dirty="0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548680" y="4211960"/>
            <a:ext cx="576064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vnoramenný trojúhelník 8"/>
          <p:cNvSpPr/>
          <p:nvPr/>
        </p:nvSpPr>
        <p:spPr>
          <a:xfrm>
            <a:off x="332656" y="4211960"/>
            <a:ext cx="432048" cy="50405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1268760" y="4067944"/>
            <a:ext cx="0" cy="36004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988840" y="4067944"/>
            <a:ext cx="0" cy="36004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708920" y="4067944"/>
            <a:ext cx="0" cy="36004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3429000" y="4067944"/>
            <a:ext cx="0" cy="36004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4149080" y="4067944"/>
            <a:ext cx="0" cy="36004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4869160" y="4067944"/>
            <a:ext cx="0" cy="36004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5589240" y="4067944"/>
            <a:ext cx="0" cy="36004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6309320" y="3419872"/>
            <a:ext cx="0" cy="792088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5589240" y="3203848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1988840" y="4283968"/>
            <a:ext cx="0" cy="2664296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Násobení 21"/>
          <p:cNvSpPr/>
          <p:nvPr/>
        </p:nvSpPr>
        <p:spPr>
          <a:xfrm>
            <a:off x="1772816" y="3995936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Násobení 22"/>
          <p:cNvSpPr/>
          <p:nvPr/>
        </p:nvSpPr>
        <p:spPr>
          <a:xfrm>
            <a:off x="6093296" y="3995936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2132856" y="5724128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284984" y="6156176"/>
            <a:ext cx="18678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 </a:t>
            </a:r>
            <a:r>
              <a:rPr lang="cs-CZ" sz="4000" b="1" i="1" dirty="0" smtClean="0">
                <a:solidFill>
                  <a:srgbClr val="FF0000"/>
                </a:solidFill>
              </a:rPr>
              <a:t> = 8 N</a:t>
            </a:r>
          </a:p>
          <a:p>
            <a:r>
              <a:rPr lang="cs-CZ" sz="4000" b="1" i="1" dirty="0" smtClean="0">
                <a:solidFill>
                  <a:srgbClr val="FF0000"/>
                </a:solidFill>
              </a:rPr>
              <a:t> </a:t>
            </a:r>
          </a:p>
          <a:p>
            <a:endParaRPr lang="cs-CZ" b="1" i="1" baseline="-25000" dirty="0" smtClean="0">
              <a:solidFill>
                <a:srgbClr val="FF0000"/>
              </a:solidFill>
            </a:endParaRPr>
          </a:p>
          <a:p>
            <a:endParaRPr lang="cs-CZ" b="1" i="1" baseline="-25000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04664" y="7740352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Síla </a:t>
            </a:r>
            <a:r>
              <a:rPr lang="cs-CZ" sz="2800" b="1" dirty="0" smtClean="0"/>
              <a:t> </a:t>
            </a:r>
            <a:r>
              <a:rPr lang="cs-CZ" sz="2800" b="1" i="1" dirty="0" smtClean="0"/>
              <a:t>F</a:t>
            </a:r>
            <a:r>
              <a:rPr lang="cs-CZ" sz="2800" b="1" i="1" baseline="-25000" dirty="0" smtClean="0"/>
              <a:t>2  </a:t>
            </a:r>
            <a:r>
              <a:rPr lang="cs-CZ" sz="2800" b="1" i="1" dirty="0" smtClean="0"/>
              <a:t> =  2 N.       </a:t>
            </a:r>
            <a:r>
              <a:rPr lang="cs-CZ" sz="2800" b="1" i="1" baseline="-25000" dirty="0" smtClean="0"/>
              <a:t>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0649" y="251520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cap="all" dirty="0" smtClean="0"/>
              <a:t>Páka je tyč, která se otáčí kolem osy.</a:t>
            </a:r>
            <a:endParaRPr lang="cs-CZ" sz="4400" b="1" cap="all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1268760" y="3131840"/>
            <a:ext cx="4320480" cy="0"/>
          </a:xfrm>
          <a:prstGeom prst="line">
            <a:avLst/>
          </a:prstGeom>
          <a:ln w="1270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vnoramenný trojúhelník 9"/>
          <p:cNvSpPr/>
          <p:nvPr/>
        </p:nvSpPr>
        <p:spPr>
          <a:xfrm>
            <a:off x="3212976" y="3203848"/>
            <a:ext cx="432048" cy="50405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212976" y="2483768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/>
              <a:t>o</a:t>
            </a:r>
            <a:endParaRPr lang="cs-CZ" sz="4000" b="1" i="1" dirty="0"/>
          </a:p>
        </p:txBody>
      </p:sp>
      <p:sp>
        <p:nvSpPr>
          <p:cNvPr id="12" name="Plechovka 11"/>
          <p:cNvSpPr/>
          <p:nvPr/>
        </p:nvSpPr>
        <p:spPr>
          <a:xfrm>
            <a:off x="5157192" y="2771800"/>
            <a:ext cx="144016" cy="288032"/>
          </a:xfrm>
          <a:prstGeom prst="can">
            <a:avLst>
              <a:gd name="adj" fmla="val 3275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ovací čára 22"/>
          <p:cNvCxnSpPr/>
          <p:nvPr/>
        </p:nvCxnSpPr>
        <p:spPr>
          <a:xfrm>
            <a:off x="908720" y="3707904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980728" y="565212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vnoramenný trojúhelník 14"/>
          <p:cNvSpPr/>
          <p:nvPr/>
        </p:nvSpPr>
        <p:spPr>
          <a:xfrm>
            <a:off x="3212976" y="5148064"/>
            <a:ext cx="432048" cy="50405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1268760" y="5076056"/>
            <a:ext cx="4320480" cy="0"/>
          </a:xfrm>
          <a:prstGeom prst="line">
            <a:avLst/>
          </a:prstGeom>
          <a:ln w="1270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echovka 16"/>
          <p:cNvSpPr/>
          <p:nvPr/>
        </p:nvSpPr>
        <p:spPr>
          <a:xfrm>
            <a:off x="1484784" y="4716016"/>
            <a:ext cx="144016" cy="288032"/>
          </a:xfrm>
          <a:prstGeom prst="can">
            <a:avLst>
              <a:gd name="adj" fmla="val 3275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212976" y="4355976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/>
              <a:t>o</a:t>
            </a:r>
            <a:endParaRPr lang="cs-CZ" sz="4000" b="1" i="1" dirty="0"/>
          </a:p>
        </p:txBody>
      </p:sp>
      <p:cxnSp>
        <p:nvCxnSpPr>
          <p:cNvPr id="22" name="Přímá spojovací čára 21"/>
          <p:cNvCxnSpPr/>
          <p:nvPr/>
        </p:nvCxnSpPr>
        <p:spPr>
          <a:xfrm>
            <a:off x="980728" y="8100392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flipV="1">
            <a:off x="980728" y="6588224"/>
            <a:ext cx="4608512" cy="1512168"/>
          </a:xfrm>
          <a:prstGeom prst="line">
            <a:avLst/>
          </a:prstGeom>
          <a:ln w="1270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Násobení 28"/>
          <p:cNvSpPr/>
          <p:nvPr/>
        </p:nvSpPr>
        <p:spPr>
          <a:xfrm>
            <a:off x="764704" y="7884368"/>
            <a:ext cx="432048" cy="432048"/>
          </a:xfrm>
          <a:prstGeom prst="mathMultiply">
            <a:avLst>
              <a:gd name="adj1" fmla="val 51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764704" y="7236296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/>
              <a:t>o</a:t>
            </a:r>
            <a:endParaRPr lang="cs-CZ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1111E-6 L 0 0.055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1111E-6 L 0 0.055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7" grpId="0" animBg="1"/>
      <p:bldP spid="17" grpId="1" animBg="1"/>
      <p:bldP spid="19" grpId="0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36712" y="395536"/>
            <a:ext cx="5009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cap="all" dirty="0" smtClean="0"/>
              <a:t>Dvojzvratná páka</a:t>
            </a:r>
            <a:endParaRPr lang="cs-CZ" sz="4400" b="1" cap="all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2656" y="6732240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Síly působí  na opačných stranách od osy.</a:t>
            </a:r>
            <a:endParaRPr lang="cs-CZ" sz="4000" b="1" dirty="0"/>
          </a:p>
        </p:txBody>
      </p:sp>
      <p:pic>
        <p:nvPicPr>
          <p:cNvPr id="4" name="Obrázek 3" descr="o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1475656"/>
            <a:ext cx="6264696" cy="4608512"/>
          </a:xfrm>
          <a:prstGeom prst="rect">
            <a:avLst/>
          </a:prstGeom>
        </p:spPr>
      </p:pic>
      <p:sp>
        <p:nvSpPr>
          <p:cNvPr id="5" name="Násobení 4"/>
          <p:cNvSpPr/>
          <p:nvPr/>
        </p:nvSpPr>
        <p:spPr>
          <a:xfrm>
            <a:off x="3284984" y="3347864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645024" y="3419872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o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8" name="Násobení 7"/>
          <p:cNvSpPr/>
          <p:nvPr/>
        </p:nvSpPr>
        <p:spPr>
          <a:xfrm>
            <a:off x="5661248" y="2483768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ásobení 8"/>
          <p:cNvSpPr/>
          <p:nvPr/>
        </p:nvSpPr>
        <p:spPr>
          <a:xfrm>
            <a:off x="692696" y="4355976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908720" y="4644008"/>
            <a:ext cx="0" cy="1296144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5877272" y="2699792"/>
            <a:ext cx="0" cy="1296144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1124744" y="5220072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301208" y="3707904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ovací čára 1"/>
          <p:cNvCxnSpPr/>
          <p:nvPr/>
        </p:nvCxnSpPr>
        <p:spPr>
          <a:xfrm>
            <a:off x="1268760" y="2411760"/>
            <a:ext cx="4320480" cy="0"/>
          </a:xfrm>
          <a:prstGeom prst="line">
            <a:avLst/>
          </a:prstGeom>
          <a:ln w="1270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vnoramenný trojúhelník 2"/>
          <p:cNvSpPr/>
          <p:nvPr/>
        </p:nvSpPr>
        <p:spPr>
          <a:xfrm>
            <a:off x="3212976" y="2483768"/>
            <a:ext cx="432048" cy="50405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12976" y="1763688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/>
              <a:t>o</a:t>
            </a:r>
            <a:endParaRPr lang="cs-CZ" sz="4000" b="1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0728" y="467544"/>
            <a:ext cx="500989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cap="all" dirty="0" smtClean="0"/>
              <a:t>Dvojzvratná páka</a:t>
            </a:r>
          </a:p>
          <a:p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1340768" y="2483768"/>
            <a:ext cx="0" cy="1296144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4509120" y="2483768"/>
            <a:ext cx="0" cy="2448272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ásobení 8"/>
          <p:cNvSpPr/>
          <p:nvPr/>
        </p:nvSpPr>
        <p:spPr>
          <a:xfrm>
            <a:off x="1124744" y="2195736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ásobení 9"/>
          <p:cNvSpPr/>
          <p:nvPr/>
        </p:nvSpPr>
        <p:spPr>
          <a:xfrm>
            <a:off x="4293096" y="2195736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48680" y="2987824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797152" y="3851920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1340768" y="3347864"/>
            <a:ext cx="2088232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1988840" y="2627784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r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3356992" y="3851920"/>
            <a:ext cx="1152128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3717032" y="3131840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r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32656" y="5148064"/>
            <a:ext cx="6093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Páka je v rovnováze, když se rovnají oba momenty sil.</a:t>
            </a:r>
          </a:p>
          <a:p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204864" y="6588224"/>
            <a:ext cx="191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M</a:t>
            </a:r>
            <a:r>
              <a:rPr lang="cs-CZ" sz="4000" b="1" baseline="-25000" dirty="0" smtClean="0"/>
              <a:t>1</a:t>
            </a:r>
            <a:r>
              <a:rPr lang="cs-CZ" sz="4000" b="1" dirty="0" smtClean="0"/>
              <a:t> = M</a:t>
            </a:r>
            <a:r>
              <a:rPr lang="cs-CZ" sz="4000" b="1" baseline="-25000" dirty="0" smtClean="0"/>
              <a:t>2</a:t>
            </a:r>
            <a:endParaRPr lang="cs-CZ" sz="4000" b="1" baseline="-25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772816" y="7308304"/>
            <a:ext cx="287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F</a:t>
            </a:r>
            <a:r>
              <a:rPr lang="cs-CZ" sz="4000" b="1" baseline="-25000" dirty="0" smtClean="0"/>
              <a:t>1 </a:t>
            </a:r>
            <a:r>
              <a:rPr lang="cs-CZ" sz="4000" b="1" dirty="0" smtClean="0"/>
              <a:t>. r</a:t>
            </a:r>
            <a:r>
              <a:rPr lang="cs-CZ" sz="4000" b="1" baseline="-25000" dirty="0" smtClean="0"/>
              <a:t>1</a:t>
            </a:r>
            <a:r>
              <a:rPr lang="cs-CZ" sz="4000" b="1" dirty="0" smtClean="0"/>
              <a:t> = F</a:t>
            </a:r>
            <a:r>
              <a:rPr lang="cs-CZ" sz="4000" b="1" baseline="-25000" dirty="0" smtClean="0"/>
              <a:t>2</a:t>
            </a:r>
            <a:r>
              <a:rPr lang="cs-CZ" sz="4000" b="1" dirty="0" smtClean="0"/>
              <a:t> . r</a:t>
            </a:r>
            <a:r>
              <a:rPr lang="cs-CZ" sz="4000" b="1" baseline="-25000" dirty="0" smtClean="0"/>
              <a:t>2</a:t>
            </a:r>
            <a:endParaRPr lang="cs-CZ" sz="4000" b="1" baseline="-25000" dirty="0"/>
          </a:p>
        </p:txBody>
      </p:sp>
      <p:sp>
        <p:nvSpPr>
          <p:cNvPr id="28" name="Vývojový diagram: postup 27"/>
          <p:cNvSpPr/>
          <p:nvPr/>
        </p:nvSpPr>
        <p:spPr>
          <a:xfrm>
            <a:off x="1340768" y="6588224"/>
            <a:ext cx="3888432" cy="151216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2" grpId="0"/>
      <p:bldP spid="13" grpId="0"/>
      <p:bldP spid="19" grpId="0"/>
      <p:bldP spid="23" grpId="0"/>
      <p:bldP spid="24" grpId="0"/>
      <p:bldP spid="25" grpId="0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52736" y="539552"/>
            <a:ext cx="5009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cap="all" dirty="0" smtClean="0"/>
              <a:t>Dvojzvratná páka</a:t>
            </a:r>
          </a:p>
        </p:txBody>
      </p:sp>
      <p:pic>
        <p:nvPicPr>
          <p:cNvPr id="3" name="Obrázek 2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1763688"/>
            <a:ext cx="6192688" cy="5832648"/>
          </a:xfrm>
          <a:prstGeom prst="rect">
            <a:avLst/>
          </a:prstGeom>
        </p:spPr>
      </p:pic>
      <p:sp>
        <p:nvSpPr>
          <p:cNvPr id="4" name="Násobení 3"/>
          <p:cNvSpPr/>
          <p:nvPr/>
        </p:nvSpPr>
        <p:spPr>
          <a:xfrm>
            <a:off x="3140968" y="2123728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ásobení 4"/>
          <p:cNvSpPr/>
          <p:nvPr/>
        </p:nvSpPr>
        <p:spPr>
          <a:xfrm>
            <a:off x="4797152" y="2123728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ásobení 5"/>
          <p:cNvSpPr/>
          <p:nvPr/>
        </p:nvSpPr>
        <p:spPr>
          <a:xfrm>
            <a:off x="1412776" y="2123728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356992" y="1547664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o</a:t>
            </a:r>
            <a:endParaRPr lang="cs-CZ" sz="40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628800" y="2411760"/>
            <a:ext cx="0" cy="1296144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5013176" y="2411760"/>
            <a:ext cx="0" cy="1296144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5157192" y="2267744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908720" y="2411760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717032" y="2555776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r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276872" y="2555776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r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1628800" y="2339752"/>
            <a:ext cx="1728192" cy="0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3356992" y="2339752"/>
            <a:ext cx="1656184" cy="0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52498" y="323528"/>
            <a:ext cx="5339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cap="all" dirty="0" smtClean="0"/>
              <a:t>Jednozvratná páka</a:t>
            </a:r>
            <a:endParaRPr lang="cs-CZ" sz="4400" b="1" cap="all" dirty="0"/>
          </a:p>
        </p:txBody>
      </p:sp>
      <p:sp>
        <p:nvSpPr>
          <p:cNvPr id="4" name="Obdélník 3"/>
          <p:cNvSpPr/>
          <p:nvPr/>
        </p:nvSpPr>
        <p:spPr>
          <a:xfrm>
            <a:off x="260648" y="6804248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Síly působí na stejné straně od osy.</a:t>
            </a:r>
            <a:endParaRPr lang="cs-CZ" sz="4000" b="1" dirty="0"/>
          </a:p>
        </p:txBody>
      </p:sp>
      <p:pic>
        <p:nvPicPr>
          <p:cNvPr id="8" name="Obrázek 7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1331640"/>
            <a:ext cx="6336704" cy="5256584"/>
          </a:xfrm>
          <a:prstGeom prst="rect">
            <a:avLst/>
          </a:prstGeom>
        </p:spPr>
      </p:pic>
      <p:sp>
        <p:nvSpPr>
          <p:cNvPr id="9" name="Násobení 8"/>
          <p:cNvSpPr/>
          <p:nvPr/>
        </p:nvSpPr>
        <p:spPr>
          <a:xfrm>
            <a:off x="1556792" y="4427984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412776" y="4644008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o</a:t>
            </a:r>
            <a:endParaRPr lang="cs-CZ" sz="4000" b="1" i="1" dirty="0">
              <a:solidFill>
                <a:srgbClr val="FF0000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1988840" y="4067944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2204864" y="4283968"/>
            <a:ext cx="0" cy="1296144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4293096" y="2699792"/>
            <a:ext cx="0" cy="648072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ásobení 18"/>
          <p:cNvSpPr/>
          <p:nvPr/>
        </p:nvSpPr>
        <p:spPr>
          <a:xfrm>
            <a:off x="4077072" y="2483768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2204864" y="5364088"/>
            <a:ext cx="59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365104" y="3059832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ovací čára 1"/>
          <p:cNvCxnSpPr/>
          <p:nvPr/>
        </p:nvCxnSpPr>
        <p:spPr>
          <a:xfrm>
            <a:off x="908720" y="3131840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ovací čára 2"/>
          <p:cNvCxnSpPr/>
          <p:nvPr/>
        </p:nvCxnSpPr>
        <p:spPr>
          <a:xfrm flipV="1">
            <a:off x="908720" y="1619672"/>
            <a:ext cx="4608512" cy="1512168"/>
          </a:xfrm>
          <a:prstGeom prst="line">
            <a:avLst/>
          </a:prstGeom>
          <a:ln w="1270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ásobení 3"/>
          <p:cNvSpPr/>
          <p:nvPr/>
        </p:nvSpPr>
        <p:spPr>
          <a:xfrm>
            <a:off x="692696" y="2915816"/>
            <a:ext cx="432048" cy="432048"/>
          </a:xfrm>
          <a:prstGeom prst="mathMultiply">
            <a:avLst>
              <a:gd name="adj1" fmla="val 51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92696" y="2267744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o</a:t>
            </a:r>
            <a:endParaRPr lang="cs-CZ" sz="4000" b="1" i="1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1988840" y="2771800"/>
            <a:ext cx="0" cy="1872208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ásobení 6"/>
          <p:cNvSpPr/>
          <p:nvPr/>
        </p:nvSpPr>
        <p:spPr>
          <a:xfrm>
            <a:off x="1772816" y="2555776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ásobení 7"/>
          <p:cNvSpPr/>
          <p:nvPr/>
        </p:nvSpPr>
        <p:spPr>
          <a:xfrm>
            <a:off x="4725144" y="1619672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4941168" y="1835696"/>
            <a:ext cx="0" cy="648072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268760" y="4211960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157192" y="1979712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4941168" y="2483768"/>
            <a:ext cx="0" cy="208823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908720" y="3419872"/>
            <a:ext cx="1008112" cy="0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908720" y="4067944"/>
            <a:ext cx="4032448" cy="0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124744" y="3203848"/>
            <a:ext cx="540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r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3573016" y="3923928"/>
            <a:ext cx="540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r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80491" y="323528"/>
            <a:ext cx="5339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cap="all" dirty="0" smtClean="0"/>
              <a:t>Jednozvratná páka</a:t>
            </a:r>
            <a:endParaRPr lang="cs-CZ" sz="4400" b="1" cap="all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04664" y="5364088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Páka je v rovnováze, když se rovnají oba momenty sil.</a:t>
            </a:r>
            <a:endParaRPr lang="cs-CZ" sz="4000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2276872" y="6732240"/>
            <a:ext cx="191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/>
              <a:t>M</a:t>
            </a:r>
            <a:r>
              <a:rPr lang="cs-CZ" sz="4000" b="1" i="1" baseline="-25000" dirty="0" smtClean="0"/>
              <a:t>1</a:t>
            </a:r>
            <a:r>
              <a:rPr lang="cs-CZ" sz="4000" b="1" i="1" dirty="0" smtClean="0"/>
              <a:t> = M</a:t>
            </a:r>
            <a:r>
              <a:rPr lang="cs-CZ" sz="4000" b="1" i="1" baseline="-25000" dirty="0" smtClean="0"/>
              <a:t>2</a:t>
            </a:r>
            <a:endParaRPr lang="cs-CZ" sz="4000" b="1" i="1" baseline="-250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1772816" y="7452320"/>
            <a:ext cx="293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/>
              <a:t>F</a:t>
            </a:r>
            <a:r>
              <a:rPr lang="cs-CZ" sz="4000" b="1" i="1" baseline="-25000" dirty="0" smtClean="0"/>
              <a:t>1</a:t>
            </a:r>
            <a:r>
              <a:rPr lang="cs-CZ" sz="4000" b="1" i="1" dirty="0" smtClean="0"/>
              <a:t> . r</a:t>
            </a:r>
            <a:r>
              <a:rPr lang="cs-CZ" sz="4000" b="1" i="1" baseline="-25000" dirty="0" smtClean="0"/>
              <a:t>1</a:t>
            </a:r>
            <a:r>
              <a:rPr lang="cs-CZ" sz="4000" b="1" i="1" dirty="0" smtClean="0"/>
              <a:t> = F</a:t>
            </a:r>
            <a:r>
              <a:rPr lang="cs-CZ" sz="4000" b="1" i="1" baseline="-25000" dirty="0" smtClean="0"/>
              <a:t>2</a:t>
            </a:r>
            <a:r>
              <a:rPr lang="cs-CZ" sz="4000" b="1" i="1" dirty="0" smtClean="0"/>
              <a:t> . r</a:t>
            </a:r>
            <a:r>
              <a:rPr lang="cs-CZ" sz="4000" b="1" i="1" baseline="-25000" dirty="0" smtClean="0"/>
              <a:t>2</a:t>
            </a:r>
            <a:endParaRPr lang="cs-CZ" sz="4000" b="1" i="1" baseline="-25000" dirty="0"/>
          </a:p>
        </p:txBody>
      </p:sp>
      <p:sp>
        <p:nvSpPr>
          <p:cNvPr id="40" name="Obdélník 39"/>
          <p:cNvSpPr/>
          <p:nvPr/>
        </p:nvSpPr>
        <p:spPr>
          <a:xfrm>
            <a:off x="1412776" y="6732240"/>
            <a:ext cx="3744416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5" grpId="0"/>
      <p:bldP spid="36" grpId="0"/>
      <p:bldP spid="37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oleč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1259632"/>
            <a:ext cx="6306535" cy="316835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92696" y="251520"/>
            <a:ext cx="5339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cap="all" dirty="0" smtClean="0"/>
              <a:t>Jednozvratná páka</a:t>
            </a:r>
            <a:endParaRPr lang="cs-CZ" sz="4400" b="1" cap="all" dirty="0"/>
          </a:p>
        </p:txBody>
      </p:sp>
      <p:sp>
        <p:nvSpPr>
          <p:cNvPr id="5" name="Násobení 4"/>
          <p:cNvSpPr/>
          <p:nvPr/>
        </p:nvSpPr>
        <p:spPr>
          <a:xfrm>
            <a:off x="965301" y="3131840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ásobení 6"/>
          <p:cNvSpPr/>
          <p:nvPr/>
        </p:nvSpPr>
        <p:spPr>
          <a:xfrm>
            <a:off x="1613373" y="1691680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ásobení 7"/>
          <p:cNvSpPr/>
          <p:nvPr/>
        </p:nvSpPr>
        <p:spPr>
          <a:xfrm>
            <a:off x="5933853" y="1763688"/>
            <a:ext cx="432048" cy="432048"/>
          </a:xfrm>
          <a:prstGeom prst="mathMultiply">
            <a:avLst>
              <a:gd name="adj1" fmla="val 182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749277" y="3347864"/>
            <a:ext cx="576064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1829397" y="1835696"/>
            <a:ext cx="0" cy="2016224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6149877" y="1259632"/>
            <a:ext cx="0" cy="72008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6149877" y="2051720"/>
            <a:ext cx="0" cy="237626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>
            <a:off x="1037309" y="4067944"/>
            <a:ext cx="792088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1037309" y="4283968"/>
            <a:ext cx="5112568" cy="0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1901405" y="2555776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5501805" y="1259632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917629" y="3563888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r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1181325" y="3275856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r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49277" y="2627784"/>
            <a:ext cx="455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o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pic>
        <p:nvPicPr>
          <p:cNvPr id="19" name="Obrázek 18" descr="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4788024"/>
            <a:ext cx="6336704" cy="3816424"/>
          </a:xfrm>
          <a:prstGeom prst="rect">
            <a:avLst/>
          </a:prstGeom>
        </p:spPr>
      </p:pic>
      <p:sp>
        <p:nvSpPr>
          <p:cNvPr id="20" name="Násobení 19"/>
          <p:cNvSpPr/>
          <p:nvPr/>
        </p:nvSpPr>
        <p:spPr>
          <a:xfrm>
            <a:off x="2492896" y="5724128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Násobení 20"/>
          <p:cNvSpPr/>
          <p:nvPr/>
        </p:nvSpPr>
        <p:spPr>
          <a:xfrm>
            <a:off x="3356992" y="6444208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Násobení 21"/>
          <p:cNvSpPr/>
          <p:nvPr/>
        </p:nvSpPr>
        <p:spPr>
          <a:xfrm>
            <a:off x="5445224" y="8172400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2276872" y="5148064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o</a:t>
            </a:r>
            <a:endParaRPr lang="cs-CZ" sz="40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ovací šipka 24"/>
          <p:cNvCxnSpPr/>
          <p:nvPr/>
        </p:nvCxnSpPr>
        <p:spPr>
          <a:xfrm>
            <a:off x="3573016" y="6588224"/>
            <a:ext cx="0" cy="180020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V="1">
            <a:off x="5661248" y="7596336"/>
            <a:ext cx="0" cy="72008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3645024" y="7452320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877272" y="7308304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36" grpId="0"/>
      <p:bldP spid="38" grpId="0"/>
      <p:bldP spid="39" grpId="0"/>
      <p:bldP spid="41" grpId="0"/>
      <p:bldP spid="42" grpId="0"/>
      <p:bldP spid="20" grpId="0" animBg="1"/>
      <p:bldP spid="21" grpId="0" animBg="1"/>
      <p:bldP spid="22" grpId="0" animBg="1"/>
      <p:bldP spid="23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72816" y="251520"/>
            <a:ext cx="3056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PROCVIČENÍ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2656" y="1187624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1. příklad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0648" y="2123728"/>
            <a:ext cx="6210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 kterém bodě musí být páka podložena, aby byla v rovnováze?</a:t>
            </a:r>
            <a:endParaRPr lang="cs-CZ" sz="2800" b="1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1268760" y="3851920"/>
            <a:ext cx="432048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1268760" y="3851920"/>
            <a:ext cx="0" cy="1368152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5589240" y="3851920"/>
            <a:ext cx="0" cy="2664296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620688" y="4211960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869160" y="5292080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25" name="Přímá spojovací čára 24"/>
          <p:cNvCxnSpPr/>
          <p:nvPr/>
        </p:nvCxnSpPr>
        <p:spPr>
          <a:xfrm>
            <a:off x="1988840" y="3707904"/>
            <a:ext cx="0" cy="36004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2708920" y="3707904"/>
            <a:ext cx="0" cy="36004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3429000" y="3707904"/>
            <a:ext cx="0" cy="36004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4149080" y="3707904"/>
            <a:ext cx="0" cy="36004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>
            <a:off x="4869160" y="3707904"/>
            <a:ext cx="0" cy="36004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772816" y="421196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A</a:t>
            </a:r>
            <a:endParaRPr lang="cs-CZ" sz="4000" b="1" dirty="0"/>
          </a:p>
        </p:txBody>
      </p:sp>
      <p:sp>
        <p:nvSpPr>
          <p:cNvPr id="40" name="Obdélník 39"/>
          <p:cNvSpPr/>
          <p:nvPr/>
        </p:nvSpPr>
        <p:spPr>
          <a:xfrm>
            <a:off x="2492896" y="4211960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/>
              <a:t>B</a:t>
            </a:r>
            <a:endParaRPr lang="cs-CZ" sz="4000" b="1" dirty="0"/>
          </a:p>
        </p:txBody>
      </p:sp>
      <p:sp>
        <p:nvSpPr>
          <p:cNvPr id="41" name="Obdélník 40"/>
          <p:cNvSpPr/>
          <p:nvPr/>
        </p:nvSpPr>
        <p:spPr>
          <a:xfrm>
            <a:off x="3284984" y="4211960"/>
            <a:ext cx="455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/>
              <a:t>C</a:t>
            </a:r>
            <a:endParaRPr lang="cs-CZ" sz="4000" b="1" dirty="0"/>
          </a:p>
        </p:txBody>
      </p:sp>
      <p:sp>
        <p:nvSpPr>
          <p:cNvPr id="42" name="Obdélník 41"/>
          <p:cNvSpPr/>
          <p:nvPr/>
        </p:nvSpPr>
        <p:spPr>
          <a:xfrm>
            <a:off x="3933056" y="4211960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/>
              <a:t>D</a:t>
            </a:r>
            <a:endParaRPr lang="cs-CZ" sz="4000" b="1" dirty="0"/>
          </a:p>
        </p:txBody>
      </p:sp>
      <p:sp>
        <p:nvSpPr>
          <p:cNvPr id="43" name="Obdélník 42"/>
          <p:cNvSpPr/>
          <p:nvPr/>
        </p:nvSpPr>
        <p:spPr>
          <a:xfrm>
            <a:off x="4653136" y="4211960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E</a:t>
            </a:r>
            <a:endParaRPr lang="cs-CZ" sz="4000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1196752" y="5940152"/>
            <a:ext cx="206017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 </a:t>
            </a:r>
            <a:r>
              <a:rPr lang="cs-CZ" sz="4000" b="1" i="1" dirty="0" smtClean="0">
                <a:solidFill>
                  <a:srgbClr val="FF0000"/>
                </a:solidFill>
              </a:rPr>
              <a:t> = 3 N</a:t>
            </a:r>
          </a:p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  </a:t>
            </a:r>
            <a:r>
              <a:rPr lang="cs-CZ" sz="4000" b="1" i="1" dirty="0" smtClean="0">
                <a:solidFill>
                  <a:srgbClr val="FF0000"/>
                </a:solidFill>
              </a:rPr>
              <a:t> = 6 N </a:t>
            </a:r>
          </a:p>
          <a:p>
            <a:endParaRPr lang="cs-CZ" b="1" i="1" baseline="-25000" dirty="0" smtClean="0">
              <a:solidFill>
                <a:srgbClr val="FF0000"/>
              </a:solidFill>
            </a:endParaRPr>
          </a:p>
          <a:p>
            <a:endParaRPr lang="cs-CZ" b="1" i="1" baseline="-25000" dirty="0">
              <a:solidFill>
                <a:srgbClr val="FF0000"/>
              </a:solidFill>
            </a:endParaRPr>
          </a:p>
        </p:txBody>
      </p:sp>
      <p:sp>
        <p:nvSpPr>
          <p:cNvPr id="45" name="Násobení 44"/>
          <p:cNvSpPr/>
          <p:nvPr/>
        </p:nvSpPr>
        <p:spPr>
          <a:xfrm>
            <a:off x="1052736" y="3635896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Násobení 45"/>
          <p:cNvSpPr/>
          <p:nvPr/>
        </p:nvSpPr>
        <p:spPr>
          <a:xfrm>
            <a:off x="5373216" y="3635896"/>
            <a:ext cx="432048" cy="432048"/>
          </a:xfrm>
          <a:prstGeom prst="mathMultiply">
            <a:avLst>
              <a:gd name="adj1" fmla="val 14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404664" y="8100392"/>
            <a:ext cx="536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Páka musí být podložena v bodě D.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193</Words>
  <Application>Microsoft Office PowerPoint</Application>
  <PresentationFormat>Předvádění na obrazovce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Petra-SGO</dc:creator>
  <cp:lastModifiedBy>Petra-SGO</cp:lastModifiedBy>
  <cp:revision>79</cp:revision>
  <dcterms:created xsi:type="dcterms:W3CDTF">2014-02-09T21:12:53Z</dcterms:created>
  <dcterms:modified xsi:type="dcterms:W3CDTF">2014-02-22T20:37:00Z</dcterms:modified>
</cp:coreProperties>
</file>