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505C-4175-4513-AF59-9D9B7470E6B2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F9F-60C6-41C4-BFD7-9004B8AB0B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505C-4175-4513-AF59-9D9B7470E6B2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F9F-60C6-41C4-BFD7-9004B8AB0B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505C-4175-4513-AF59-9D9B7470E6B2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F9F-60C6-41C4-BFD7-9004B8AB0B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505C-4175-4513-AF59-9D9B7470E6B2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F9F-60C6-41C4-BFD7-9004B8AB0B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505C-4175-4513-AF59-9D9B7470E6B2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F9F-60C6-41C4-BFD7-9004B8AB0B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505C-4175-4513-AF59-9D9B7470E6B2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F9F-60C6-41C4-BFD7-9004B8AB0B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505C-4175-4513-AF59-9D9B7470E6B2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F9F-60C6-41C4-BFD7-9004B8AB0B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505C-4175-4513-AF59-9D9B7470E6B2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F9F-60C6-41C4-BFD7-9004B8AB0B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505C-4175-4513-AF59-9D9B7470E6B2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F9F-60C6-41C4-BFD7-9004B8AB0B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505C-4175-4513-AF59-9D9B7470E6B2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F9F-60C6-41C4-BFD7-9004B8AB0B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505C-4175-4513-AF59-9D9B7470E6B2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1F9F-60C6-41C4-BFD7-9004B8AB0B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A505C-4175-4513-AF59-9D9B7470E6B2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A1F9F-60C6-41C4-BFD7-9004B8AB0BC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1143000"/>
          </a:xfrm>
        </p:spPr>
        <p:txBody>
          <a:bodyPr/>
          <a:lstStyle/>
          <a:p>
            <a:r>
              <a:rPr lang="cs-CZ" b="1" dirty="0" smtClean="0"/>
              <a:t>Rovnoměrný pohyb po kružnici</a:t>
            </a:r>
            <a:endParaRPr lang="cs-CZ" b="1" dirty="0"/>
          </a:p>
        </p:txBody>
      </p:sp>
      <p:pic>
        <p:nvPicPr>
          <p:cNvPr id="5" name="Obrázek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33375"/>
            <a:ext cx="8072438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Podnadpis 2"/>
          <p:cNvSpPr txBox="1">
            <a:spLocks/>
          </p:cNvSpPr>
          <p:nvPr/>
        </p:nvSpPr>
        <p:spPr bwMode="auto">
          <a:xfrm>
            <a:off x="642938" y="5705475"/>
            <a:ext cx="77041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2100" indent="-292100" algn="ctr">
              <a:buClr>
                <a:schemeClr val="accent1"/>
              </a:buClr>
              <a:buSzPct val="70000"/>
            </a:pPr>
            <a:r>
              <a:rPr lang="cs-CZ" sz="2000" dirty="0">
                <a:latin typeface="Calibri" pitchFamily="34" charset="0"/>
              </a:rPr>
              <a:t>Digitální učební materiál byl vytvořen v rámci projektu </a:t>
            </a:r>
          </a:p>
          <a:p>
            <a:pPr marL="292100" indent="-292100" algn="ctr">
              <a:buClr>
                <a:schemeClr val="accent1"/>
              </a:buClr>
              <a:buSzPct val="70000"/>
            </a:pPr>
            <a:r>
              <a:rPr lang="cs-CZ" sz="2000" b="1" dirty="0">
                <a:latin typeface="Calibri" pitchFamily="34" charset="0"/>
              </a:rPr>
              <a:t>Inovace a zkvalitnění výuky na Slovanském gymnáziu</a:t>
            </a:r>
            <a:endParaRPr lang="cs-CZ" sz="2000" dirty="0">
              <a:latin typeface="Calibri" pitchFamily="34" charset="0"/>
            </a:endParaRPr>
          </a:p>
          <a:p>
            <a:pPr marL="292100" indent="-292100" algn="ctr">
              <a:buClr>
                <a:schemeClr val="accent1"/>
              </a:buClr>
              <a:buSzPct val="70000"/>
            </a:pPr>
            <a:r>
              <a:rPr lang="cs-CZ" sz="2000" b="1" dirty="0">
                <a:latin typeface="Calibri" pitchFamily="34" charset="0"/>
              </a:rPr>
              <a:t>CZ.1.07/1.5.00/34.1088</a:t>
            </a:r>
            <a:endParaRPr lang="cs-CZ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ýseč 19"/>
          <p:cNvSpPr/>
          <p:nvPr/>
        </p:nvSpPr>
        <p:spPr>
          <a:xfrm>
            <a:off x="500034" y="2285992"/>
            <a:ext cx="3143272" cy="3143272"/>
          </a:xfrm>
          <a:prstGeom prst="pie">
            <a:avLst>
              <a:gd name="adj1" fmla="val 21594477"/>
              <a:gd name="adj2" fmla="val 271827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Úhlová rychlost</a:t>
            </a:r>
            <a:endParaRPr lang="cs-CZ" b="1" dirty="0"/>
          </a:p>
        </p:txBody>
      </p:sp>
      <p:sp>
        <p:nvSpPr>
          <p:cNvPr id="4" name="Elipsa 3"/>
          <p:cNvSpPr/>
          <p:nvPr/>
        </p:nvSpPr>
        <p:spPr>
          <a:xfrm>
            <a:off x="500034" y="2285992"/>
            <a:ext cx="3143272" cy="3143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ývojový diagram: spojka 4"/>
          <p:cNvSpPr/>
          <p:nvPr/>
        </p:nvSpPr>
        <p:spPr>
          <a:xfrm>
            <a:off x="3571868" y="3786190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2071670" y="3857628"/>
            <a:ext cx="2714644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2428860" y="442913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</a:t>
            </a:r>
            <a:endParaRPr lang="cs-CZ" sz="2800" b="1" baseline="-25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429124" y="378619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p</a:t>
            </a:r>
            <a:endParaRPr lang="cs-CZ" sz="2800" i="1" baseline="-25000" dirty="0"/>
          </a:p>
        </p:txBody>
      </p:sp>
      <p:sp>
        <p:nvSpPr>
          <p:cNvPr id="23" name="Zástupný symbol pro obsah 2"/>
          <p:cNvSpPr txBox="1">
            <a:spLocks/>
          </p:cNvSpPr>
          <p:nvPr/>
        </p:nvSpPr>
        <p:spPr>
          <a:xfrm>
            <a:off x="3286116" y="1285860"/>
            <a:ext cx="585788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spcBef>
                <a:spcPct val="20000"/>
              </a:spcBef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Za čas 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t</a:t>
            </a:r>
            <a:r>
              <a:rPr lang="cs-CZ" sz="3200" dirty="0" smtClean="0"/>
              <a:t> </a:t>
            </a:r>
            <a:r>
              <a:rPr lang="cs-CZ" sz="3200" dirty="0"/>
              <a:t>se </a:t>
            </a:r>
            <a:r>
              <a:rPr lang="cs-CZ" sz="3200" dirty="0" smtClean="0"/>
              <a:t>hmot. </a:t>
            </a:r>
            <a:r>
              <a:rPr lang="cs-CZ" sz="3200" dirty="0" err="1" smtClean="0"/>
              <a:t>b</a:t>
            </a:r>
            <a:r>
              <a:rPr lang="cs-CZ" sz="3200" dirty="0" smtClean="0"/>
              <a:t>. rovnoměrným pohybem dostane </a:t>
            </a:r>
            <a:r>
              <a:rPr lang="cs-CZ" sz="3200" dirty="0"/>
              <a:t>z polohy A</a:t>
            </a:r>
            <a:r>
              <a:rPr lang="cs-CZ" sz="3200" baseline="-25000" dirty="0"/>
              <a:t>1</a:t>
            </a:r>
            <a:r>
              <a:rPr lang="cs-CZ" sz="3200" dirty="0"/>
              <a:t> do </a:t>
            </a:r>
            <a:r>
              <a:rPr lang="cs-CZ" sz="3200" dirty="0" smtClean="0"/>
              <a:t>A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. </a:t>
            </a:r>
            <a:endParaRPr lang="cs-CZ" sz="3200" dirty="0"/>
          </a:p>
        </p:txBody>
      </p:sp>
      <p:grpSp>
        <p:nvGrpSpPr>
          <p:cNvPr id="3" name="Skupina 28"/>
          <p:cNvGrpSpPr/>
          <p:nvPr/>
        </p:nvGrpSpPr>
        <p:grpSpPr>
          <a:xfrm>
            <a:off x="2000232" y="3786190"/>
            <a:ext cx="142876" cy="142876"/>
            <a:chOff x="4327723" y="4016879"/>
            <a:chExt cx="180000" cy="268723"/>
          </a:xfrm>
        </p:grpSpPr>
        <p:cxnSp>
          <p:nvCxnSpPr>
            <p:cNvPr id="25" name="Přímá spojovací čára 24"/>
            <p:cNvCxnSpPr/>
            <p:nvPr/>
          </p:nvCxnSpPr>
          <p:spPr>
            <a:xfrm rot="15240000" flipH="1">
              <a:off x="4307776" y="4088164"/>
              <a:ext cx="252000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6000000">
              <a:off x="4291723" y="4052879"/>
              <a:ext cx="25200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ovéPole 30"/>
          <p:cNvSpPr txBox="1"/>
          <p:nvPr/>
        </p:nvSpPr>
        <p:spPr>
          <a:xfrm>
            <a:off x="1428728" y="371475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O</a:t>
            </a:r>
            <a:endParaRPr lang="cs-CZ" sz="2800" i="1" baseline="-25000" dirty="0"/>
          </a:p>
        </p:txBody>
      </p:sp>
      <p:sp>
        <p:nvSpPr>
          <p:cNvPr id="41" name="Výseč 40"/>
          <p:cNvSpPr/>
          <p:nvPr/>
        </p:nvSpPr>
        <p:spPr>
          <a:xfrm>
            <a:off x="857224" y="2571744"/>
            <a:ext cx="2428892" cy="2571768"/>
          </a:xfrm>
          <a:prstGeom prst="pie">
            <a:avLst>
              <a:gd name="adj1" fmla="val 21594477"/>
              <a:gd name="adj2" fmla="val 27182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3" name="Přímá spojovací šipka 12"/>
          <p:cNvCxnSpPr>
            <a:endCxn id="4" idx="5"/>
          </p:cNvCxnSpPr>
          <p:nvPr/>
        </p:nvCxnSpPr>
        <p:spPr>
          <a:xfrm rot="16200000" flipH="1">
            <a:off x="2070691" y="3856649"/>
            <a:ext cx="1113273" cy="1111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2571736" y="392906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>
                <a:sym typeface="Symbol"/>
              </a:rPr>
              <a:t></a:t>
            </a:r>
            <a:endParaRPr lang="cs-CZ" sz="2800" i="1" baseline="-25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714744" y="328612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A</a:t>
            </a:r>
            <a:r>
              <a:rPr lang="cs-CZ" sz="2800" i="1" baseline="-25000" dirty="0" smtClean="0"/>
              <a:t>1</a:t>
            </a:r>
            <a:endParaRPr lang="cs-CZ" sz="2800" i="1" baseline="-250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3143240" y="507207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A</a:t>
            </a:r>
            <a:r>
              <a:rPr lang="cs-CZ" sz="2800" i="1" baseline="-25000" dirty="0" smtClean="0"/>
              <a:t>2</a:t>
            </a:r>
            <a:endParaRPr lang="cs-CZ" sz="2800" i="1" baseline="-25000" dirty="0"/>
          </a:p>
        </p:txBody>
      </p:sp>
      <p:sp>
        <p:nvSpPr>
          <p:cNvPr id="29" name="Zástupný symbol pro obsah 2"/>
          <p:cNvSpPr txBox="1">
            <a:spLocks/>
          </p:cNvSpPr>
          <p:nvPr/>
        </p:nvSpPr>
        <p:spPr>
          <a:xfrm>
            <a:off x="3071802" y="2071678"/>
            <a:ext cx="6429420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Zástupný symbol pro obsah 2"/>
          <p:cNvSpPr txBox="1">
            <a:spLocks/>
          </p:cNvSpPr>
          <p:nvPr/>
        </p:nvSpPr>
        <p:spPr>
          <a:xfrm>
            <a:off x="3714744" y="2357430"/>
            <a:ext cx="6215074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endParaRPr lang="cs-CZ" sz="3200" dirty="0"/>
          </a:p>
        </p:txBody>
      </p:sp>
      <p:sp>
        <p:nvSpPr>
          <p:cNvPr id="32" name="Obdélník 31"/>
          <p:cNvSpPr/>
          <p:nvPr/>
        </p:nvSpPr>
        <p:spPr>
          <a:xfrm>
            <a:off x="3929058" y="2571744"/>
            <a:ext cx="52149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3000" dirty="0">
                <a:sym typeface="Symbol"/>
              </a:rPr>
              <a:t>P</a:t>
            </a:r>
            <a:r>
              <a:rPr lang="cs-CZ" sz="3000" dirty="0" smtClean="0">
                <a:sym typeface="Symbol"/>
              </a:rPr>
              <a:t>růvodič při tom opíše  úhel </a:t>
            </a:r>
            <a:r>
              <a:rPr lang="cs-CZ" sz="3000" b="1" dirty="0" smtClean="0">
                <a:sym typeface="Symbol"/>
              </a:rPr>
              <a:t></a:t>
            </a:r>
            <a:r>
              <a:rPr lang="cs-CZ" sz="3000" dirty="0" smtClean="0">
                <a:sym typeface="Symbol"/>
              </a:rPr>
              <a:t>. </a:t>
            </a:r>
            <a:endParaRPr lang="cs-CZ" sz="3000" dirty="0"/>
          </a:p>
        </p:txBody>
      </p:sp>
      <p:sp>
        <p:nvSpPr>
          <p:cNvPr id="33" name="Obdélník 32"/>
          <p:cNvSpPr/>
          <p:nvPr/>
        </p:nvSpPr>
        <p:spPr>
          <a:xfrm>
            <a:off x="5072066" y="3429000"/>
            <a:ext cx="38576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3000" dirty="0" smtClean="0">
                <a:sym typeface="Symbol"/>
              </a:rPr>
              <a:t>Podíl  a t se nazývá </a:t>
            </a:r>
            <a:r>
              <a:rPr lang="cs-CZ" sz="3000" b="1" dirty="0" smtClean="0">
                <a:sym typeface="Symbol"/>
              </a:rPr>
              <a:t>úhlová rychlost –</a:t>
            </a:r>
            <a:r>
              <a:rPr lang="cs-CZ" sz="3000" dirty="0" smtClean="0">
                <a:sym typeface="Symbol"/>
              </a:rPr>
              <a:t> </a:t>
            </a:r>
            <a:r>
              <a:rPr lang="cs-CZ" sz="3000" b="1" dirty="0" smtClean="0">
                <a:sym typeface="Symbol"/>
              </a:rPr>
              <a:t></a:t>
            </a:r>
            <a:r>
              <a:rPr lang="cs-CZ" sz="3000" dirty="0" smtClean="0">
                <a:sym typeface="Symbol"/>
              </a:rPr>
              <a:t>.</a:t>
            </a:r>
            <a:endParaRPr lang="cs-CZ" sz="3000" dirty="0"/>
          </a:p>
        </p:txBody>
      </p:sp>
      <p:grpSp>
        <p:nvGrpSpPr>
          <p:cNvPr id="34" name="Skupina 33"/>
          <p:cNvGrpSpPr/>
          <p:nvPr/>
        </p:nvGrpSpPr>
        <p:grpSpPr>
          <a:xfrm>
            <a:off x="5643570" y="4643446"/>
            <a:ext cx="1571636" cy="1214446"/>
            <a:chOff x="5214942" y="3357562"/>
            <a:chExt cx="1571636" cy="1214446"/>
          </a:xfrm>
        </p:grpSpPr>
        <p:sp>
          <p:nvSpPr>
            <p:cNvPr id="35" name="Zástupný symbol pro obsah 2"/>
            <p:cNvSpPr txBox="1">
              <a:spLocks/>
            </p:cNvSpPr>
            <p:nvPr/>
          </p:nvSpPr>
          <p:spPr>
            <a:xfrm>
              <a:off x="5214942" y="3643314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3200" b="1" dirty="0" smtClean="0">
                  <a:sym typeface="Symbol"/>
                </a:rPr>
                <a:t> =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Zástupný symbol pro obsah 2"/>
            <p:cNvSpPr txBox="1">
              <a:spLocks/>
            </p:cNvSpPr>
            <p:nvPr/>
          </p:nvSpPr>
          <p:spPr>
            <a:xfrm>
              <a:off x="6000760" y="3357562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lvl="0">
                <a:spcBef>
                  <a:spcPct val="20000"/>
                </a:spcBef>
              </a:pPr>
              <a:r>
                <a:rPr lang="cs-CZ" sz="3200" b="1" dirty="0" smtClean="0">
                  <a:sym typeface="Symbol"/>
                </a:rPr>
                <a:t>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" name="Zástupný symbol pro obsah 2"/>
            <p:cNvSpPr txBox="1">
              <a:spLocks/>
            </p:cNvSpPr>
            <p:nvPr/>
          </p:nvSpPr>
          <p:spPr>
            <a:xfrm>
              <a:off x="6000760" y="3929066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lvl="0">
                <a:spcBef>
                  <a:spcPct val="20000"/>
                </a:spcBef>
              </a:pPr>
              <a:r>
                <a:rPr lang="cs-CZ" sz="3200" b="1" dirty="0" smtClean="0">
                  <a:sym typeface="Symbol"/>
                </a:rPr>
                <a:t>t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8" name="Přímá spojovací čára 37"/>
            <p:cNvCxnSpPr/>
            <p:nvPr/>
          </p:nvCxnSpPr>
          <p:spPr>
            <a:xfrm>
              <a:off x="5929322" y="3929066"/>
              <a:ext cx="78581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Obdélník 39"/>
          <p:cNvSpPr/>
          <p:nvPr/>
        </p:nvSpPr>
        <p:spPr>
          <a:xfrm>
            <a:off x="5643570" y="4643446"/>
            <a:ext cx="1857388" cy="1285884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6" presetClass="emph" presetSubtype="0" repeatCount="3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38889E-6 -2.13873E-6 C -0.00104 0.01087 -0.00208 0.02243 -0.00295 0.0326 C -0.00382 0.04324 -0.00434 0.05457 -0.00573 0.06359 C -0.00712 0.0726 -0.00955 0.07977 -0.01146 0.0874 C -0.01319 0.0948 -0.01528 0.10312 -0.01684 0.10867 C -0.01857 0.11399 -0.01962 0.11607 -0.02118 0.12046 C -0.02274 0.12463 -0.02378 0.12809 -0.02673 0.13457 C -0.02951 0.14058 -0.03472 0.1526 -0.03802 0.15815 C -0.04132 0.16347 -0.04496 0.16601 -0.04635 0.16786 " pathEditMode="relative" rAng="0" ptsTypes="aaaaaaa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3" grpId="0"/>
      <p:bldP spid="41" grpId="0" animBg="1"/>
      <p:bldP spid="42" grpId="0"/>
      <p:bldP spid="24" grpId="0"/>
      <p:bldP spid="28" grpId="0"/>
      <p:bldP spid="32" grpId="0"/>
      <p:bldP spid="33" grpId="0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/>
          <a:lstStyle/>
          <a:p>
            <a:pPr marL="269875" indent="0">
              <a:buNone/>
            </a:pPr>
            <a:r>
              <a:rPr lang="cs-CZ" b="1" dirty="0" smtClean="0"/>
              <a:t>Úhlová rychlost </a:t>
            </a:r>
            <a:r>
              <a:rPr lang="cs-CZ" dirty="0" smtClean="0"/>
              <a:t>je podíl úhlové dráhy, kterou opíše průvodič hmotného bodu za dobu </a:t>
            </a:r>
            <a:r>
              <a:rPr lang="cs-CZ" dirty="0" smtClean="0">
                <a:sym typeface="Symbol"/>
              </a:rPr>
              <a:t>t, a této doby.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42910" y="4429132"/>
            <a:ext cx="7500990" cy="121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9875" lvl="0">
              <a:spcBef>
                <a:spcPct val="20000"/>
              </a:spcBef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Jednotkou úhlové rychlosti je 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 . s</a:t>
            </a:r>
            <a:r>
              <a:rPr kumimoji="0" lang="cs-CZ" sz="32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3200" dirty="0"/>
              <a:t>nebo </a:t>
            </a:r>
            <a:r>
              <a:rPr lang="cs-CZ" sz="3200" dirty="0" smtClean="0"/>
              <a:t>jen </a:t>
            </a:r>
            <a:r>
              <a:rPr lang="cs-CZ" sz="3200" b="1" dirty="0" smtClean="0"/>
              <a:t>s</a:t>
            </a:r>
            <a:r>
              <a:rPr lang="cs-CZ" sz="3200" b="1" baseline="30000" dirty="0" smtClean="0"/>
              <a:t>-1</a:t>
            </a:r>
            <a:r>
              <a:rPr lang="cs-CZ" sz="3200" dirty="0" smtClean="0"/>
              <a:t>.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b="1" dirty="0" smtClean="0"/>
              <a:t>Úhlová rychlost</a:t>
            </a:r>
            <a:endParaRPr lang="cs-CZ" b="1" dirty="0"/>
          </a:p>
        </p:txBody>
      </p:sp>
      <p:grpSp>
        <p:nvGrpSpPr>
          <p:cNvPr id="6" name="Skupina 5"/>
          <p:cNvGrpSpPr/>
          <p:nvPr/>
        </p:nvGrpSpPr>
        <p:grpSpPr>
          <a:xfrm>
            <a:off x="2857488" y="3071810"/>
            <a:ext cx="1571636" cy="1214446"/>
            <a:chOff x="5214942" y="3357562"/>
            <a:chExt cx="1571636" cy="1214446"/>
          </a:xfrm>
        </p:grpSpPr>
        <p:sp>
          <p:nvSpPr>
            <p:cNvPr id="7" name="Zástupný symbol pro obsah 2"/>
            <p:cNvSpPr txBox="1">
              <a:spLocks/>
            </p:cNvSpPr>
            <p:nvPr/>
          </p:nvSpPr>
          <p:spPr>
            <a:xfrm>
              <a:off x="5214942" y="3643314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3200" b="1" dirty="0" smtClean="0">
                  <a:sym typeface="Symbol"/>
                </a:rPr>
                <a:t> =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Zástupný symbol pro obsah 2"/>
            <p:cNvSpPr txBox="1">
              <a:spLocks/>
            </p:cNvSpPr>
            <p:nvPr/>
          </p:nvSpPr>
          <p:spPr>
            <a:xfrm>
              <a:off x="6000760" y="3357562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lvl="0">
                <a:spcBef>
                  <a:spcPct val="20000"/>
                </a:spcBef>
              </a:pPr>
              <a:r>
                <a:rPr lang="cs-CZ" sz="3200" b="1" dirty="0" smtClean="0">
                  <a:sym typeface="Symbol"/>
                </a:rPr>
                <a:t>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Zástupný symbol pro obsah 2"/>
            <p:cNvSpPr txBox="1">
              <a:spLocks/>
            </p:cNvSpPr>
            <p:nvPr/>
          </p:nvSpPr>
          <p:spPr>
            <a:xfrm>
              <a:off x="6000760" y="3929066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lvl="0">
                <a:spcBef>
                  <a:spcPct val="20000"/>
                </a:spcBef>
              </a:pPr>
              <a:r>
                <a:rPr lang="cs-CZ" sz="3200" b="1" dirty="0" smtClean="0">
                  <a:sym typeface="Symbol"/>
                </a:rPr>
                <a:t>t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5929322" y="3929066"/>
              <a:ext cx="78581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Úhlová rychlost, perioda a frekvence</a:t>
            </a:r>
            <a:endParaRPr lang="cs-CZ" b="1" dirty="0"/>
          </a:p>
        </p:txBody>
      </p:sp>
      <p:grpSp>
        <p:nvGrpSpPr>
          <p:cNvPr id="24" name="Skupina 5"/>
          <p:cNvGrpSpPr/>
          <p:nvPr/>
        </p:nvGrpSpPr>
        <p:grpSpPr>
          <a:xfrm>
            <a:off x="6357950" y="4857760"/>
            <a:ext cx="1571636" cy="1214446"/>
            <a:chOff x="5214942" y="3357562"/>
            <a:chExt cx="1571636" cy="1214446"/>
          </a:xfrm>
        </p:grpSpPr>
        <p:sp>
          <p:nvSpPr>
            <p:cNvPr id="25" name="Zástupný symbol pro obsah 2"/>
            <p:cNvSpPr txBox="1">
              <a:spLocks/>
            </p:cNvSpPr>
            <p:nvPr/>
          </p:nvSpPr>
          <p:spPr>
            <a:xfrm>
              <a:off x="5214942" y="3643314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2800" b="1" dirty="0" smtClean="0">
                  <a:sym typeface="Symbol"/>
                </a:rPr>
                <a:t>f = </a:t>
              </a:r>
              <a:endParaRPr kumimoji="0" lang="cs-CZ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Zástupný symbol pro obsah 2"/>
            <p:cNvSpPr txBox="1">
              <a:spLocks/>
            </p:cNvSpPr>
            <p:nvPr/>
          </p:nvSpPr>
          <p:spPr>
            <a:xfrm>
              <a:off x="6000760" y="3357562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lvl="0">
                <a:spcBef>
                  <a:spcPct val="20000"/>
                </a:spcBef>
              </a:pPr>
              <a:r>
                <a:rPr lang="cs-CZ" sz="2800" b="1" dirty="0" smtClean="0">
                  <a:sym typeface="Symbol"/>
                </a:rPr>
                <a:t>1 </a:t>
              </a:r>
              <a:endParaRPr kumimoji="0" lang="cs-CZ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Zástupný symbol pro obsah 2"/>
            <p:cNvSpPr txBox="1">
              <a:spLocks/>
            </p:cNvSpPr>
            <p:nvPr/>
          </p:nvSpPr>
          <p:spPr>
            <a:xfrm>
              <a:off x="6000760" y="3929066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lvl="0">
                <a:spcBef>
                  <a:spcPct val="20000"/>
                </a:spcBef>
              </a:pPr>
              <a:r>
                <a:rPr lang="cs-CZ" sz="2800" b="1" dirty="0" smtClean="0">
                  <a:sym typeface="Symbol"/>
                </a:rPr>
                <a:t>T</a:t>
              </a:r>
              <a:endParaRPr kumimoji="0" lang="cs-CZ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8" name="Přímá spojovací čára 27"/>
            <p:cNvCxnSpPr>
              <a:endCxn id="27" idx="0"/>
            </p:cNvCxnSpPr>
            <p:nvPr/>
          </p:nvCxnSpPr>
          <p:spPr>
            <a:xfrm>
              <a:off x="5929322" y="3929066"/>
              <a:ext cx="464347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Skupina 33"/>
          <p:cNvGrpSpPr/>
          <p:nvPr/>
        </p:nvGrpSpPr>
        <p:grpSpPr>
          <a:xfrm>
            <a:off x="928662" y="4429132"/>
            <a:ext cx="4929190" cy="2000264"/>
            <a:chOff x="928662" y="4429132"/>
            <a:chExt cx="4929190" cy="2000264"/>
          </a:xfrm>
        </p:grpSpPr>
        <p:sp>
          <p:nvSpPr>
            <p:cNvPr id="17" name="Zástupný symbol pro obsah 2"/>
            <p:cNvSpPr txBox="1">
              <a:spLocks/>
            </p:cNvSpPr>
            <p:nvPr/>
          </p:nvSpPr>
          <p:spPr>
            <a:xfrm>
              <a:off x="1000100" y="4429132"/>
              <a:ext cx="4786314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lvl="0" indent="-73025">
                <a:spcBef>
                  <a:spcPct val="20000"/>
                </a:spcBef>
              </a:pPr>
              <a:r>
                <a:rPr kumimoji="0" lang="cs-CZ" sz="2400" b="1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</a:t>
              </a:r>
              <a:r>
                <a:rPr kumimoji="0" lang="cs-CZ" sz="24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… perioda - doba jednoho oběhu</a:t>
              </a:r>
            </a:p>
          </p:txBody>
        </p:sp>
        <p:sp>
          <p:nvSpPr>
            <p:cNvPr id="23" name="Zástupný symbol pro obsah 2"/>
            <p:cNvSpPr txBox="1">
              <a:spLocks/>
            </p:cNvSpPr>
            <p:nvPr/>
          </p:nvSpPr>
          <p:spPr>
            <a:xfrm>
              <a:off x="928662" y="5357826"/>
              <a:ext cx="4786314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lvl="0" indent="-73025">
                <a:spcBef>
                  <a:spcPct val="20000"/>
                </a:spcBef>
              </a:pPr>
              <a:r>
                <a:rPr kumimoji="0" lang="cs-CZ" sz="2400" b="1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</a:t>
              </a:r>
              <a:r>
                <a:rPr kumimoji="0" lang="cs-CZ" sz="24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… frekvence - počet oběhů za 1s</a:t>
              </a:r>
            </a:p>
          </p:txBody>
        </p:sp>
        <p:sp>
          <p:nvSpPr>
            <p:cNvPr id="30" name="Zástupný symbol pro obsah 2"/>
            <p:cNvSpPr txBox="1">
              <a:spLocks/>
            </p:cNvSpPr>
            <p:nvPr/>
          </p:nvSpPr>
          <p:spPr>
            <a:xfrm>
              <a:off x="928662" y="5786454"/>
              <a:ext cx="4786314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lvl="0" indent="-73025">
                <a:spcBef>
                  <a:spcPct val="20000"/>
                </a:spcBef>
              </a:pPr>
              <a:r>
                <a:rPr kumimoji="0" lang="cs-CZ" sz="24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jednotka</a:t>
              </a:r>
              <a:r>
                <a:rPr kumimoji="0" lang="cs-CZ" sz="2400" b="0" i="1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Hz - hertz</a:t>
              </a:r>
              <a:endPara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Zástupný symbol pro obsah 2"/>
            <p:cNvSpPr txBox="1">
              <a:spLocks/>
            </p:cNvSpPr>
            <p:nvPr/>
          </p:nvSpPr>
          <p:spPr>
            <a:xfrm>
              <a:off x="1071538" y="4857760"/>
              <a:ext cx="4786314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lvl="0" indent="-73025">
                <a:spcBef>
                  <a:spcPct val="20000"/>
                </a:spcBef>
              </a:pPr>
              <a:r>
                <a:rPr kumimoji="0" lang="cs-CZ" sz="24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jednotka</a:t>
              </a:r>
              <a:r>
                <a:rPr kumimoji="0" lang="cs-CZ" sz="2400" b="0" i="1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s - sekunda</a:t>
              </a:r>
              <a:endPara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3" name="Skupina 32"/>
          <p:cNvGrpSpPr/>
          <p:nvPr/>
        </p:nvGrpSpPr>
        <p:grpSpPr>
          <a:xfrm>
            <a:off x="1571604" y="1928802"/>
            <a:ext cx="5429288" cy="1500198"/>
            <a:chOff x="1571604" y="1928802"/>
            <a:chExt cx="5429288" cy="1500198"/>
          </a:xfrm>
        </p:grpSpPr>
        <p:grpSp>
          <p:nvGrpSpPr>
            <p:cNvPr id="2" name="Skupina 5"/>
            <p:cNvGrpSpPr/>
            <p:nvPr/>
          </p:nvGrpSpPr>
          <p:grpSpPr>
            <a:xfrm>
              <a:off x="1785918" y="2143116"/>
              <a:ext cx="1571636" cy="1214446"/>
              <a:chOff x="5214942" y="3357562"/>
              <a:chExt cx="1571636" cy="1214446"/>
            </a:xfrm>
          </p:grpSpPr>
          <p:sp>
            <p:nvSpPr>
              <p:cNvPr id="7" name="Zástupný symbol pro obsah 2"/>
              <p:cNvSpPr txBox="1">
                <a:spLocks/>
              </p:cNvSpPr>
              <p:nvPr/>
            </p:nvSpPr>
            <p:spPr>
              <a:xfrm>
                <a:off x="5214942" y="3643314"/>
                <a:ext cx="785818" cy="6429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cs-CZ" sz="3200" b="1" dirty="0" smtClean="0">
                    <a:sym typeface="Symbol"/>
                  </a:rPr>
                  <a:t> = </a:t>
                </a:r>
                <a:endParaRPr kumimoji="0" lang="cs-CZ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6000760" y="3357562"/>
                <a:ext cx="785818" cy="6429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cs-CZ" sz="3200" b="1" dirty="0" smtClean="0">
                    <a:sym typeface="Symbol"/>
                  </a:rPr>
                  <a:t> </a:t>
                </a:r>
                <a:endParaRPr kumimoji="0" lang="cs-CZ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" name="Zástupný symbol pro obsah 2"/>
              <p:cNvSpPr txBox="1">
                <a:spLocks/>
              </p:cNvSpPr>
              <p:nvPr/>
            </p:nvSpPr>
            <p:spPr>
              <a:xfrm>
                <a:off x="6000760" y="3929066"/>
                <a:ext cx="785818" cy="6429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cs-CZ" sz="3200" b="1" dirty="0" smtClean="0">
                    <a:sym typeface="Symbol"/>
                  </a:rPr>
                  <a:t>t </a:t>
                </a:r>
                <a:endParaRPr kumimoji="0" lang="cs-CZ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10" name="Přímá spojovací čára 9"/>
              <p:cNvCxnSpPr/>
              <p:nvPr/>
            </p:nvCxnSpPr>
            <p:spPr>
              <a:xfrm>
                <a:off x="5929322" y="3929066"/>
                <a:ext cx="78581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Skupina 10"/>
            <p:cNvGrpSpPr/>
            <p:nvPr/>
          </p:nvGrpSpPr>
          <p:grpSpPr>
            <a:xfrm>
              <a:off x="3428992" y="2143116"/>
              <a:ext cx="1571636" cy="1214446"/>
              <a:chOff x="5214942" y="3357562"/>
              <a:chExt cx="1571636" cy="1214446"/>
            </a:xfrm>
          </p:grpSpPr>
          <p:sp>
            <p:nvSpPr>
              <p:cNvPr id="12" name="Zástupný symbol pro obsah 2"/>
              <p:cNvSpPr txBox="1">
                <a:spLocks/>
              </p:cNvSpPr>
              <p:nvPr/>
            </p:nvSpPr>
            <p:spPr>
              <a:xfrm>
                <a:off x="5214942" y="3643314"/>
                <a:ext cx="500066" cy="6429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cs-CZ" sz="3200" b="1" dirty="0" smtClean="0">
                    <a:sym typeface="Symbol"/>
                  </a:rPr>
                  <a:t> = </a:t>
                </a:r>
                <a:endParaRPr kumimoji="0" lang="cs-CZ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" name="Zástupný symbol pro obsah 2"/>
              <p:cNvSpPr txBox="1">
                <a:spLocks/>
              </p:cNvSpPr>
              <p:nvPr/>
            </p:nvSpPr>
            <p:spPr>
              <a:xfrm>
                <a:off x="6000760" y="3357562"/>
                <a:ext cx="785818" cy="6429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cs-CZ" sz="3200" b="1" dirty="0" smtClean="0">
                    <a:sym typeface="Symbol"/>
                  </a:rPr>
                  <a:t>2 </a:t>
                </a:r>
                <a:endParaRPr kumimoji="0" lang="cs-CZ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" name="Zástupný symbol pro obsah 2"/>
              <p:cNvSpPr txBox="1">
                <a:spLocks/>
              </p:cNvSpPr>
              <p:nvPr/>
            </p:nvSpPr>
            <p:spPr>
              <a:xfrm>
                <a:off x="6143636" y="3929066"/>
                <a:ext cx="642942" cy="6429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cs-CZ" sz="3200" b="1" dirty="0" smtClean="0">
                    <a:sym typeface="Symbol"/>
                  </a:rPr>
                  <a:t>T</a:t>
                </a:r>
                <a:endParaRPr kumimoji="0" lang="cs-CZ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15" name="Přímá spojovací čára 14"/>
              <p:cNvCxnSpPr/>
              <p:nvPr/>
            </p:nvCxnSpPr>
            <p:spPr>
              <a:xfrm>
                <a:off x="5929322" y="3929066"/>
                <a:ext cx="78581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Skupina 10"/>
            <p:cNvGrpSpPr/>
            <p:nvPr/>
          </p:nvGrpSpPr>
          <p:grpSpPr>
            <a:xfrm>
              <a:off x="5143504" y="2428868"/>
              <a:ext cx="1357322" cy="642942"/>
              <a:chOff x="5214942" y="3643314"/>
              <a:chExt cx="1357322" cy="642942"/>
            </a:xfrm>
          </p:grpSpPr>
          <p:sp>
            <p:nvSpPr>
              <p:cNvPr id="19" name="Zástupný symbol pro obsah 2"/>
              <p:cNvSpPr txBox="1">
                <a:spLocks/>
              </p:cNvSpPr>
              <p:nvPr/>
            </p:nvSpPr>
            <p:spPr>
              <a:xfrm>
                <a:off x="5214942" y="3643314"/>
                <a:ext cx="500066" cy="6429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cs-CZ" sz="3200" b="1" dirty="0" smtClean="0">
                    <a:sym typeface="Symbol"/>
                  </a:rPr>
                  <a:t> = </a:t>
                </a:r>
                <a:endParaRPr kumimoji="0" lang="cs-CZ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Zástupný symbol pro obsah 2"/>
              <p:cNvSpPr txBox="1">
                <a:spLocks/>
              </p:cNvSpPr>
              <p:nvPr/>
            </p:nvSpPr>
            <p:spPr>
              <a:xfrm>
                <a:off x="5786446" y="3643314"/>
                <a:ext cx="785818" cy="6429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cs-CZ" sz="3200" b="1" dirty="0" smtClean="0">
                    <a:sym typeface="Symbol"/>
                  </a:rPr>
                  <a:t>2f </a:t>
                </a:r>
                <a:endParaRPr kumimoji="0" lang="cs-CZ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32" name="Obdélník 31"/>
            <p:cNvSpPr/>
            <p:nvPr/>
          </p:nvSpPr>
          <p:spPr>
            <a:xfrm>
              <a:off x="1571604" y="1928802"/>
              <a:ext cx="5429288" cy="1500198"/>
            </a:xfrm>
            <a:prstGeom prst="rect">
              <a:avLst/>
            </a:prstGeom>
            <a:solidFill>
              <a:schemeClr val="accent1">
                <a:alpha val="1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9" name="Zástupný symbol pro obsah 2"/>
          <p:cNvSpPr txBox="1">
            <a:spLocks/>
          </p:cNvSpPr>
          <p:nvPr/>
        </p:nvSpPr>
        <p:spPr>
          <a:xfrm>
            <a:off x="4071934" y="3643314"/>
            <a:ext cx="478631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73025">
              <a:spcBef>
                <a:spcPct val="20000"/>
              </a:spcBef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Hmotný bod opsal celou kružnici</a:t>
            </a:r>
            <a:r>
              <a:rPr lang="cs-CZ" sz="2400" i="1" dirty="0" smtClean="0"/>
              <a:t>.</a:t>
            </a:r>
            <a:endParaRPr kumimoji="0" lang="cs-CZ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Vztah mezi okamžitou rychlostí a úhlovou rychlostí</a:t>
            </a:r>
            <a:endParaRPr lang="cs-CZ" b="1" dirty="0"/>
          </a:p>
        </p:txBody>
      </p:sp>
      <p:grpSp>
        <p:nvGrpSpPr>
          <p:cNvPr id="4" name="Skupina 3"/>
          <p:cNvGrpSpPr/>
          <p:nvPr/>
        </p:nvGrpSpPr>
        <p:grpSpPr>
          <a:xfrm>
            <a:off x="2571736" y="3286124"/>
            <a:ext cx="1571636" cy="1214446"/>
            <a:chOff x="5214942" y="3357562"/>
            <a:chExt cx="1571636" cy="1214446"/>
          </a:xfrm>
        </p:grpSpPr>
        <p:sp>
          <p:nvSpPr>
            <p:cNvPr id="5" name="Zástupný symbol pro obsah 2"/>
            <p:cNvSpPr txBox="1">
              <a:spLocks/>
            </p:cNvSpPr>
            <p:nvPr/>
          </p:nvSpPr>
          <p:spPr>
            <a:xfrm>
              <a:off x="5214942" y="3643314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3200" b="1" dirty="0" smtClean="0">
                  <a:sym typeface="Symbol"/>
                </a:rPr>
                <a:t>v =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Zástupný symbol pro obsah 2"/>
            <p:cNvSpPr txBox="1">
              <a:spLocks/>
            </p:cNvSpPr>
            <p:nvPr/>
          </p:nvSpPr>
          <p:spPr>
            <a:xfrm>
              <a:off x="6000760" y="3357562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lvl="0">
                <a:spcBef>
                  <a:spcPct val="20000"/>
                </a:spcBef>
              </a:pPr>
              <a:r>
                <a:rPr lang="cs-CZ" sz="3200" b="1" dirty="0" smtClean="0">
                  <a:sym typeface="Symbol"/>
                </a:rPr>
                <a:t>s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Zástupný symbol pro obsah 2"/>
            <p:cNvSpPr txBox="1">
              <a:spLocks/>
            </p:cNvSpPr>
            <p:nvPr/>
          </p:nvSpPr>
          <p:spPr>
            <a:xfrm>
              <a:off x="6000760" y="3929066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lvl="0">
                <a:spcBef>
                  <a:spcPct val="20000"/>
                </a:spcBef>
              </a:pPr>
              <a:r>
                <a:rPr lang="cs-CZ" sz="3200" b="1" dirty="0" smtClean="0">
                  <a:sym typeface="Symbol"/>
                </a:rPr>
                <a:t>t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8" name="Přímá spojovací čára 7"/>
            <p:cNvCxnSpPr/>
            <p:nvPr/>
          </p:nvCxnSpPr>
          <p:spPr>
            <a:xfrm>
              <a:off x="5929322" y="3929066"/>
              <a:ext cx="78581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/>
        </p:nvGrpSpPr>
        <p:grpSpPr>
          <a:xfrm>
            <a:off x="4143372" y="3286124"/>
            <a:ext cx="1857388" cy="1214446"/>
            <a:chOff x="5214942" y="3357562"/>
            <a:chExt cx="1857388" cy="1214446"/>
          </a:xfrm>
        </p:grpSpPr>
        <p:sp>
          <p:nvSpPr>
            <p:cNvPr id="10" name="Zástupný symbol pro obsah 2"/>
            <p:cNvSpPr txBox="1">
              <a:spLocks/>
            </p:cNvSpPr>
            <p:nvPr/>
          </p:nvSpPr>
          <p:spPr>
            <a:xfrm>
              <a:off x="5214942" y="3643314"/>
              <a:ext cx="500066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3200" b="1" dirty="0" smtClean="0">
                  <a:sym typeface="Symbol"/>
                </a:rPr>
                <a:t> =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Zástupný symbol pro obsah 2"/>
            <p:cNvSpPr txBox="1">
              <a:spLocks/>
            </p:cNvSpPr>
            <p:nvPr/>
          </p:nvSpPr>
          <p:spPr>
            <a:xfrm>
              <a:off x="6000760" y="3357562"/>
              <a:ext cx="1071570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lvl="0">
                <a:spcBef>
                  <a:spcPct val="20000"/>
                </a:spcBef>
              </a:pPr>
              <a:r>
                <a:rPr lang="cs-CZ" sz="3200" b="1" dirty="0">
                  <a:sym typeface="Symbol"/>
                </a:rPr>
                <a:t>r</a:t>
              </a:r>
              <a:r>
                <a:rPr lang="cs-CZ" sz="3200" b="1" dirty="0" smtClean="0">
                  <a:sym typeface="Symbol"/>
                </a:rPr>
                <a:t> 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Zástupný symbol pro obsah 2"/>
            <p:cNvSpPr txBox="1">
              <a:spLocks/>
            </p:cNvSpPr>
            <p:nvPr/>
          </p:nvSpPr>
          <p:spPr>
            <a:xfrm>
              <a:off x="6072198" y="3929066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lvl="0">
                <a:spcBef>
                  <a:spcPct val="20000"/>
                </a:spcBef>
              </a:pPr>
              <a:r>
                <a:rPr lang="cs-CZ" sz="3200" b="1" dirty="0" smtClean="0">
                  <a:sym typeface="Symbol"/>
                </a:rPr>
                <a:t>t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3" name="Přímá spojovací čára 12"/>
            <p:cNvCxnSpPr/>
            <p:nvPr/>
          </p:nvCxnSpPr>
          <p:spPr>
            <a:xfrm>
              <a:off x="5929322" y="3929066"/>
              <a:ext cx="100013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4"/>
          <p:cNvGrpSpPr/>
          <p:nvPr/>
        </p:nvGrpSpPr>
        <p:grpSpPr>
          <a:xfrm>
            <a:off x="2786050" y="1714488"/>
            <a:ext cx="1500199" cy="1000132"/>
            <a:chOff x="4974652" y="3429000"/>
            <a:chExt cx="1227435" cy="1000132"/>
          </a:xfrm>
        </p:grpSpPr>
        <p:sp>
          <p:nvSpPr>
            <p:cNvPr id="16" name="Zástupný symbol pro obsah 2"/>
            <p:cNvSpPr txBox="1">
              <a:spLocks/>
            </p:cNvSpPr>
            <p:nvPr/>
          </p:nvSpPr>
          <p:spPr>
            <a:xfrm>
              <a:off x="4974652" y="3643314"/>
              <a:ext cx="876739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2400" dirty="0" smtClean="0">
                  <a:sym typeface="Symbol"/>
                </a:rPr>
                <a:t> =</a:t>
              </a:r>
              <a:endParaRPr kumimoji="0" lang="cs-CZ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ástupný symbol pro obsah 2"/>
            <p:cNvSpPr txBox="1">
              <a:spLocks/>
            </p:cNvSpPr>
            <p:nvPr/>
          </p:nvSpPr>
          <p:spPr>
            <a:xfrm>
              <a:off x="5559145" y="3429000"/>
              <a:ext cx="642942" cy="50006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2400" dirty="0" smtClean="0">
                  <a:sym typeface="Symbol"/>
                </a:rPr>
                <a:t>s </a:t>
              </a:r>
              <a:endParaRPr kumimoji="0" lang="cs-CZ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Zástupný symbol pro obsah 2"/>
            <p:cNvSpPr txBox="1">
              <a:spLocks/>
            </p:cNvSpPr>
            <p:nvPr/>
          </p:nvSpPr>
          <p:spPr>
            <a:xfrm>
              <a:off x="5617591" y="3929066"/>
              <a:ext cx="467596" cy="50006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2400" dirty="0" smtClean="0">
                  <a:sym typeface="Symbol"/>
                </a:rPr>
                <a:t>r </a:t>
              </a:r>
              <a:endParaRPr kumimoji="0" lang="cs-CZ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9" name="Přímá spojovací čára 18"/>
            <p:cNvCxnSpPr/>
            <p:nvPr/>
          </p:nvCxnSpPr>
          <p:spPr>
            <a:xfrm>
              <a:off x="5617594" y="3929066"/>
              <a:ext cx="389663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Elipsa 21"/>
          <p:cNvSpPr/>
          <p:nvPr/>
        </p:nvSpPr>
        <p:spPr>
          <a:xfrm rot="1196324">
            <a:off x="5153534" y="3210053"/>
            <a:ext cx="642942" cy="1428760"/>
          </a:xfrm>
          <a:prstGeom prst="ellipse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grpSp>
        <p:nvGrpSpPr>
          <p:cNvPr id="24" name="Skupina 23"/>
          <p:cNvGrpSpPr/>
          <p:nvPr/>
        </p:nvGrpSpPr>
        <p:grpSpPr>
          <a:xfrm>
            <a:off x="6143636" y="3571876"/>
            <a:ext cx="1500198" cy="642942"/>
            <a:chOff x="5214942" y="3643314"/>
            <a:chExt cx="1500198" cy="642942"/>
          </a:xfrm>
        </p:grpSpPr>
        <p:sp>
          <p:nvSpPr>
            <p:cNvPr id="25" name="Zástupný symbol pro obsah 2"/>
            <p:cNvSpPr txBox="1">
              <a:spLocks/>
            </p:cNvSpPr>
            <p:nvPr/>
          </p:nvSpPr>
          <p:spPr>
            <a:xfrm>
              <a:off x="5214942" y="3643314"/>
              <a:ext cx="42862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3200" b="1" dirty="0" smtClean="0">
                  <a:sym typeface="Symbol"/>
                </a:rPr>
                <a:t>=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Zástupný symbol pro obsah 2"/>
            <p:cNvSpPr txBox="1">
              <a:spLocks/>
            </p:cNvSpPr>
            <p:nvPr/>
          </p:nvSpPr>
          <p:spPr>
            <a:xfrm>
              <a:off x="5929322" y="3643314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lvl="0">
                <a:spcBef>
                  <a:spcPct val="20000"/>
                </a:spcBef>
              </a:pPr>
              <a:r>
                <a:rPr lang="cs-CZ" sz="3200" b="1" dirty="0" smtClean="0">
                  <a:sym typeface="Symbol"/>
                </a:rPr>
                <a:t>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Zástupný symbol pro obsah 2"/>
            <p:cNvSpPr txBox="1">
              <a:spLocks/>
            </p:cNvSpPr>
            <p:nvPr/>
          </p:nvSpPr>
          <p:spPr>
            <a:xfrm>
              <a:off x="5643570" y="3643314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lvl="0">
                <a:spcBef>
                  <a:spcPct val="20000"/>
                </a:spcBef>
              </a:pPr>
              <a:r>
                <a:rPr lang="cs-CZ" sz="3200" b="1" dirty="0" smtClean="0">
                  <a:sym typeface="Symbol"/>
                </a:rPr>
                <a:t>r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9" name="Skupina 28"/>
          <p:cNvGrpSpPr/>
          <p:nvPr/>
        </p:nvGrpSpPr>
        <p:grpSpPr>
          <a:xfrm>
            <a:off x="5715008" y="1928802"/>
            <a:ext cx="1928831" cy="500066"/>
            <a:chOff x="4507058" y="4714884"/>
            <a:chExt cx="1578135" cy="500066"/>
          </a:xfrm>
        </p:grpSpPr>
        <p:sp>
          <p:nvSpPr>
            <p:cNvPr id="30" name="Zástupný symbol pro obsah 2"/>
            <p:cNvSpPr txBox="1">
              <a:spLocks/>
            </p:cNvSpPr>
            <p:nvPr/>
          </p:nvSpPr>
          <p:spPr>
            <a:xfrm>
              <a:off x="5208454" y="4714884"/>
              <a:ext cx="876739" cy="50006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2400" dirty="0" smtClean="0">
                  <a:sym typeface="Symbol"/>
                </a:rPr>
                <a:t> </a:t>
              </a:r>
              <a:endParaRPr kumimoji="0" lang="cs-CZ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Zástupný symbol pro obsah 2"/>
            <p:cNvSpPr txBox="1">
              <a:spLocks/>
            </p:cNvSpPr>
            <p:nvPr/>
          </p:nvSpPr>
          <p:spPr>
            <a:xfrm>
              <a:off x="4507058" y="4714884"/>
              <a:ext cx="642942" cy="50006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2400" dirty="0" smtClean="0">
                  <a:sym typeface="Symbol"/>
                </a:rPr>
                <a:t>s =  </a:t>
              </a:r>
              <a:endParaRPr kumimoji="0" lang="cs-CZ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Zástupný symbol pro obsah 2"/>
            <p:cNvSpPr txBox="1">
              <a:spLocks/>
            </p:cNvSpPr>
            <p:nvPr/>
          </p:nvSpPr>
          <p:spPr>
            <a:xfrm>
              <a:off x="5033103" y="4714884"/>
              <a:ext cx="467596" cy="50006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2400" dirty="0" smtClean="0">
                  <a:sym typeface="Symbol"/>
                </a:rPr>
                <a:t>r </a:t>
              </a:r>
              <a:endParaRPr kumimoji="0" lang="cs-CZ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1" name="Skupina 40"/>
          <p:cNvGrpSpPr/>
          <p:nvPr/>
        </p:nvGrpSpPr>
        <p:grpSpPr>
          <a:xfrm>
            <a:off x="3286116" y="5000636"/>
            <a:ext cx="2500330" cy="1214446"/>
            <a:chOff x="3286116" y="5000636"/>
            <a:chExt cx="2500330" cy="1214446"/>
          </a:xfrm>
        </p:grpSpPr>
        <p:sp>
          <p:nvSpPr>
            <p:cNvPr id="34" name="Zástupný symbol pro obsah 2"/>
            <p:cNvSpPr txBox="1">
              <a:spLocks/>
            </p:cNvSpPr>
            <p:nvPr/>
          </p:nvSpPr>
          <p:spPr>
            <a:xfrm>
              <a:off x="3714744" y="5286388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3600" b="1" dirty="0" smtClean="0">
                  <a:sym typeface="Symbol"/>
                </a:rPr>
                <a:t>v = </a:t>
              </a:r>
              <a:endParaRPr kumimoji="0" lang="cs-CZ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35" name="Skupina 34"/>
            <p:cNvGrpSpPr/>
            <p:nvPr/>
          </p:nvGrpSpPr>
          <p:grpSpPr>
            <a:xfrm>
              <a:off x="4500562" y="5286388"/>
              <a:ext cx="1071570" cy="642942"/>
              <a:chOff x="5643570" y="3643314"/>
              <a:chExt cx="1071570" cy="642942"/>
            </a:xfrm>
          </p:grpSpPr>
          <p:sp>
            <p:nvSpPr>
              <p:cNvPr id="37" name="Zástupný symbol pro obsah 2"/>
              <p:cNvSpPr txBox="1">
                <a:spLocks/>
              </p:cNvSpPr>
              <p:nvPr/>
            </p:nvSpPr>
            <p:spPr>
              <a:xfrm>
                <a:off x="5929322" y="3643314"/>
                <a:ext cx="785818" cy="6429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cs-CZ" sz="3600" b="1" dirty="0" smtClean="0">
                    <a:sym typeface="Symbol"/>
                  </a:rPr>
                  <a:t></a:t>
                </a:r>
                <a:endParaRPr kumimoji="0" lang="cs-CZ" sz="3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8" name="Zástupný symbol pro obsah 2"/>
              <p:cNvSpPr txBox="1">
                <a:spLocks/>
              </p:cNvSpPr>
              <p:nvPr/>
            </p:nvSpPr>
            <p:spPr>
              <a:xfrm>
                <a:off x="5643570" y="3643314"/>
                <a:ext cx="785818" cy="6429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cs-CZ" sz="3600" b="1" dirty="0" smtClean="0">
                    <a:sym typeface="Symbol"/>
                  </a:rPr>
                  <a:t>r </a:t>
                </a:r>
                <a:endParaRPr kumimoji="0" lang="cs-CZ" sz="3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39" name="Obdélník 38"/>
            <p:cNvSpPr/>
            <p:nvPr/>
          </p:nvSpPr>
          <p:spPr>
            <a:xfrm>
              <a:off x="3286116" y="5000636"/>
              <a:ext cx="2500330" cy="1214446"/>
            </a:xfrm>
            <a:prstGeom prst="rect">
              <a:avLst/>
            </a:prstGeom>
            <a:solidFill>
              <a:schemeClr val="accent1">
                <a:alpha val="1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0" name="Šipka doprava 39"/>
          <p:cNvSpPr/>
          <p:nvPr/>
        </p:nvSpPr>
        <p:spPr>
          <a:xfrm>
            <a:off x="4643438" y="2071678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428596" y="3429000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okamžitá rychlost</a:t>
            </a:r>
            <a:endParaRPr lang="cs-CZ" sz="2400" b="1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357158" y="1643050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vztah mezi dráhou a úhlovou dráhou</a:t>
            </a:r>
            <a:endParaRPr lang="cs-CZ" sz="2400" b="1" dirty="0"/>
          </a:p>
        </p:txBody>
      </p:sp>
      <p:sp>
        <p:nvSpPr>
          <p:cNvPr id="43" name="Elipsa 42"/>
          <p:cNvSpPr/>
          <p:nvPr/>
        </p:nvSpPr>
        <p:spPr>
          <a:xfrm>
            <a:off x="6357950" y="1785926"/>
            <a:ext cx="785818" cy="785818"/>
          </a:xfrm>
          <a:prstGeom prst="ellipse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Šipka doleva 45"/>
          <p:cNvSpPr/>
          <p:nvPr/>
        </p:nvSpPr>
        <p:spPr>
          <a:xfrm rot="19934900">
            <a:off x="3870742" y="2918827"/>
            <a:ext cx="2571768" cy="1732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8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30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0" grpId="0" animBg="1"/>
      <p:bldP spid="36" grpId="0"/>
      <p:bldP spid="42" grpId="0"/>
      <p:bldP spid="43" grpId="0" animBg="1"/>
      <p:bldP spid="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Rovnoměrný pohyb po kružnici</a:t>
            </a:r>
            <a:endParaRPr lang="cs-CZ" b="1" dirty="0"/>
          </a:p>
        </p:txBody>
      </p:sp>
      <p:sp>
        <p:nvSpPr>
          <p:cNvPr id="49" name="Zástupný symbol pro obsah 2"/>
          <p:cNvSpPr txBox="1">
            <a:spLocks/>
          </p:cNvSpPr>
          <p:nvPr/>
        </p:nvSpPr>
        <p:spPr>
          <a:xfrm>
            <a:off x="2928924" y="2155024"/>
            <a:ext cx="1214252" cy="535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4000" b="1" dirty="0" smtClean="0">
                <a:sym typeface="Symbol"/>
              </a:rPr>
              <a:t>   = </a:t>
            </a:r>
            <a:endParaRPr kumimoji="0" lang="cs-CZ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Zástupný symbol pro obsah 2"/>
          <p:cNvSpPr txBox="1">
            <a:spLocks/>
          </p:cNvSpPr>
          <p:nvPr/>
        </p:nvSpPr>
        <p:spPr>
          <a:xfrm>
            <a:off x="4000496" y="2143116"/>
            <a:ext cx="934040" cy="535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cs-CZ" sz="4000" b="1" dirty="0" smtClean="0">
                <a:sym typeface="Symbol"/>
              </a:rPr>
              <a:t>2f </a:t>
            </a:r>
            <a:endParaRPr kumimoji="0" lang="cs-CZ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Zástupný symbol pro obsah 2"/>
          <p:cNvSpPr txBox="1">
            <a:spLocks/>
          </p:cNvSpPr>
          <p:nvPr/>
        </p:nvSpPr>
        <p:spPr>
          <a:xfrm>
            <a:off x="5966739" y="2178835"/>
            <a:ext cx="1214446" cy="650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4000" b="1" dirty="0" smtClean="0">
                <a:sym typeface="Symbol"/>
              </a:rPr>
              <a:t>  = </a:t>
            </a:r>
            <a:endParaRPr kumimoji="0" lang="cs-CZ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" name="Zástupný symbol pro obsah 2"/>
          <p:cNvSpPr txBox="1">
            <a:spLocks/>
          </p:cNvSpPr>
          <p:nvPr/>
        </p:nvSpPr>
        <p:spPr>
          <a:xfrm>
            <a:off x="7227171" y="1893083"/>
            <a:ext cx="1025583" cy="607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cs-CZ" sz="4000" b="1" dirty="0" smtClean="0">
                <a:sym typeface="Symbol"/>
              </a:rPr>
              <a:t>2 </a:t>
            </a:r>
            <a:endParaRPr kumimoji="0" lang="cs-CZ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6" name="Zástupný symbol pro obsah 2"/>
          <p:cNvSpPr txBox="1">
            <a:spLocks/>
          </p:cNvSpPr>
          <p:nvPr/>
        </p:nvSpPr>
        <p:spPr>
          <a:xfrm>
            <a:off x="7429520" y="2500306"/>
            <a:ext cx="442821" cy="535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cs-CZ" sz="4000" b="1" dirty="0" smtClean="0">
                <a:sym typeface="Symbol"/>
              </a:rPr>
              <a:t>T</a:t>
            </a:r>
            <a:endParaRPr kumimoji="0" lang="cs-CZ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7" name="Přímá spojovací čára 56"/>
          <p:cNvCxnSpPr/>
          <p:nvPr/>
        </p:nvCxnSpPr>
        <p:spPr>
          <a:xfrm>
            <a:off x="7109747" y="2536025"/>
            <a:ext cx="935497" cy="13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614353"/>
          </a:xfrm>
        </p:spPr>
        <p:txBody>
          <a:bodyPr>
            <a:normAutofit fontScale="85000" lnSpcReduction="10000"/>
          </a:bodyPr>
          <a:lstStyle/>
          <a:p>
            <a:pPr indent="-73025">
              <a:buNone/>
            </a:pPr>
            <a:r>
              <a:rPr lang="cs-CZ" b="1" dirty="0" smtClean="0"/>
              <a:t>Závislost okamžité rychlosti na frekvenci a periodě</a:t>
            </a:r>
            <a:endParaRPr lang="cs-CZ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2571736" y="342900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v = </a:t>
            </a:r>
            <a:endParaRPr lang="cs-CZ" sz="4000" b="1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3500430" y="342900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ym typeface="Symbol"/>
              </a:rPr>
              <a:t></a:t>
            </a:r>
            <a:r>
              <a:rPr lang="cs-CZ" sz="4000" b="1" dirty="0" smtClean="0"/>
              <a:t> </a:t>
            </a:r>
            <a:endParaRPr lang="cs-CZ" sz="4000" b="1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4143372" y="3429000"/>
            <a:ext cx="510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r </a:t>
            </a:r>
            <a:endParaRPr lang="cs-CZ" sz="4000" b="1" dirty="0"/>
          </a:p>
        </p:txBody>
      </p:sp>
      <p:sp>
        <p:nvSpPr>
          <p:cNvPr id="84" name="Elipsa 83"/>
          <p:cNvSpPr/>
          <p:nvPr/>
        </p:nvSpPr>
        <p:spPr>
          <a:xfrm>
            <a:off x="3357554" y="3429000"/>
            <a:ext cx="928694" cy="857256"/>
          </a:xfrm>
          <a:prstGeom prst="ellipse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TextovéPole 84"/>
          <p:cNvSpPr txBox="1"/>
          <p:nvPr/>
        </p:nvSpPr>
        <p:spPr>
          <a:xfrm>
            <a:off x="4000496" y="2143116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2</a:t>
            </a:r>
            <a:r>
              <a:rPr lang="cs-CZ" sz="4000" b="1" dirty="0" smtClean="0">
                <a:sym typeface="Symbol"/>
              </a:rPr>
              <a:t>f</a:t>
            </a:r>
            <a:endParaRPr lang="cs-CZ" sz="4000" b="1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5500694" y="342900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v = </a:t>
            </a:r>
            <a:endParaRPr lang="cs-CZ" sz="4000" b="1" dirty="0"/>
          </a:p>
        </p:txBody>
      </p:sp>
      <p:sp>
        <p:nvSpPr>
          <p:cNvPr id="87" name="TextovéPole 86"/>
          <p:cNvSpPr txBox="1"/>
          <p:nvPr/>
        </p:nvSpPr>
        <p:spPr>
          <a:xfrm>
            <a:off x="6500826" y="342900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ym typeface="Symbol"/>
              </a:rPr>
              <a:t></a:t>
            </a:r>
            <a:r>
              <a:rPr lang="cs-CZ" sz="4000" b="1" dirty="0" smtClean="0"/>
              <a:t> </a:t>
            </a:r>
            <a:endParaRPr lang="cs-CZ" sz="4000" b="1" dirty="0"/>
          </a:p>
        </p:txBody>
      </p:sp>
      <p:sp>
        <p:nvSpPr>
          <p:cNvPr id="88" name="TextovéPole 87"/>
          <p:cNvSpPr txBox="1"/>
          <p:nvPr/>
        </p:nvSpPr>
        <p:spPr>
          <a:xfrm>
            <a:off x="7143768" y="3429000"/>
            <a:ext cx="510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 r </a:t>
            </a:r>
            <a:endParaRPr lang="cs-CZ" sz="4000" b="1" dirty="0"/>
          </a:p>
        </p:txBody>
      </p:sp>
      <p:sp>
        <p:nvSpPr>
          <p:cNvPr id="89" name="Elipsa 88"/>
          <p:cNvSpPr/>
          <p:nvPr/>
        </p:nvSpPr>
        <p:spPr>
          <a:xfrm>
            <a:off x="6215074" y="3214686"/>
            <a:ext cx="1000132" cy="1143008"/>
          </a:xfrm>
          <a:prstGeom prst="ellipse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Zástupný symbol pro obsah 2"/>
          <p:cNvSpPr txBox="1">
            <a:spLocks/>
          </p:cNvSpPr>
          <p:nvPr/>
        </p:nvSpPr>
        <p:spPr>
          <a:xfrm>
            <a:off x="7417555" y="2464587"/>
            <a:ext cx="797783" cy="1250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endParaRPr kumimoji="0" lang="cs-CZ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6" name="Skupina 95"/>
          <p:cNvGrpSpPr/>
          <p:nvPr/>
        </p:nvGrpSpPr>
        <p:grpSpPr>
          <a:xfrm>
            <a:off x="7215206" y="1928802"/>
            <a:ext cx="857256" cy="1214446"/>
            <a:chOff x="5929322" y="3357562"/>
            <a:chExt cx="857256" cy="1214446"/>
          </a:xfrm>
        </p:grpSpPr>
        <p:sp>
          <p:nvSpPr>
            <p:cNvPr id="98" name="Zástupný symbol pro obsah 2"/>
            <p:cNvSpPr txBox="1">
              <a:spLocks/>
            </p:cNvSpPr>
            <p:nvPr/>
          </p:nvSpPr>
          <p:spPr>
            <a:xfrm>
              <a:off x="6000760" y="3357562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/>
            <a:p>
              <a:pPr lvl="0">
                <a:spcBef>
                  <a:spcPct val="20000"/>
                </a:spcBef>
              </a:pPr>
              <a:r>
                <a:rPr lang="cs-CZ" sz="4000" b="1" dirty="0" smtClean="0">
                  <a:sym typeface="Symbol"/>
                </a:rPr>
                <a:t>2 </a:t>
              </a:r>
              <a:endParaRPr kumimoji="0" lang="cs-CZ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9" name="Zástupný symbol pro obsah 2"/>
            <p:cNvSpPr txBox="1">
              <a:spLocks/>
            </p:cNvSpPr>
            <p:nvPr/>
          </p:nvSpPr>
          <p:spPr>
            <a:xfrm>
              <a:off x="6143636" y="3929066"/>
              <a:ext cx="642942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lvl="0">
                <a:spcBef>
                  <a:spcPct val="20000"/>
                </a:spcBef>
              </a:pPr>
              <a:r>
                <a:rPr lang="cs-CZ" sz="4000" b="1" dirty="0" smtClean="0">
                  <a:sym typeface="Symbol"/>
                </a:rPr>
                <a:t>T</a:t>
              </a:r>
              <a:endParaRPr kumimoji="0" lang="cs-CZ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00" name="Přímá spojovací čára 99"/>
            <p:cNvCxnSpPr/>
            <p:nvPr/>
          </p:nvCxnSpPr>
          <p:spPr>
            <a:xfrm>
              <a:off x="5929322" y="3929066"/>
              <a:ext cx="78581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Skupina 102"/>
          <p:cNvGrpSpPr/>
          <p:nvPr/>
        </p:nvGrpSpPr>
        <p:grpSpPr>
          <a:xfrm>
            <a:off x="2000232" y="4786322"/>
            <a:ext cx="4929222" cy="1857388"/>
            <a:chOff x="2000232" y="4786322"/>
            <a:chExt cx="4929222" cy="1857388"/>
          </a:xfrm>
        </p:grpSpPr>
        <p:grpSp>
          <p:nvGrpSpPr>
            <p:cNvPr id="101" name="Skupina 100"/>
            <p:cNvGrpSpPr/>
            <p:nvPr/>
          </p:nvGrpSpPr>
          <p:grpSpPr>
            <a:xfrm>
              <a:off x="2285984" y="5000636"/>
              <a:ext cx="4643470" cy="1500198"/>
              <a:chOff x="1785918" y="4929198"/>
              <a:chExt cx="4643470" cy="1500198"/>
            </a:xfrm>
          </p:grpSpPr>
          <p:sp>
            <p:nvSpPr>
              <p:cNvPr id="41" name="Zástupný symbol pro obsah 2"/>
              <p:cNvSpPr txBox="1">
                <a:spLocks/>
              </p:cNvSpPr>
              <p:nvPr/>
            </p:nvSpPr>
            <p:spPr>
              <a:xfrm>
                <a:off x="1785918" y="5286388"/>
                <a:ext cx="3000396" cy="6429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lvl="0" indent="-73025">
                  <a:spcBef>
                    <a:spcPct val="20000"/>
                  </a:spcBef>
                </a:pPr>
                <a:r>
                  <a:rPr kumimoji="0" lang="cs-CZ" sz="4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v = 2</a:t>
                </a:r>
                <a:r>
                  <a:rPr kumimoji="0" lang="cs-CZ" sz="4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  <a:sym typeface="Symbol"/>
                  </a:rPr>
                  <a:t>f r   =</a:t>
                </a:r>
                <a:endParaRPr kumimoji="0" lang="cs-CZ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42" name="Skupina 41"/>
              <p:cNvGrpSpPr/>
              <p:nvPr/>
            </p:nvGrpSpPr>
            <p:grpSpPr>
              <a:xfrm>
                <a:off x="4714876" y="4929198"/>
                <a:ext cx="1714512" cy="1500198"/>
                <a:chOff x="5929322" y="3357562"/>
                <a:chExt cx="857256" cy="1214446"/>
              </a:xfrm>
            </p:grpSpPr>
            <p:sp>
              <p:nvSpPr>
                <p:cNvPr id="44" name="Zástupný symbol pro obsah 2"/>
                <p:cNvSpPr txBox="1">
                  <a:spLocks/>
                </p:cNvSpPr>
                <p:nvPr/>
              </p:nvSpPr>
              <p:spPr>
                <a:xfrm>
                  <a:off x="6000760" y="3357562"/>
                  <a:ext cx="785818" cy="642942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/>
                <a:p>
                  <a:pPr lvl="0">
                    <a:spcBef>
                      <a:spcPct val="20000"/>
                    </a:spcBef>
                  </a:pPr>
                  <a:r>
                    <a:rPr lang="cs-CZ" sz="4000" b="1" dirty="0" smtClean="0">
                      <a:sym typeface="Symbol"/>
                    </a:rPr>
                    <a:t>2 r </a:t>
                  </a:r>
                  <a:endParaRPr kumimoji="0" lang="cs-CZ" sz="4000" b="1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Zástupný symbol pro obsah 2"/>
                <p:cNvSpPr txBox="1">
                  <a:spLocks/>
                </p:cNvSpPr>
                <p:nvPr/>
              </p:nvSpPr>
              <p:spPr>
                <a:xfrm>
                  <a:off x="6143636" y="3929066"/>
                  <a:ext cx="321471" cy="642942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lvl="0">
                    <a:spcBef>
                      <a:spcPct val="20000"/>
                    </a:spcBef>
                  </a:pPr>
                  <a:r>
                    <a:rPr lang="cs-CZ" sz="3200" b="1" dirty="0" smtClean="0">
                      <a:sym typeface="Symbol"/>
                    </a:rPr>
                    <a:t>T</a:t>
                  </a:r>
                  <a:endParaRPr kumimoji="0" lang="cs-CZ" sz="3200" b="1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cxnSp>
              <p:nvCxnSpPr>
                <p:cNvPr id="46" name="Přímá spojovací čára 45"/>
                <p:cNvCxnSpPr/>
                <p:nvPr/>
              </p:nvCxnSpPr>
              <p:spPr>
                <a:xfrm>
                  <a:off x="5929322" y="3929066"/>
                  <a:ext cx="607223" cy="6803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2" name="Obdélník 101"/>
            <p:cNvSpPr/>
            <p:nvPr/>
          </p:nvSpPr>
          <p:spPr>
            <a:xfrm>
              <a:off x="2000232" y="4786322"/>
              <a:ext cx="4929222" cy="1857388"/>
            </a:xfrm>
            <a:prstGeom prst="rect">
              <a:avLst/>
            </a:prstGeom>
            <a:solidFill>
              <a:schemeClr val="accent1">
                <a:alpha val="1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365 0.01203 L -0.06736 0.1902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10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200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7000"/>
                            </p:stCondLst>
                            <p:childTnLst>
                              <p:par>
                                <p:cTn id="8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9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09445 0.1889 " pathEditMode="relative" ptsTypes="AA">
                                      <p:cBhvr>
                                        <p:cTn id="9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09445 0.1889 " pathEditMode="relative" ptsTypes="AA">
                                      <p:cBhvr>
                                        <p:cTn id="9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09445 0.1889 " pathEditMode="relative" ptsTypes="AA">
                                      <p:cBhvr>
                                        <p:cTn id="9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2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3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0" grpId="1"/>
      <p:bldP spid="54" grpId="0"/>
      <p:bldP spid="55" grpId="0"/>
      <p:bldP spid="55" grpId="1"/>
      <p:bldP spid="56" grpId="0"/>
      <p:bldP spid="56" grpId="1"/>
      <p:bldP spid="22" grpId="0" build="p"/>
      <p:bldP spid="76" grpId="0"/>
      <p:bldP spid="77" grpId="0"/>
      <p:bldP spid="77" grpId="1"/>
      <p:bldP spid="78" grpId="0"/>
      <p:bldP spid="84" grpId="0" animBg="1"/>
      <p:bldP spid="85" grpId="0"/>
      <p:bldP spid="86" grpId="0"/>
      <p:bldP spid="87" grpId="0"/>
      <p:bldP spid="87" grpId="1"/>
      <p:bldP spid="88" grpId="0"/>
      <p:bldP spid="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Rovnoměrný pohyb po kružnici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43042" y="1500174"/>
            <a:ext cx="6229368" cy="68579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Nejjednodušší křivočarý pohyb.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2857488" y="2571744"/>
            <a:ext cx="3143272" cy="3143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ývojový diagram: spojka 4"/>
          <p:cNvSpPr/>
          <p:nvPr/>
        </p:nvSpPr>
        <p:spPr>
          <a:xfrm>
            <a:off x="4357686" y="2500306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42910" y="5929330"/>
            <a:ext cx="8072494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Trajektorie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hmotného bodu je kružnice.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" presetClass="pat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208 -4.85549E-6 C 0.0967 -4.85549E-6 0.17361 0.1029 0.17361 0.22983 C 0.17361 0.35654 0.0967 0.45966 0.00208 0.45966 C -0.09236 0.45966 -0.16893 0.35654 -0.16893 0.22983 C -0.16893 0.1029 -0.09236 -4.85549E-6 0.00208 -4.85549E-6 Z " pathEditMode="relative" rAng="0" ptsTypes="fffff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2857488" y="2571744"/>
            <a:ext cx="3143272" cy="3143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ývojový diagram: spojka 4"/>
          <p:cNvSpPr/>
          <p:nvPr/>
        </p:nvSpPr>
        <p:spPr>
          <a:xfrm>
            <a:off x="4357686" y="2500306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Rovnoměrný pohyb po kružnici</a:t>
            </a:r>
          </a:p>
        </p:txBody>
      </p:sp>
      <p:sp>
        <p:nvSpPr>
          <p:cNvPr id="9" name="Vývojový diagram: spojka 8"/>
          <p:cNvSpPr/>
          <p:nvPr/>
        </p:nvSpPr>
        <p:spPr>
          <a:xfrm>
            <a:off x="5786446" y="3357562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1643042" y="1500174"/>
            <a:ext cx="6229368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Velikost rychlosti je konstantní.</a:t>
            </a: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1500166" y="6172208"/>
            <a:ext cx="6229368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Mění se neustále směr rychlosti.</a:t>
            </a:r>
          </a:p>
        </p:txBody>
      </p:sp>
      <p:cxnSp>
        <p:nvCxnSpPr>
          <p:cNvPr id="17" name="Přímá spojovací šipka 16"/>
          <p:cNvCxnSpPr/>
          <p:nvPr/>
        </p:nvCxnSpPr>
        <p:spPr>
          <a:xfrm rot="3900000">
            <a:off x="5577747" y="3949449"/>
            <a:ext cx="1000132" cy="158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rot="8520000">
            <a:off x="4537918" y="5665529"/>
            <a:ext cx="1000132" cy="158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rot="13680000">
            <a:off x="2335431" y="4729053"/>
            <a:ext cx="1000132" cy="158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rot="17940000">
            <a:off x="2758532" y="2999999"/>
            <a:ext cx="1000132" cy="158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4500562" y="2571744"/>
            <a:ext cx="1000132" cy="158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Vývojový diagram: spojka 9"/>
          <p:cNvSpPr/>
          <p:nvPr/>
        </p:nvSpPr>
        <p:spPr>
          <a:xfrm>
            <a:off x="5357818" y="5286388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vojový diagram: spojka 11"/>
          <p:cNvSpPr/>
          <p:nvPr/>
        </p:nvSpPr>
        <p:spPr>
          <a:xfrm>
            <a:off x="3143240" y="5072074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ývojový diagram: spojka 10"/>
          <p:cNvSpPr/>
          <p:nvPr/>
        </p:nvSpPr>
        <p:spPr>
          <a:xfrm>
            <a:off x="2928926" y="3357562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2714612" y="257174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</a:t>
            </a:r>
            <a:r>
              <a:rPr lang="cs-CZ" sz="2800" b="1" baseline="-25000" dirty="0" smtClean="0"/>
              <a:t>5</a:t>
            </a:r>
            <a:endParaRPr lang="cs-CZ" sz="2800" b="1" baseline="-25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786314" y="207167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</a:t>
            </a:r>
            <a:r>
              <a:rPr lang="cs-CZ" sz="2800" b="1" baseline="-25000" dirty="0" smtClean="0"/>
              <a:t>1</a:t>
            </a:r>
            <a:endParaRPr lang="cs-CZ" sz="2800" b="1" baseline="-250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000760" y="342900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</a:t>
            </a:r>
            <a:r>
              <a:rPr lang="cs-CZ" sz="2800" b="1" baseline="-25000" dirty="0" smtClean="0"/>
              <a:t>2</a:t>
            </a:r>
            <a:endParaRPr lang="cs-CZ" sz="2800" b="1" baseline="-25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929190" y="557214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</a:t>
            </a:r>
            <a:r>
              <a:rPr lang="cs-CZ" sz="2800" b="1" baseline="-25000" dirty="0" smtClean="0"/>
              <a:t>3</a:t>
            </a:r>
            <a:endParaRPr lang="cs-CZ" sz="2800" b="1" baseline="-250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357422" y="450057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</a:t>
            </a:r>
            <a:r>
              <a:rPr lang="cs-CZ" sz="2800" b="1" baseline="-25000" dirty="0" smtClean="0"/>
              <a:t>4</a:t>
            </a:r>
            <a:endParaRPr lang="cs-CZ" sz="28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path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0243 -0.00093 C 0.09218 -0.00093 0.1691 0.10196 0.1691 0.2289 C 0.1691 0.3556 0.09218 0.45872 -0.00243 0.45872 C -0.09687 0.45872 -0.17344 0.3556 -0.17344 0.2289 C -0.17344 0.10196 -0.09687 -0.00093 -0.00243 -0.00093 Z " pathEditMode="relative" rAng="0" ptsTypes="fffff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3" grpId="0"/>
      <p:bldP spid="14" grpId="0"/>
      <p:bldP spid="10" grpId="0" animBg="1"/>
      <p:bldP spid="12" grpId="0" animBg="1"/>
      <p:bldP spid="11" grpId="0" animBg="1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2857488" y="2571744"/>
            <a:ext cx="3143272" cy="3143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ývojový diagram: spojka 4"/>
          <p:cNvSpPr/>
          <p:nvPr/>
        </p:nvSpPr>
        <p:spPr>
          <a:xfrm>
            <a:off x="4357686" y="2500306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Rovnoměrný pohyb po kružnici</a:t>
            </a:r>
          </a:p>
        </p:txBody>
      </p:sp>
      <p:sp>
        <p:nvSpPr>
          <p:cNvPr id="9" name="Vývojový diagram: spojka 8"/>
          <p:cNvSpPr/>
          <p:nvPr/>
        </p:nvSpPr>
        <p:spPr>
          <a:xfrm>
            <a:off x="5786446" y="3357562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714348" y="1500174"/>
            <a:ext cx="7858180" cy="68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Vektor okamžité rychlosti leží na tečně ke kružnici.</a:t>
            </a:r>
          </a:p>
        </p:txBody>
      </p:sp>
      <p:cxnSp>
        <p:nvCxnSpPr>
          <p:cNvPr id="17" name="Přímá spojovací šipka 16"/>
          <p:cNvCxnSpPr/>
          <p:nvPr/>
        </p:nvCxnSpPr>
        <p:spPr>
          <a:xfrm rot="3900000">
            <a:off x="5577747" y="3949449"/>
            <a:ext cx="1000132" cy="158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rot="8520000">
            <a:off x="4537918" y="5665529"/>
            <a:ext cx="1000132" cy="158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rot="13680000">
            <a:off x="2335431" y="4729053"/>
            <a:ext cx="1000132" cy="158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rot="17940000">
            <a:off x="2758532" y="2999999"/>
            <a:ext cx="1000132" cy="158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4500562" y="2571744"/>
            <a:ext cx="1000132" cy="158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Vývojový diagram: spojka 9"/>
          <p:cNvSpPr/>
          <p:nvPr/>
        </p:nvSpPr>
        <p:spPr>
          <a:xfrm>
            <a:off x="5357818" y="5286388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vojový diagram: spojka 11"/>
          <p:cNvSpPr/>
          <p:nvPr/>
        </p:nvSpPr>
        <p:spPr>
          <a:xfrm>
            <a:off x="3143240" y="5072074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ývojový diagram: spojka 10"/>
          <p:cNvSpPr/>
          <p:nvPr/>
        </p:nvSpPr>
        <p:spPr>
          <a:xfrm>
            <a:off x="2928926" y="3357562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2714612" y="257174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</a:t>
            </a:r>
            <a:r>
              <a:rPr lang="cs-CZ" sz="2800" b="1" baseline="-25000" dirty="0" smtClean="0"/>
              <a:t>5</a:t>
            </a:r>
            <a:endParaRPr lang="cs-CZ" sz="2800" b="1" baseline="-25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786314" y="207167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</a:t>
            </a:r>
            <a:r>
              <a:rPr lang="cs-CZ" sz="2800" b="1" baseline="-25000" dirty="0" smtClean="0"/>
              <a:t>1</a:t>
            </a:r>
            <a:endParaRPr lang="cs-CZ" sz="2800" b="1" baseline="-250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000760" y="342900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</a:t>
            </a:r>
            <a:r>
              <a:rPr lang="cs-CZ" sz="2800" b="1" baseline="-25000" dirty="0" smtClean="0"/>
              <a:t>2</a:t>
            </a:r>
            <a:endParaRPr lang="cs-CZ" sz="2800" b="1" baseline="-25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929190" y="557214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</a:t>
            </a:r>
            <a:r>
              <a:rPr lang="cs-CZ" sz="2800" b="1" baseline="-25000" dirty="0" smtClean="0"/>
              <a:t>3</a:t>
            </a:r>
            <a:endParaRPr lang="cs-CZ" sz="2800" b="1" baseline="-250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357422" y="450057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</a:t>
            </a:r>
            <a:r>
              <a:rPr lang="cs-CZ" sz="2800" b="1" baseline="-25000" dirty="0" smtClean="0"/>
              <a:t>4</a:t>
            </a:r>
            <a:endParaRPr lang="cs-CZ" sz="2800" b="1" baseline="-25000" dirty="0"/>
          </a:p>
        </p:txBody>
      </p:sp>
      <p:cxnSp>
        <p:nvCxnSpPr>
          <p:cNvPr id="27" name="Přímá spojovací čára 26"/>
          <p:cNvCxnSpPr/>
          <p:nvPr/>
        </p:nvCxnSpPr>
        <p:spPr>
          <a:xfrm>
            <a:off x="2285984" y="2571744"/>
            <a:ext cx="385765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 rot="16200000" flipH="1">
            <a:off x="4741815" y="3473498"/>
            <a:ext cx="2819716" cy="1301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rot="15120000" flipH="1">
            <a:off x="1645163" y="4320039"/>
            <a:ext cx="2819716" cy="1301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20760000" flipH="1">
            <a:off x="4057781" y="4670014"/>
            <a:ext cx="2819716" cy="1301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rot="19440000" flipH="1">
            <a:off x="1615773" y="2750605"/>
            <a:ext cx="2819716" cy="1301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Rovnoměrný pohyb po kružnici</a:t>
            </a:r>
            <a:endParaRPr lang="cs-CZ" b="1" dirty="0"/>
          </a:p>
        </p:txBody>
      </p:sp>
      <p:sp>
        <p:nvSpPr>
          <p:cNvPr id="4" name="Elipsa 3"/>
          <p:cNvSpPr/>
          <p:nvPr/>
        </p:nvSpPr>
        <p:spPr>
          <a:xfrm>
            <a:off x="2857488" y="2571744"/>
            <a:ext cx="3143272" cy="3143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ývojový diagram: spojka 4"/>
          <p:cNvSpPr/>
          <p:nvPr/>
        </p:nvSpPr>
        <p:spPr>
          <a:xfrm>
            <a:off x="5500694" y="5214950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4429124" y="4143380"/>
            <a:ext cx="2714644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endCxn id="4" idx="5"/>
          </p:cNvCxnSpPr>
          <p:nvPr/>
        </p:nvCxnSpPr>
        <p:spPr>
          <a:xfrm rot="16200000" flipH="1">
            <a:off x="4428145" y="4142401"/>
            <a:ext cx="1113273" cy="1111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4786314" y="47148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</a:t>
            </a:r>
            <a:endParaRPr lang="cs-CZ" sz="2800" b="1" baseline="-25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786578" y="407194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p</a:t>
            </a:r>
            <a:endParaRPr lang="cs-CZ" sz="2800" i="1" baseline="-25000" dirty="0"/>
          </a:p>
        </p:txBody>
      </p:sp>
      <p:sp>
        <p:nvSpPr>
          <p:cNvPr id="23" name="Zástupný symbol pro obsah 2"/>
          <p:cNvSpPr txBox="1">
            <a:spLocks/>
          </p:cNvSpPr>
          <p:nvPr/>
        </p:nvSpPr>
        <p:spPr>
          <a:xfrm>
            <a:off x="1071538" y="1500174"/>
            <a:ext cx="4643470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 popis pohybu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zvolíme: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9" name="Skupina 28"/>
          <p:cNvGrpSpPr/>
          <p:nvPr/>
        </p:nvGrpSpPr>
        <p:grpSpPr>
          <a:xfrm>
            <a:off x="4357686" y="4071942"/>
            <a:ext cx="142876" cy="142876"/>
            <a:chOff x="4327723" y="4016879"/>
            <a:chExt cx="180000" cy="268723"/>
          </a:xfrm>
        </p:grpSpPr>
        <p:cxnSp>
          <p:nvCxnSpPr>
            <p:cNvPr id="25" name="Přímá spojovací čára 24"/>
            <p:cNvCxnSpPr/>
            <p:nvPr/>
          </p:nvCxnSpPr>
          <p:spPr>
            <a:xfrm rot="15240000" flipH="1">
              <a:off x="4307776" y="4088164"/>
              <a:ext cx="252000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6000000">
              <a:off x="4291723" y="4052879"/>
              <a:ext cx="25200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obsah 2"/>
          <p:cNvSpPr txBox="1">
            <a:spLocks/>
          </p:cNvSpPr>
          <p:nvPr/>
        </p:nvSpPr>
        <p:spPr>
          <a:xfrm>
            <a:off x="5715008" y="1571612"/>
            <a:ext cx="3214710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/>
              <a:t>- v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ztažný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bod </a:t>
            </a:r>
            <a:r>
              <a:rPr kumimoji="0" lang="cs-CZ" sz="28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3786182" y="400050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O</a:t>
            </a:r>
            <a:endParaRPr lang="cs-CZ" sz="2800" i="1" baseline="-25000" dirty="0"/>
          </a:p>
        </p:txBody>
      </p:sp>
      <p:sp>
        <p:nvSpPr>
          <p:cNvPr id="32" name="Zástupný symbol pro obsah 2"/>
          <p:cNvSpPr txBox="1">
            <a:spLocks/>
          </p:cNvSpPr>
          <p:nvPr/>
        </p:nvSpPr>
        <p:spPr>
          <a:xfrm>
            <a:off x="5715008" y="2071678"/>
            <a:ext cx="3214710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/>
              <a:t>- základní směr </a:t>
            </a:r>
            <a:r>
              <a:rPr lang="cs-CZ" sz="2800" i="1" dirty="0" smtClean="0"/>
              <a:t>p</a:t>
            </a:r>
            <a:endParaRPr kumimoji="0" lang="cs-CZ" sz="28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Zástupný symbol pro obsah 2"/>
          <p:cNvSpPr txBox="1">
            <a:spLocks/>
          </p:cNvSpPr>
          <p:nvPr/>
        </p:nvSpPr>
        <p:spPr>
          <a:xfrm>
            <a:off x="5715008" y="2571744"/>
            <a:ext cx="3214710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/>
              <a:t>- průvodič  hm. </a:t>
            </a:r>
            <a:r>
              <a:rPr lang="cs-CZ" sz="2800" dirty="0" err="1" smtClean="0"/>
              <a:t>b</a:t>
            </a:r>
            <a:r>
              <a:rPr lang="cs-CZ" sz="2800" dirty="0" smtClean="0"/>
              <a:t>. </a:t>
            </a:r>
            <a:r>
              <a:rPr lang="cs-CZ" sz="2800" b="1" dirty="0" smtClean="0"/>
              <a:t>r</a:t>
            </a:r>
            <a:endParaRPr kumimoji="0" lang="cs-CZ" sz="28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Zástupný symbol pro obsah 2"/>
          <p:cNvSpPr txBox="1">
            <a:spLocks/>
          </p:cNvSpPr>
          <p:nvPr/>
        </p:nvSpPr>
        <p:spPr>
          <a:xfrm>
            <a:off x="785786" y="6143644"/>
            <a:ext cx="700092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i="1" dirty="0" smtClean="0"/>
              <a:t>průvodič</a:t>
            </a:r>
            <a:r>
              <a:rPr lang="cs-CZ" sz="2800" dirty="0" smtClean="0"/>
              <a:t> … spojnice středu kružnice a hmotného bodu </a:t>
            </a:r>
            <a:endParaRPr kumimoji="0" lang="cs-CZ" sz="28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30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ýseč 19"/>
          <p:cNvSpPr/>
          <p:nvPr/>
        </p:nvSpPr>
        <p:spPr>
          <a:xfrm>
            <a:off x="2857488" y="2571744"/>
            <a:ext cx="3143272" cy="3143272"/>
          </a:xfrm>
          <a:prstGeom prst="pie">
            <a:avLst>
              <a:gd name="adj1" fmla="val 21594477"/>
              <a:gd name="adj2" fmla="val 271827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Rovnoměrný pohyb po kružnici</a:t>
            </a:r>
            <a:endParaRPr lang="cs-CZ" b="1" dirty="0"/>
          </a:p>
        </p:txBody>
      </p:sp>
      <p:sp>
        <p:nvSpPr>
          <p:cNvPr id="4" name="Elipsa 3"/>
          <p:cNvSpPr/>
          <p:nvPr/>
        </p:nvSpPr>
        <p:spPr>
          <a:xfrm>
            <a:off x="2857488" y="2571744"/>
            <a:ext cx="3143272" cy="3143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ývojový diagram: spojka 4"/>
          <p:cNvSpPr/>
          <p:nvPr/>
        </p:nvSpPr>
        <p:spPr>
          <a:xfrm>
            <a:off x="5500694" y="5214950"/>
            <a:ext cx="142876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4429124" y="4143380"/>
            <a:ext cx="2714644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4786314" y="47148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</a:t>
            </a:r>
            <a:endParaRPr lang="cs-CZ" sz="2800" b="1" baseline="-25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786578" y="407194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p</a:t>
            </a:r>
            <a:endParaRPr lang="cs-CZ" sz="2800" i="1" baseline="-25000" dirty="0"/>
          </a:p>
        </p:txBody>
      </p:sp>
      <p:sp>
        <p:nvSpPr>
          <p:cNvPr id="23" name="Zástupný symbol pro obsah 2"/>
          <p:cNvSpPr txBox="1">
            <a:spLocks/>
          </p:cNvSpPr>
          <p:nvPr/>
        </p:nvSpPr>
        <p:spPr>
          <a:xfrm>
            <a:off x="1071538" y="1357298"/>
            <a:ext cx="5500726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 čase t je hm. 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 v poloze A.</a:t>
            </a:r>
          </a:p>
        </p:txBody>
      </p:sp>
      <p:grpSp>
        <p:nvGrpSpPr>
          <p:cNvPr id="3" name="Skupina 28"/>
          <p:cNvGrpSpPr/>
          <p:nvPr/>
        </p:nvGrpSpPr>
        <p:grpSpPr>
          <a:xfrm>
            <a:off x="4357686" y="4071942"/>
            <a:ext cx="142876" cy="142876"/>
            <a:chOff x="4327723" y="4016879"/>
            <a:chExt cx="180000" cy="268723"/>
          </a:xfrm>
        </p:grpSpPr>
        <p:cxnSp>
          <p:nvCxnSpPr>
            <p:cNvPr id="25" name="Přímá spojovací čára 24"/>
            <p:cNvCxnSpPr/>
            <p:nvPr/>
          </p:nvCxnSpPr>
          <p:spPr>
            <a:xfrm rot="15240000" flipH="1">
              <a:off x="4307776" y="4088164"/>
              <a:ext cx="252000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6000000">
              <a:off x="4291723" y="4052879"/>
              <a:ext cx="25200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ovéPole 30"/>
          <p:cNvSpPr txBox="1"/>
          <p:nvPr/>
        </p:nvSpPr>
        <p:spPr>
          <a:xfrm>
            <a:off x="3786182" y="400050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O</a:t>
            </a:r>
            <a:endParaRPr lang="cs-CZ" sz="2800" i="1" baseline="-25000" dirty="0"/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1071538" y="2000240"/>
            <a:ext cx="7500990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Průvodič svírá s polopřímkou p úhel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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.</a:t>
            </a:r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1142976" y="5857892"/>
            <a:ext cx="3786214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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…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úhlová dráha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572132" y="528638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A</a:t>
            </a:r>
            <a:endParaRPr lang="cs-CZ" sz="2800" i="1" baseline="-25000" dirty="0"/>
          </a:p>
        </p:txBody>
      </p:sp>
      <p:sp>
        <p:nvSpPr>
          <p:cNvPr id="41" name="Výseč 40"/>
          <p:cNvSpPr/>
          <p:nvPr/>
        </p:nvSpPr>
        <p:spPr>
          <a:xfrm>
            <a:off x="3214678" y="2857496"/>
            <a:ext cx="2428892" cy="2571768"/>
          </a:xfrm>
          <a:prstGeom prst="pie">
            <a:avLst>
              <a:gd name="adj1" fmla="val 21594477"/>
              <a:gd name="adj2" fmla="val 27182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3" name="Přímá spojovací šipka 12"/>
          <p:cNvCxnSpPr>
            <a:endCxn id="4" idx="5"/>
          </p:cNvCxnSpPr>
          <p:nvPr/>
        </p:nvCxnSpPr>
        <p:spPr>
          <a:xfrm rot="16200000" flipH="1">
            <a:off x="4428145" y="4142401"/>
            <a:ext cx="1113273" cy="1111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4929190" y="41433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>
                <a:sym typeface="Symbol"/>
              </a:rPr>
              <a:t></a:t>
            </a:r>
            <a:endParaRPr lang="cs-CZ" sz="2800" i="1" baseline="-25000" dirty="0"/>
          </a:p>
        </p:txBody>
      </p:sp>
      <p:sp>
        <p:nvSpPr>
          <p:cNvPr id="43" name="Zástupný symbol pro obsah 2"/>
          <p:cNvSpPr txBox="1">
            <a:spLocks/>
          </p:cNvSpPr>
          <p:nvPr/>
        </p:nvSpPr>
        <p:spPr>
          <a:xfrm>
            <a:off x="4929190" y="5857892"/>
            <a:ext cx="3786214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b="1" dirty="0" smtClean="0">
                <a:sym typeface="Symbol"/>
              </a:rPr>
              <a:t>s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…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dráha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6000760" y="457200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s</a:t>
            </a:r>
            <a:endParaRPr lang="cs-CZ" sz="2800" i="1" baseline="-25000" dirty="0"/>
          </a:p>
        </p:txBody>
      </p:sp>
      <p:sp>
        <p:nvSpPr>
          <p:cNvPr id="45" name="Volný tvar 44"/>
          <p:cNvSpPr/>
          <p:nvPr/>
        </p:nvSpPr>
        <p:spPr>
          <a:xfrm>
            <a:off x="5531370" y="4122295"/>
            <a:ext cx="464696" cy="1124262"/>
          </a:xfrm>
          <a:custGeom>
            <a:avLst/>
            <a:gdLst>
              <a:gd name="connsiteX0" fmla="*/ 464696 w 464696"/>
              <a:gd name="connsiteY0" fmla="*/ 0 h 1124262"/>
              <a:gd name="connsiteX1" fmla="*/ 449705 w 464696"/>
              <a:gd name="connsiteY1" fmla="*/ 239843 h 1124262"/>
              <a:gd name="connsiteX2" fmla="*/ 419725 w 464696"/>
              <a:gd name="connsiteY2" fmla="*/ 419725 h 1124262"/>
              <a:gd name="connsiteX3" fmla="*/ 359764 w 464696"/>
              <a:gd name="connsiteY3" fmla="*/ 569626 h 1124262"/>
              <a:gd name="connsiteX4" fmla="*/ 314794 w 464696"/>
              <a:gd name="connsiteY4" fmla="*/ 689548 h 1124262"/>
              <a:gd name="connsiteX5" fmla="*/ 254833 w 464696"/>
              <a:gd name="connsiteY5" fmla="*/ 809469 h 1124262"/>
              <a:gd name="connsiteX6" fmla="*/ 179882 w 464696"/>
              <a:gd name="connsiteY6" fmla="*/ 929390 h 1124262"/>
              <a:gd name="connsiteX7" fmla="*/ 119922 w 464696"/>
              <a:gd name="connsiteY7" fmla="*/ 1019331 h 1124262"/>
              <a:gd name="connsiteX8" fmla="*/ 29981 w 464696"/>
              <a:gd name="connsiteY8" fmla="*/ 1094282 h 1124262"/>
              <a:gd name="connsiteX9" fmla="*/ 0 w 464696"/>
              <a:gd name="connsiteY9" fmla="*/ 1124262 h 112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4696" h="1124262">
                <a:moveTo>
                  <a:pt x="464696" y="0"/>
                </a:moveTo>
                <a:cubicBezTo>
                  <a:pt x="460948" y="84944"/>
                  <a:pt x="457200" y="169889"/>
                  <a:pt x="449705" y="239843"/>
                </a:cubicBezTo>
                <a:cubicBezTo>
                  <a:pt x="442210" y="309797"/>
                  <a:pt x="434715" y="364761"/>
                  <a:pt x="419725" y="419725"/>
                </a:cubicBezTo>
                <a:cubicBezTo>
                  <a:pt x="404735" y="474689"/>
                  <a:pt x="377252" y="524656"/>
                  <a:pt x="359764" y="569626"/>
                </a:cubicBezTo>
                <a:cubicBezTo>
                  <a:pt x="342276" y="614596"/>
                  <a:pt x="332283" y="649574"/>
                  <a:pt x="314794" y="689548"/>
                </a:cubicBezTo>
                <a:cubicBezTo>
                  <a:pt x="297305" y="729522"/>
                  <a:pt x="277318" y="769495"/>
                  <a:pt x="254833" y="809469"/>
                </a:cubicBezTo>
                <a:cubicBezTo>
                  <a:pt x="232348" y="849443"/>
                  <a:pt x="202367" y="894413"/>
                  <a:pt x="179882" y="929390"/>
                </a:cubicBezTo>
                <a:cubicBezTo>
                  <a:pt x="157397" y="964367"/>
                  <a:pt x="144906" y="991849"/>
                  <a:pt x="119922" y="1019331"/>
                </a:cubicBezTo>
                <a:cubicBezTo>
                  <a:pt x="94938" y="1046813"/>
                  <a:pt x="49968" y="1076794"/>
                  <a:pt x="29981" y="1094282"/>
                </a:cubicBezTo>
                <a:cubicBezTo>
                  <a:pt x="9994" y="1111770"/>
                  <a:pt x="4997" y="1118016"/>
                  <a:pt x="0" y="1124262"/>
                </a:cubicBezTo>
              </a:path>
            </a:pathLst>
          </a:cu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6" presetClass="emph" presetSubtype="0" repeatCount="3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500"/>
                            </p:stCondLst>
                            <p:childTnLst>
                              <p:par>
                                <p:cTn id="48" presetID="22" presetClass="entr" presetSubtype="8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5" grpId="0" animBg="1"/>
      <p:bldP spid="23" grpId="0"/>
      <p:bldP spid="18" grpId="0"/>
      <p:bldP spid="19" grpId="0"/>
      <p:bldP spid="27" grpId="0"/>
      <p:bldP spid="41" grpId="0" animBg="1"/>
      <p:bldP spid="42" grpId="0"/>
      <p:bldP spid="43" grpId="1"/>
      <p:bldP spid="44" grpId="0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Středový úhel</a:t>
            </a:r>
            <a:endParaRPr lang="cs-CZ" b="1" dirty="0"/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3571868" y="1428736"/>
            <a:ext cx="6000760" cy="1643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Velikost úhlu </a:t>
            </a:r>
            <a:r>
              <a:rPr lang="cs-CZ" sz="3200" b="1" dirty="0" smtClean="0">
                <a:sym typeface="Symbol"/>
              </a:rPr>
              <a:t></a:t>
            </a:r>
            <a:r>
              <a:rPr lang="cs-CZ" sz="3200" dirty="0" smtClean="0"/>
              <a:t> je určena podílem délky oblouku </a:t>
            </a:r>
            <a:r>
              <a:rPr lang="cs-CZ" sz="3200" b="1" dirty="0" smtClean="0"/>
              <a:t>s</a:t>
            </a:r>
            <a:r>
              <a:rPr lang="cs-CZ" sz="3200" dirty="0" smtClean="0"/>
              <a:t> a poloměru kružnice </a:t>
            </a:r>
            <a:r>
              <a:rPr lang="cs-CZ" sz="3200" b="1" dirty="0" smtClean="0"/>
              <a:t>r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grpSp>
        <p:nvGrpSpPr>
          <p:cNvPr id="24" name="Skupina 23"/>
          <p:cNvGrpSpPr/>
          <p:nvPr/>
        </p:nvGrpSpPr>
        <p:grpSpPr>
          <a:xfrm>
            <a:off x="357158" y="1714488"/>
            <a:ext cx="4500594" cy="3237864"/>
            <a:chOff x="2857488" y="2571744"/>
            <a:chExt cx="4500594" cy="3237864"/>
          </a:xfrm>
        </p:grpSpPr>
        <p:sp>
          <p:nvSpPr>
            <p:cNvPr id="20" name="Výseč 19"/>
            <p:cNvSpPr/>
            <p:nvPr/>
          </p:nvSpPr>
          <p:spPr>
            <a:xfrm>
              <a:off x="2857488" y="2571744"/>
              <a:ext cx="3143272" cy="3143272"/>
            </a:xfrm>
            <a:prstGeom prst="pie">
              <a:avLst>
                <a:gd name="adj1" fmla="val 21594477"/>
                <a:gd name="adj2" fmla="val 2718277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" name="Elipsa 3"/>
            <p:cNvSpPr/>
            <p:nvPr/>
          </p:nvSpPr>
          <p:spPr>
            <a:xfrm>
              <a:off x="2857488" y="2571744"/>
              <a:ext cx="3143272" cy="31432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Vývojový diagram: spojka 4"/>
            <p:cNvSpPr/>
            <p:nvPr/>
          </p:nvSpPr>
          <p:spPr>
            <a:xfrm>
              <a:off x="5500694" y="5214950"/>
              <a:ext cx="142876" cy="142876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9" name="Přímá spojovací šipka 8"/>
            <p:cNvCxnSpPr/>
            <p:nvPr/>
          </p:nvCxnSpPr>
          <p:spPr>
            <a:xfrm>
              <a:off x="4429124" y="4143380"/>
              <a:ext cx="271464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ovéPole 20"/>
            <p:cNvSpPr txBox="1"/>
            <p:nvPr/>
          </p:nvSpPr>
          <p:spPr>
            <a:xfrm>
              <a:off x="4786314" y="4714884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r</a:t>
              </a:r>
              <a:endParaRPr lang="cs-CZ" sz="2800" b="1" baseline="-25000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6786578" y="4071942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i="1" dirty="0" smtClean="0"/>
                <a:t>p</a:t>
              </a:r>
              <a:endParaRPr lang="cs-CZ" sz="2800" i="1" baseline="-25000" dirty="0"/>
            </a:p>
          </p:txBody>
        </p:sp>
        <p:grpSp>
          <p:nvGrpSpPr>
            <p:cNvPr id="3" name="Skupina 28"/>
            <p:cNvGrpSpPr/>
            <p:nvPr/>
          </p:nvGrpSpPr>
          <p:grpSpPr>
            <a:xfrm>
              <a:off x="4357686" y="4071942"/>
              <a:ext cx="142876" cy="142876"/>
              <a:chOff x="4327723" y="4016879"/>
              <a:chExt cx="180000" cy="268723"/>
            </a:xfrm>
          </p:grpSpPr>
          <p:cxnSp>
            <p:nvCxnSpPr>
              <p:cNvPr id="25" name="Přímá spojovací čára 24"/>
              <p:cNvCxnSpPr/>
              <p:nvPr/>
            </p:nvCxnSpPr>
            <p:spPr>
              <a:xfrm rot="15240000" flipH="1">
                <a:off x="4307776" y="4088164"/>
                <a:ext cx="252000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ovací čára 25"/>
              <p:cNvCxnSpPr/>
              <p:nvPr/>
            </p:nvCxnSpPr>
            <p:spPr>
              <a:xfrm rot="6000000">
                <a:off x="4291723" y="4052879"/>
                <a:ext cx="252000" cy="1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ovéPole 30"/>
            <p:cNvSpPr txBox="1"/>
            <p:nvPr/>
          </p:nvSpPr>
          <p:spPr>
            <a:xfrm>
              <a:off x="3786182" y="4000504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i="1" dirty="0" smtClean="0"/>
                <a:t>O</a:t>
              </a:r>
              <a:endParaRPr lang="cs-CZ" sz="2800" i="1" baseline="-25000" dirty="0"/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5572132" y="5286388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i="1" dirty="0" smtClean="0"/>
                <a:t>A</a:t>
              </a:r>
              <a:endParaRPr lang="cs-CZ" sz="2800" i="1" baseline="-25000" dirty="0"/>
            </a:p>
          </p:txBody>
        </p:sp>
        <p:sp>
          <p:nvSpPr>
            <p:cNvPr id="41" name="Výseč 40"/>
            <p:cNvSpPr/>
            <p:nvPr/>
          </p:nvSpPr>
          <p:spPr>
            <a:xfrm>
              <a:off x="3214678" y="2857496"/>
              <a:ext cx="2428892" cy="2571768"/>
            </a:xfrm>
            <a:prstGeom prst="pie">
              <a:avLst>
                <a:gd name="adj1" fmla="val 21594477"/>
                <a:gd name="adj2" fmla="val 27182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cxnSp>
          <p:nvCxnSpPr>
            <p:cNvPr id="13" name="Přímá spojovací šipka 12"/>
            <p:cNvCxnSpPr>
              <a:endCxn id="4" idx="5"/>
            </p:cNvCxnSpPr>
            <p:nvPr/>
          </p:nvCxnSpPr>
          <p:spPr>
            <a:xfrm rot="16200000" flipH="1">
              <a:off x="4428145" y="4142401"/>
              <a:ext cx="1113273" cy="111131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ovéPole 41"/>
            <p:cNvSpPr txBox="1"/>
            <p:nvPr/>
          </p:nvSpPr>
          <p:spPr>
            <a:xfrm>
              <a:off x="4929190" y="4143380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i="1" dirty="0" smtClean="0">
                  <a:sym typeface="Symbol"/>
                </a:rPr>
                <a:t></a:t>
              </a:r>
              <a:endParaRPr lang="cs-CZ" sz="2800" i="1" baseline="-25000" dirty="0"/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6000760" y="4572008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i="1" dirty="0" smtClean="0"/>
                <a:t>s</a:t>
              </a:r>
              <a:endParaRPr lang="cs-CZ" sz="2800" i="1" baseline="-25000" dirty="0"/>
            </a:p>
          </p:txBody>
        </p:sp>
        <p:sp>
          <p:nvSpPr>
            <p:cNvPr id="45" name="Volný tvar 44"/>
            <p:cNvSpPr/>
            <p:nvPr/>
          </p:nvSpPr>
          <p:spPr>
            <a:xfrm>
              <a:off x="5531370" y="4122295"/>
              <a:ext cx="464696" cy="1124262"/>
            </a:xfrm>
            <a:custGeom>
              <a:avLst/>
              <a:gdLst>
                <a:gd name="connsiteX0" fmla="*/ 464696 w 464696"/>
                <a:gd name="connsiteY0" fmla="*/ 0 h 1124262"/>
                <a:gd name="connsiteX1" fmla="*/ 449705 w 464696"/>
                <a:gd name="connsiteY1" fmla="*/ 239843 h 1124262"/>
                <a:gd name="connsiteX2" fmla="*/ 419725 w 464696"/>
                <a:gd name="connsiteY2" fmla="*/ 419725 h 1124262"/>
                <a:gd name="connsiteX3" fmla="*/ 359764 w 464696"/>
                <a:gd name="connsiteY3" fmla="*/ 569626 h 1124262"/>
                <a:gd name="connsiteX4" fmla="*/ 314794 w 464696"/>
                <a:gd name="connsiteY4" fmla="*/ 689548 h 1124262"/>
                <a:gd name="connsiteX5" fmla="*/ 254833 w 464696"/>
                <a:gd name="connsiteY5" fmla="*/ 809469 h 1124262"/>
                <a:gd name="connsiteX6" fmla="*/ 179882 w 464696"/>
                <a:gd name="connsiteY6" fmla="*/ 929390 h 1124262"/>
                <a:gd name="connsiteX7" fmla="*/ 119922 w 464696"/>
                <a:gd name="connsiteY7" fmla="*/ 1019331 h 1124262"/>
                <a:gd name="connsiteX8" fmla="*/ 29981 w 464696"/>
                <a:gd name="connsiteY8" fmla="*/ 1094282 h 1124262"/>
                <a:gd name="connsiteX9" fmla="*/ 0 w 464696"/>
                <a:gd name="connsiteY9" fmla="*/ 1124262 h 112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4696" h="1124262">
                  <a:moveTo>
                    <a:pt x="464696" y="0"/>
                  </a:moveTo>
                  <a:cubicBezTo>
                    <a:pt x="460948" y="84944"/>
                    <a:pt x="457200" y="169889"/>
                    <a:pt x="449705" y="239843"/>
                  </a:cubicBezTo>
                  <a:cubicBezTo>
                    <a:pt x="442210" y="309797"/>
                    <a:pt x="434715" y="364761"/>
                    <a:pt x="419725" y="419725"/>
                  </a:cubicBezTo>
                  <a:cubicBezTo>
                    <a:pt x="404735" y="474689"/>
                    <a:pt x="377252" y="524656"/>
                    <a:pt x="359764" y="569626"/>
                  </a:cubicBezTo>
                  <a:cubicBezTo>
                    <a:pt x="342276" y="614596"/>
                    <a:pt x="332283" y="649574"/>
                    <a:pt x="314794" y="689548"/>
                  </a:cubicBezTo>
                  <a:cubicBezTo>
                    <a:pt x="297305" y="729522"/>
                    <a:pt x="277318" y="769495"/>
                    <a:pt x="254833" y="809469"/>
                  </a:cubicBezTo>
                  <a:cubicBezTo>
                    <a:pt x="232348" y="849443"/>
                    <a:pt x="202367" y="894413"/>
                    <a:pt x="179882" y="929390"/>
                  </a:cubicBezTo>
                  <a:cubicBezTo>
                    <a:pt x="157397" y="964367"/>
                    <a:pt x="144906" y="991849"/>
                    <a:pt x="119922" y="1019331"/>
                  </a:cubicBezTo>
                  <a:cubicBezTo>
                    <a:pt x="94938" y="1046813"/>
                    <a:pt x="49968" y="1076794"/>
                    <a:pt x="29981" y="1094282"/>
                  </a:cubicBezTo>
                  <a:cubicBezTo>
                    <a:pt x="9994" y="1111770"/>
                    <a:pt x="4997" y="1118016"/>
                    <a:pt x="0" y="1124262"/>
                  </a:cubicBezTo>
                </a:path>
              </a:pathLst>
            </a:custGeom>
            <a:ln w="539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8" name="Zástupný symbol pro obsah 2"/>
          <p:cNvSpPr txBox="1">
            <a:spLocks/>
          </p:cNvSpPr>
          <p:nvPr/>
        </p:nvSpPr>
        <p:spPr>
          <a:xfrm>
            <a:off x="3571868" y="5000636"/>
            <a:ext cx="6000760" cy="1643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/>
              <a:t>Velikost úhlu je v tomto případě dána v radiánech.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5" name="Skupina 34"/>
          <p:cNvGrpSpPr/>
          <p:nvPr/>
        </p:nvGrpSpPr>
        <p:grpSpPr>
          <a:xfrm>
            <a:off x="5786446" y="3214686"/>
            <a:ext cx="1571636" cy="1214446"/>
            <a:chOff x="5214942" y="3357562"/>
            <a:chExt cx="1571636" cy="1214446"/>
          </a:xfrm>
        </p:grpSpPr>
        <p:sp>
          <p:nvSpPr>
            <p:cNvPr id="29" name="Zástupný symbol pro obsah 2"/>
            <p:cNvSpPr txBox="1">
              <a:spLocks/>
            </p:cNvSpPr>
            <p:nvPr/>
          </p:nvSpPr>
          <p:spPr>
            <a:xfrm>
              <a:off x="5214942" y="3643314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3200" b="1" dirty="0" smtClean="0">
                  <a:sym typeface="Symbol"/>
                </a:rPr>
                <a:t> =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Zástupný symbol pro obsah 2"/>
            <p:cNvSpPr txBox="1">
              <a:spLocks/>
            </p:cNvSpPr>
            <p:nvPr/>
          </p:nvSpPr>
          <p:spPr>
            <a:xfrm>
              <a:off x="6000760" y="3357562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3200" b="1" dirty="0" smtClean="0">
                  <a:sym typeface="Symbol"/>
                </a:rPr>
                <a:t>s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Zástupný symbol pro obsah 2"/>
            <p:cNvSpPr txBox="1">
              <a:spLocks/>
            </p:cNvSpPr>
            <p:nvPr/>
          </p:nvSpPr>
          <p:spPr>
            <a:xfrm>
              <a:off x="6000760" y="3929066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3200" b="1" dirty="0" smtClean="0">
                  <a:sym typeface="Symbol"/>
                </a:rPr>
                <a:t>r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4" name="Přímá spojovací čára 33"/>
            <p:cNvCxnSpPr>
              <a:endCxn id="32" idx="0"/>
            </p:cNvCxnSpPr>
            <p:nvPr/>
          </p:nvCxnSpPr>
          <p:spPr>
            <a:xfrm>
              <a:off x="5929322" y="3929066"/>
              <a:ext cx="464347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Středový úhel</a:t>
            </a:r>
            <a:endParaRPr lang="cs-CZ" b="1" dirty="0"/>
          </a:p>
        </p:txBody>
      </p:sp>
      <p:sp>
        <p:nvSpPr>
          <p:cNvPr id="4" name="Elipsa 3"/>
          <p:cNvSpPr/>
          <p:nvPr/>
        </p:nvSpPr>
        <p:spPr>
          <a:xfrm>
            <a:off x="357158" y="2214554"/>
            <a:ext cx="3143272" cy="3143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šipka 8"/>
          <p:cNvCxnSpPr>
            <a:endCxn id="4" idx="6"/>
          </p:cNvCxnSpPr>
          <p:nvPr/>
        </p:nvCxnSpPr>
        <p:spPr>
          <a:xfrm>
            <a:off x="1928794" y="3786190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16200000" flipH="1">
            <a:off x="1534906" y="4178119"/>
            <a:ext cx="1430721" cy="642943"/>
          </a:xfrm>
          <a:prstGeom prst="straightConnector1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1857356" y="442913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</a:t>
            </a:r>
            <a:endParaRPr lang="cs-CZ" sz="2800" baseline="-25000" dirty="0"/>
          </a:p>
        </p:txBody>
      </p:sp>
      <p:sp>
        <p:nvSpPr>
          <p:cNvPr id="23" name="Zástupný symbol pro obsah 2"/>
          <p:cNvSpPr txBox="1">
            <a:spLocks/>
          </p:cNvSpPr>
          <p:nvPr/>
        </p:nvSpPr>
        <p:spPr>
          <a:xfrm>
            <a:off x="3428992" y="1643050"/>
            <a:ext cx="4643470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 = 1 rad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je-li 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 = r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Skupina 28"/>
          <p:cNvGrpSpPr/>
          <p:nvPr/>
        </p:nvGrpSpPr>
        <p:grpSpPr>
          <a:xfrm>
            <a:off x="1857356" y="3714752"/>
            <a:ext cx="142876" cy="142876"/>
            <a:chOff x="4327723" y="4016879"/>
            <a:chExt cx="180000" cy="268723"/>
          </a:xfrm>
        </p:grpSpPr>
        <p:cxnSp>
          <p:nvCxnSpPr>
            <p:cNvPr id="25" name="Přímá spojovací čára 24"/>
            <p:cNvCxnSpPr/>
            <p:nvPr/>
          </p:nvCxnSpPr>
          <p:spPr>
            <a:xfrm rot="15240000" flipH="1">
              <a:off x="4307776" y="4088164"/>
              <a:ext cx="252000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6000000">
              <a:off x="4291723" y="4052879"/>
              <a:ext cx="25200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ovéPole 30"/>
          <p:cNvSpPr txBox="1"/>
          <p:nvPr/>
        </p:nvSpPr>
        <p:spPr>
          <a:xfrm>
            <a:off x="1285852" y="364331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O</a:t>
            </a:r>
            <a:endParaRPr lang="cs-CZ" sz="2800" i="1" baseline="-25000" dirty="0"/>
          </a:p>
        </p:txBody>
      </p:sp>
      <p:sp>
        <p:nvSpPr>
          <p:cNvPr id="19" name="Výseč 18"/>
          <p:cNvSpPr/>
          <p:nvPr/>
        </p:nvSpPr>
        <p:spPr>
          <a:xfrm>
            <a:off x="357158" y="2214554"/>
            <a:ext cx="3143272" cy="3143272"/>
          </a:xfrm>
          <a:prstGeom prst="pie">
            <a:avLst>
              <a:gd name="adj1" fmla="val 21594477"/>
              <a:gd name="adj2" fmla="val 3963849"/>
            </a:avLst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Volný tvar 26"/>
          <p:cNvSpPr/>
          <p:nvPr/>
        </p:nvSpPr>
        <p:spPr>
          <a:xfrm>
            <a:off x="2566345" y="3765105"/>
            <a:ext cx="934085" cy="1454046"/>
          </a:xfrm>
          <a:custGeom>
            <a:avLst/>
            <a:gdLst>
              <a:gd name="connsiteX0" fmla="*/ 929391 w 929391"/>
              <a:gd name="connsiteY0" fmla="*/ 0 h 1454046"/>
              <a:gd name="connsiteX1" fmla="*/ 914400 w 929391"/>
              <a:gd name="connsiteY1" fmla="*/ 224853 h 1454046"/>
              <a:gd name="connsiteX2" fmla="*/ 884420 w 929391"/>
              <a:gd name="connsiteY2" fmla="*/ 419725 h 1454046"/>
              <a:gd name="connsiteX3" fmla="*/ 824459 w 929391"/>
              <a:gd name="connsiteY3" fmla="*/ 584616 h 1454046"/>
              <a:gd name="connsiteX4" fmla="*/ 764499 w 929391"/>
              <a:gd name="connsiteY4" fmla="*/ 734518 h 1454046"/>
              <a:gd name="connsiteX5" fmla="*/ 704538 w 929391"/>
              <a:gd name="connsiteY5" fmla="*/ 839449 h 1454046"/>
              <a:gd name="connsiteX6" fmla="*/ 629587 w 929391"/>
              <a:gd name="connsiteY6" fmla="*/ 959371 h 1454046"/>
              <a:gd name="connsiteX7" fmla="*/ 539646 w 929391"/>
              <a:gd name="connsiteY7" fmla="*/ 1064302 h 1454046"/>
              <a:gd name="connsiteX8" fmla="*/ 434715 w 929391"/>
              <a:gd name="connsiteY8" fmla="*/ 1169233 h 1454046"/>
              <a:gd name="connsiteX9" fmla="*/ 344774 w 929391"/>
              <a:gd name="connsiteY9" fmla="*/ 1244184 h 1454046"/>
              <a:gd name="connsiteX10" fmla="*/ 239843 w 929391"/>
              <a:gd name="connsiteY10" fmla="*/ 1334125 h 1454046"/>
              <a:gd name="connsiteX11" fmla="*/ 89941 w 929391"/>
              <a:gd name="connsiteY11" fmla="*/ 1424066 h 1454046"/>
              <a:gd name="connsiteX12" fmla="*/ 0 w 929391"/>
              <a:gd name="connsiteY12" fmla="*/ 1454046 h 145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9391" h="1454046">
                <a:moveTo>
                  <a:pt x="929391" y="0"/>
                </a:moveTo>
                <a:cubicBezTo>
                  <a:pt x="925643" y="77449"/>
                  <a:pt x="921895" y="154899"/>
                  <a:pt x="914400" y="224853"/>
                </a:cubicBezTo>
                <a:cubicBezTo>
                  <a:pt x="906905" y="294807"/>
                  <a:pt x="899410" y="359765"/>
                  <a:pt x="884420" y="419725"/>
                </a:cubicBezTo>
                <a:cubicBezTo>
                  <a:pt x="869430" y="479686"/>
                  <a:pt x="844446" y="532151"/>
                  <a:pt x="824459" y="584616"/>
                </a:cubicBezTo>
                <a:cubicBezTo>
                  <a:pt x="804472" y="637082"/>
                  <a:pt x="784486" y="692046"/>
                  <a:pt x="764499" y="734518"/>
                </a:cubicBezTo>
                <a:cubicBezTo>
                  <a:pt x="744512" y="776990"/>
                  <a:pt x="727023" y="801974"/>
                  <a:pt x="704538" y="839449"/>
                </a:cubicBezTo>
                <a:cubicBezTo>
                  <a:pt x="682053" y="876925"/>
                  <a:pt x="657069" y="921896"/>
                  <a:pt x="629587" y="959371"/>
                </a:cubicBezTo>
                <a:cubicBezTo>
                  <a:pt x="602105" y="996847"/>
                  <a:pt x="572125" y="1029325"/>
                  <a:pt x="539646" y="1064302"/>
                </a:cubicBezTo>
                <a:cubicBezTo>
                  <a:pt x="507167" y="1099279"/>
                  <a:pt x="467194" y="1139253"/>
                  <a:pt x="434715" y="1169233"/>
                </a:cubicBezTo>
                <a:cubicBezTo>
                  <a:pt x="402236" y="1199213"/>
                  <a:pt x="377253" y="1216702"/>
                  <a:pt x="344774" y="1244184"/>
                </a:cubicBezTo>
                <a:cubicBezTo>
                  <a:pt x="312295" y="1271666"/>
                  <a:pt x="282315" y="1304145"/>
                  <a:pt x="239843" y="1334125"/>
                </a:cubicBezTo>
                <a:cubicBezTo>
                  <a:pt x="197371" y="1364105"/>
                  <a:pt x="129915" y="1404079"/>
                  <a:pt x="89941" y="1424066"/>
                </a:cubicBezTo>
                <a:cubicBezTo>
                  <a:pt x="49967" y="1444053"/>
                  <a:pt x="24983" y="1449049"/>
                  <a:pt x="0" y="1454046"/>
                </a:cubicBezTo>
              </a:path>
            </a:pathLst>
          </a:custGeom>
          <a:ln w="603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3214678" y="442913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s</a:t>
            </a:r>
            <a:endParaRPr lang="cs-CZ" sz="2800" i="1" baseline="-25000" dirty="0"/>
          </a:p>
        </p:txBody>
      </p:sp>
      <p:sp>
        <p:nvSpPr>
          <p:cNvPr id="29" name="Výseč 28"/>
          <p:cNvSpPr/>
          <p:nvPr/>
        </p:nvSpPr>
        <p:spPr>
          <a:xfrm>
            <a:off x="1000100" y="2857496"/>
            <a:ext cx="1857388" cy="1857388"/>
          </a:xfrm>
          <a:prstGeom prst="pie">
            <a:avLst>
              <a:gd name="adj1" fmla="val 21594477"/>
              <a:gd name="adj2" fmla="val 3963849"/>
            </a:avLst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2143108" y="385762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>
                <a:sym typeface="Symbol"/>
              </a:rPr>
              <a:t></a:t>
            </a:r>
            <a:endParaRPr lang="cs-CZ" sz="2800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Vztah mezi radiány a stupni</a:t>
            </a:r>
            <a:endParaRPr lang="cs-CZ" b="1" dirty="0"/>
          </a:p>
        </p:txBody>
      </p:sp>
      <p:sp>
        <p:nvSpPr>
          <p:cNvPr id="4" name="Elipsa 3"/>
          <p:cNvSpPr/>
          <p:nvPr/>
        </p:nvSpPr>
        <p:spPr>
          <a:xfrm>
            <a:off x="285720" y="2643182"/>
            <a:ext cx="3143272" cy="31432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šipka 8"/>
          <p:cNvCxnSpPr>
            <a:endCxn id="45" idx="0"/>
          </p:cNvCxnSpPr>
          <p:nvPr/>
        </p:nvCxnSpPr>
        <p:spPr>
          <a:xfrm rot="5400000" flipH="1" flipV="1">
            <a:off x="1071538" y="3429000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2000232" y="335756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</a:t>
            </a:r>
            <a:endParaRPr lang="cs-CZ" sz="2800" baseline="-25000" dirty="0"/>
          </a:p>
        </p:txBody>
      </p:sp>
      <p:sp>
        <p:nvSpPr>
          <p:cNvPr id="23" name="Zástupný symbol pro obsah 2"/>
          <p:cNvSpPr txBox="1">
            <a:spLocks/>
          </p:cNvSpPr>
          <p:nvPr/>
        </p:nvSpPr>
        <p:spPr>
          <a:xfrm>
            <a:off x="3857620" y="1500174"/>
            <a:ext cx="4643470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plný úhel …</a:t>
            </a:r>
            <a:r>
              <a:rPr kumimoji="0" lang="cs-CZ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 = </a:t>
            </a: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360°</a:t>
            </a:r>
            <a:endParaRPr kumimoji="0" lang="cs-CZ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Skupina 28"/>
          <p:cNvGrpSpPr/>
          <p:nvPr/>
        </p:nvGrpSpPr>
        <p:grpSpPr>
          <a:xfrm>
            <a:off x="1785918" y="4143380"/>
            <a:ext cx="142876" cy="142876"/>
            <a:chOff x="4327723" y="4016879"/>
            <a:chExt cx="180000" cy="268723"/>
          </a:xfrm>
        </p:grpSpPr>
        <p:cxnSp>
          <p:nvCxnSpPr>
            <p:cNvPr id="25" name="Přímá spojovací čára 24"/>
            <p:cNvCxnSpPr/>
            <p:nvPr/>
          </p:nvCxnSpPr>
          <p:spPr>
            <a:xfrm rot="15240000" flipH="1">
              <a:off x="4307776" y="4088164"/>
              <a:ext cx="252000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6000000">
              <a:off x="4291723" y="4052879"/>
              <a:ext cx="25200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ovéPole 30"/>
          <p:cNvSpPr txBox="1"/>
          <p:nvPr/>
        </p:nvSpPr>
        <p:spPr>
          <a:xfrm>
            <a:off x="1214414" y="407194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O</a:t>
            </a:r>
            <a:endParaRPr lang="cs-CZ" sz="2800" i="1" baseline="-250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2786050" y="264318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s</a:t>
            </a:r>
            <a:endParaRPr lang="cs-CZ" sz="2800" i="1" baseline="-25000" dirty="0"/>
          </a:p>
        </p:txBody>
      </p:sp>
      <p:sp>
        <p:nvSpPr>
          <p:cNvPr id="29" name="Výseč 28"/>
          <p:cNvSpPr/>
          <p:nvPr/>
        </p:nvSpPr>
        <p:spPr>
          <a:xfrm>
            <a:off x="928662" y="3286124"/>
            <a:ext cx="1857388" cy="1857388"/>
          </a:xfrm>
          <a:prstGeom prst="pie">
            <a:avLst>
              <a:gd name="adj1" fmla="val 21594477"/>
              <a:gd name="adj2" fmla="val 21594514"/>
            </a:avLst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2071670" y="428625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>
                <a:sym typeface="Symbol"/>
              </a:rPr>
              <a:t></a:t>
            </a:r>
            <a:endParaRPr lang="cs-CZ" sz="2800" i="1" baseline="-25000" dirty="0"/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>
          <a:xfrm>
            <a:off x="3857620" y="2357430"/>
            <a:ext cx="3643338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délka oblouku    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 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Zástupný symbol pro obsah 2"/>
          <p:cNvSpPr txBox="1">
            <a:spLocks/>
          </p:cNvSpPr>
          <p:nvPr/>
        </p:nvSpPr>
        <p:spPr>
          <a:xfrm>
            <a:off x="3214678" y="2857496"/>
            <a:ext cx="2214610" cy="5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obvod kružnice</a:t>
            </a:r>
            <a:endParaRPr kumimoji="0" lang="cs-CZ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4" name="Skupina 43"/>
          <p:cNvGrpSpPr/>
          <p:nvPr/>
        </p:nvGrpSpPr>
        <p:grpSpPr>
          <a:xfrm>
            <a:off x="3929058" y="3500438"/>
            <a:ext cx="3071834" cy="1185858"/>
            <a:chOff x="4429124" y="4000504"/>
            <a:chExt cx="3071834" cy="1185858"/>
          </a:xfrm>
        </p:grpSpPr>
        <p:sp>
          <p:nvSpPr>
            <p:cNvPr id="18" name="Zástupný symbol pro obsah 2"/>
            <p:cNvSpPr txBox="1">
              <a:spLocks/>
            </p:cNvSpPr>
            <p:nvPr/>
          </p:nvSpPr>
          <p:spPr>
            <a:xfrm>
              <a:off x="4429124" y="4214818"/>
              <a:ext cx="714380" cy="6857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cs-CZ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  <a:sym typeface="Symbol"/>
                </a:rPr>
                <a:t> =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Zástupný symbol pro obsah 2"/>
            <p:cNvSpPr txBox="1">
              <a:spLocks/>
            </p:cNvSpPr>
            <p:nvPr/>
          </p:nvSpPr>
          <p:spPr>
            <a:xfrm>
              <a:off x="5143504" y="4000504"/>
              <a:ext cx="714380" cy="6857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cs-CZ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  <a:sym typeface="Symbol"/>
                </a:rPr>
                <a:t>s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Zástupný symbol pro obsah 2"/>
            <p:cNvSpPr txBox="1">
              <a:spLocks/>
            </p:cNvSpPr>
            <p:nvPr/>
          </p:nvSpPr>
          <p:spPr>
            <a:xfrm>
              <a:off x="5143504" y="4500570"/>
              <a:ext cx="714380" cy="6857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cs-CZ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  <a:sym typeface="Symbol"/>
                </a:rPr>
                <a:t>r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3" name="Přímá spojovací čára 32"/>
            <p:cNvCxnSpPr>
              <a:endCxn id="30" idx="0"/>
            </p:cNvCxnSpPr>
            <p:nvPr/>
          </p:nvCxnSpPr>
          <p:spPr>
            <a:xfrm>
              <a:off x="5143504" y="4500570"/>
              <a:ext cx="35719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Zástupný symbol pro obsah 2"/>
            <p:cNvSpPr txBox="1">
              <a:spLocks/>
            </p:cNvSpPr>
            <p:nvPr/>
          </p:nvSpPr>
          <p:spPr>
            <a:xfrm>
              <a:off x="5572132" y="4214818"/>
              <a:ext cx="714380" cy="6857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3200" b="1" dirty="0">
                  <a:sym typeface="Symbol"/>
                </a:rPr>
                <a:t> </a:t>
              </a:r>
              <a:r>
                <a:rPr kumimoji="0" lang="cs-CZ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  <a:sym typeface="Symbol"/>
                </a:rPr>
                <a:t>=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6" name="Přímá spojovací čára 35"/>
            <p:cNvCxnSpPr/>
            <p:nvPr/>
          </p:nvCxnSpPr>
          <p:spPr>
            <a:xfrm>
              <a:off x="6072198" y="4500570"/>
              <a:ext cx="71438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Zástupný symbol pro obsah 2"/>
            <p:cNvSpPr txBox="1">
              <a:spLocks/>
            </p:cNvSpPr>
            <p:nvPr/>
          </p:nvSpPr>
          <p:spPr>
            <a:xfrm>
              <a:off x="6000760" y="4000504"/>
              <a:ext cx="1071570" cy="6857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cs-CZ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  <a:sym typeface="Symbol"/>
                </a:rPr>
                <a:t>2r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Zástupný symbol pro obsah 2"/>
            <p:cNvSpPr txBox="1">
              <a:spLocks/>
            </p:cNvSpPr>
            <p:nvPr/>
          </p:nvSpPr>
          <p:spPr>
            <a:xfrm>
              <a:off x="6143636" y="4500570"/>
              <a:ext cx="714380" cy="6857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cs-CZ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  <a:sym typeface="Symbol"/>
                </a:rPr>
                <a:t>r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Zástupný symbol pro obsah 2"/>
            <p:cNvSpPr txBox="1">
              <a:spLocks/>
            </p:cNvSpPr>
            <p:nvPr/>
          </p:nvSpPr>
          <p:spPr>
            <a:xfrm>
              <a:off x="6786578" y="4214818"/>
              <a:ext cx="714380" cy="6857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3200" b="1" dirty="0">
                  <a:sym typeface="Symbol"/>
                </a:rPr>
                <a:t> </a:t>
              </a:r>
              <a:r>
                <a:rPr kumimoji="0" lang="cs-CZ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  <a:sym typeface="Symbol"/>
                </a:rPr>
                <a:t>=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3" name="Zástupný symbol pro obsah 2"/>
          <p:cNvSpPr txBox="1">
            <a:spLocks/>
          </p:cNvSpPr>
          <p:nvPr/>
        </p:nvSpPr>
        <p:spPr>
          <a:xfrm>
            <a:off x="3929058" y="5214950"/>
            <a:ext cx="4643470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plný úhel </a:t>
            </a:r>
            <a:r>
              <a:rPr kumimoji="0" lang="cs-CZ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360° = 2 rad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Elipsa 44"/>
          <p:cNvSpPr/>
          <p:nvPr/>
        </p:nvSpPr>
        <p:spPr>
          <a:xfrm>
            <a:off x="285720" y="2643182"/>
            <a:ext cx="3143272" cy="3143272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6858016" y="2357430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cs-CZ" sz="3200" b="1" dirty="0" smtClean="0">
                <a:sym typeface="Symbol"/>
              </a:rPr>
              <a:t> = 2r</a:t>
            </a:r>
            <a:endParaRPr lang="cs-CZ" sz="3200" b="1" dirty="0" smtClean="0"/>
          </a:p>
        </p:txBody>
      </p:sp>
      <p:sp>
        <p:nvSpPr>
          <p:cNvPr id="39" name="Obdélník 38"/>
          <p:cNvSpPr/>
          <p:nvPr/>
        </p:nvSpPr>
        <p:spPr>
          <a:xfrm>
            <a:off x="5715008" y="4929198"/>
            <a:ext cx="2428892" cy="1214446"/>
          </a:xfrm>
          <a:prstGeom prst="rect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7" name="Přímá spojovací čára 46"/>
          <p:cNvCxnSpPr>
            <a:endCxn id="40" idx="0"/>
          </p:cNvCxnSpPr>
          <p:nvPr/>
        </p:nvCxnSpPr>
        <p:spPr>
          <a:xfrm rot="5400000">
            <a:off x="5929322" y="3714752"/>
            <a:ext cx="357190" cy="21431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 rot="5400000">
            <a:off x="5643570" y="4214818"/>
            <a:ext cx="357190" cy="21431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ástupný symbol pro obsah 2"/>
          <p:cNvSpPr txBox="1">
            <a:spLocks/>
          </p:cNvSpPr>
          <p:nvPr/>
        </p:nvSpPr>
        <p:spPr>
          <a:xfrm>
            <a:off x="6929454" y="3714752"/>
            <a:ext cx="1714512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2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rad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2" name="Skupina 51"/>
          <p:cNvGrpSpPr/>
          <p:nvPr/>
        </p:nvGrpSpPr>
        <p:grpSpPr>
          <a:xfrm>
            <a:off x="785786" y="1285860"/>
            <a:ext cx="1500198" cy="1071570"/>
            <a:chOff x="5214942" y="3357562"/>
            <a:chExt cx="1571636" cy="1214446"/>
          </a:xfrm>
        </p:grpSpPr>
        <p:sp>
          <p:nvSpPr>
            <p:cNvPr id="53" name="Zástupný symbol pro obsah 2"/>
            <p:cNvSpPr txBox="1">
              <a:spLocks/>
            </p:cNvSpPr>
            <p:nvPr/>
          </p:nvSpPr>
          <p:spPr>
            <a:xfrm>
              <a:off x="5214942" y="3643314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3200" b="1" dirty="0" smtClean="0">
                  <a:sym typeface="Symbol"/>
                </a:rPr>
                <a:t> =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" name="Zástupný symbol pro obsah 2"/>
            <p:cNvSpPr txBox="1">
              <a:spLocks/>
            </p:cNvSpPr>
            <p:nvPr/>
          </p:nvSpPr>
          <p:spPr>
            <a:xfrm>
              <a:off x="6000760" y="3357562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3200" b="1" dirty="0" smtClean="0">
                  <a:sym typeface="Symbol"/>
                </a:rPr>
                <a:t>s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" name="Zástupný symbol pro obsah 2"/>
            <p:cNvSpPr txBox="1">
              <a:spLocks/>
            </p:cNvSpPr>
            <p:nvPr/>
          </p:nvSpPr>
          <p:spPr>
            <a:xfrm>
              <a:off x="6000760" y="3929066"/>
              <a:ext cx="78581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cs-CZ" sz="3200" b="1" dirty="0" smtClean="0">
                  <a:sym typeface="Symbol"/>
                </a:rPr>
                <a:t>r </a:t>
              </a:r>
              <a:endPara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56" name="Přímá spojovací čára 55"/>
            <p:cNvCxnSpPr>
              <a:endCxn id="55" idx="0"/>
            </p:cNvCxnSpPr>
            <p:nvPr/>
          </p:nvCxnSpPr>
          <p:spPr>
            <a:xfrm>
              <a:off x="5929322" y="3929066"/>
              <a:ext cx="464347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4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8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/>
      <p:bldP spid="23" grpId="0"/>
      <p:bldP spid="28" grpId="0"/>
      <p:bldP spid="35" grpId="0"/>
      <p:bldP spid="20" grpId="0"/>
      <p:bldP spid="22" grpId="0"/>
      <p:bldP spid="43" grpId="0"/>
      <p:bldP spid="45" grpId="0" animBg="1"/>
      <p:bldP spid="37" grpId="0"/>
      <p:bldP spid="39" grpId="0" animBg="1"/>
      <p:bldP spid="51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477</Words>
  <Application>Microsoft Office PowerPoint</Application>
  <PresentationFormat>Předvádění na obrazovce (4:3)</PresentationFormat>
  <Paragraphs>157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Rovnoměrný pohyb po kružnici</vt:lpstr>
      <vt:lpstr>Rovnoměrný pohyb po kružnici</vt:lpstr>
      <vt:lpstr>Snímek 3</vt:lpstr>
      <vt:lpstr>Snímek 4</vt:lpstr>
      <vt:lpstr>Rovnoměrný pohyb po kružnici</vt:lpstr>
      <vt:lpstr>Rovnoměrný pohyb po kružnici</vt:lpstr>
      <vt:lpstr>Středový úhel</vt:lpstr>
      <vt:lpstr>Středový úhel</vt:lpstr>
      <vt:lpstr>Vztah mezi radiány a stupni</vt:lpstr>
      <vt:lpstr>Úhlová rychlost</vt:lpstr>
      <vt:lpstr>Úhlová rychlost</vt:lpstr>
      <vt:lpstr>Úhlová rychlost, perioda a frekvence</vt:lpstr>
      <vt:lpstr>Vztah mezi okamžitou rychlostí a úhlovou rychlostí</vt:lpstr>
      <vt:lpstr>Rovnoměrný pohyb po kružnici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Hladčí</dc:creator>
  <cp:lastModifiedBy>Hladčí</cp:lastModifiedBy>
  <cp:revision>17</cp:revision>
  <dcterms:created xsi:type="dcterms:W3CDTF">2013-10-30T10:04:03Z</dcterms:created>
  <dcterms:modified xsi:type="dcterms:W3CDTF">2013-11-10T14:11:05Z</dcterms:modified>
</cp:coreProperties>
</file>