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64" r:id="rId5"/>
    <p:sldId id="265" r:id="rId6"/>
    <p:sldId id="272" r:id="rId7"/>
    <p:sldId id="271" r:id="rId8"/>
    <p:sldId id="268" r:id="rId9"/>
    <p:sldId id="273" r:id="rId10"/>
    <p:sldId id="27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2AA51-086A-48E6-BAFA-DCD2D6E2DD19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E5376-B8B5-482A-9A16-F0BF060066F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B8F47-CEB7-488D-95B7-B20968D644D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B8F47-CEB7-488D-95B7-B20968D644DD}" type="datetimeFigureOut">
              <a:rPr lang="cs-CZ" smtClean="0"/>
              <a:pPr/>
              <a:t>21.1.2014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48041-892D-482D-B0B2-86D9FF0686E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71472" y="3286124"/>
            <a:ext cx="8229600" cy="785810"/>
          </a:xfrm>
        </p:spPr>
        <p:txBody>
          <a:bodyPr>
            <a:normAutofit/>
          </a:bodyPr>
          <a:lstStyle/>
          <a:p>
            <a:r>
              <a:rPr lang="cs-CZ" sz="4000" b="1" spc="200" dirty="0" smtClean="0"/>
              <a:t>Potenciální energie</a:t>
            </a:r>
            <a:endParaRPr lang="cs-CZ" sz="4000" b="1" spc="200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32656"/>
            <a:ext cx="8072494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642910" y="5705872"/>
            <a:ext cx="7704856" cy="11521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Digitální učební materiál byl vytvořen v rámci projektu </a:t>
            </a: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Inovace a zkvalitnění výuky na Slovanském gymnáziu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CZ.1.07/1.5.00/34.1088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>
          <a:xfrm>
            <a:off x="1142976" y="857232"/>
            <a:ext cx="7358114" cy="785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200" dirty="0" smtClean="0">
                <a:latin typeface="Arial Black" pitchFamily="34" charset="0"/>
              </a:rPr>
              <a:t>Potenciální energie pružnosti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28564" y="2357430"/>
            <a:ext cx="8715436" cy="78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000" dirty="0" smtClean="0">
                <a:latin typeface="Arial Black" pitchFamily="34" charset="0"/>
              </a:rPr>
              <a:t>Získá ji pružina, kterou silou F prodloužíme nebo stlačíme.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50" y="785794"/>
            <a:ext cx="8929750" cy="857256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None/>
            </a:pPr>
            <a:r>
              <a:rPr lang="cs-CZ" dirty="0" smtClean="0">
                <a:latin typeface="Arial Black" pitchFamily="34" charset="0"/>
              </a:rPr>
              <a:t>- potenciální energie = polohová energie</a:t>
            </a:r>
            <a:endParaRPr lang="cs-CZ" dirty="0">
              <a:latin typeface="Arial Black" pitchFamily="34" charset="0"/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643050"/>
            <a:ext cx="7286676" cy="142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- mají 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ji tělesa, která se nacházejí 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v </a:t>
            </a:r>
            <a:r>
              <a:rPr kumimoji="0" lang="cs-CZ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silových polích jiných těles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28" name="Skupina 27"/>
          <p:cNvGrpSpPr/>
          <p:nvPr/>
        </p:nvGrpSpPr>
        <p:grpSpPr>
          <a:xfrm>
            <a:off x="0" y="3071810"/>
            <a:ext cx="3357554" cy="2786082"/>
            <a:chOff x="0" y="3071810"/>
            <a:chExt cx="3357554" cy="2786082"/>
          </a:xfrm>
        </p:grpSpPr>
        <p:pic>
          <p:nvPicPr>
            <p:cNvPr id="1036" name="Picture 1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86256"/>
              <a:ext cx="3130550" cy="1571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25" name="Skupina 24"/>
            <p:cNvGrpSpPr/>
            <p:nvPr/>
          </p:nvGrpSpPr>
          <p:grpSpPr>
            <a:xfrm>
              <a:off x="1000100" y="4929198"/>
              <a:ext cx="857256" cy="285752"/>
              <a:chOff x="928662" y="5286388"/>
              <a:chExt cx="857256" cy="285752"/>
            </a:xfrm>
          </p:grpSpPr>
          <p:sp>
            <p:nvSpPr>
              <p:cNvPr id="5" name="Obdélník 4"/>
              <p:cNvSpPr/>
              <p:nvPr/>
            </p:nvSpPr>
            <p:spPr>
              <a:xfrm>
                <a:off x="928662" y="5286388"/>
                <a:ext cx="428628" cy="2857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6" name="Obdélník 5"/>
              <p:cNvSpPr/>
              <p:nvPr/>
            </p:nvSpPr>
            <p:spPr>
              <a:xfrm>
                <a:off x="1357290" y="5286388"/>
                <a:ext cx="428628" cy="285752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00232" y="4714884"/>
              <a:ext cx="635000" cy="635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TextovéPole 16"/>
            <p:cNvSpPr txBox="1"/>
            <p:nvPr/>
          </p:nvSpPr>
          <p:spPr>
            <a:xfrm>
              <a:off x="428596" y="3071810"/>
              <a:ext cx="29289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Ocelová kulička </a:t>
              </a:r>
            </a:p>
            <a:p>
              <a:r>
                <a:rPr lang="cs-CZ" sz="2400" b="1" dirty="0" smtClean="0"/>
                <a:t>v magnetickém poli</a:t>
              </a:r>
              <a:endParaRPr lang="cs-CZ" sz="2400" b="1" dirty="0"/>
            </a:p>
          </p:txBody>
        </p:sp>
      </p:grpSp>
      <p:grpSp>
        <p:nvGrpSpPr>
          <p:cNvPr id="39" name="Skupina 38"/>
          <p:cNvGrpSpPr/>
          <p:nvPr/>
        </p:nvGrpSpPr>
        <p:grpSpPr>
          <a:xfrm>
            <a:off x="6215042" y="3071810"/>
            <a:ext cx="2928958" cy="2500330"/>
            <a:chOff x="6215042" y="3071810"/>
            <a:chExt cx="2928958" cy="2500330"/>
          </a:xfrm>
        </p:grpSpPr>
        <p:sp>
          <p:nvSpPr>
            <p:cNvPr id="27" name="Obdélník 26"/>
            <p:cNvSpPr/>
            <p:nvPr/>
          </p:nvSpPr>
          <p:spPr>
            <a:xfrm>
              <a:off x="6429388" y="5500702"/>
              <a:ext cx="2143140" cy="7143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643702" y="4214818"/>
              <a:ext cx="1643074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1" name="TextovéPole 30"/>
            <p:cNvSpPr txBox="1"/>
            <p:nvPr/>
          </p:nvSpPr>
          <p:spPr>
            <a:xfrm>
              <a:off x="6215042" y="3071810"/>
              <a:ext cx="292895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/>
                <a:t>Letadlo </a:t>
              </a:r>
              <a:r>
                <a:rPr lang="cs-CZ" sz="2400" b="1" dirty="0" smtClean="0"/>
                <a:t>v tíhovém poli Země</a:t>
              </a:r>
              <a:endParaRPr lang="cs-CZ" sz="2400" b="1" dirty="0"/>
            </a:p>
          </p:txBody>
        </p:sp>
      </p:grpSp>
      <p:grpSp>
        <p:nvGrpSpPr>
          <p:cNvPr id="32" name="Skupina 31"/>
          <p:cNvGrpSpPr/>
          <p:nvPr/>
        </p:nvGrpSpPr>
        <p:grpSpPr>
          <a:xfrm>
            <a:off x="3286116" y="3071810"/>
            <a:ext cx="2928958" cy="2666360"/>
            <a:chOff x="4786314" y="3357562"/>
            <a:chExt cx="2928958" cy="2666360"/>
          </a:xfrm>
        </p:grpSpPr>
        <p:sp>
          <p:nvSpPr>
            <p:cNvPr id="20" name="Elipsa 19"/>
            <p:cNvSpPr/>
            <p:nvPr/>
          </p:nvSpPr>
          <p:spPr>
            <a:xfrm>
              <a:off x="6000760" y="5214950"/>
              <a:ext cx="285752" cy="28575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30" name="Skupina 29"/>
            <p:cNvGrpSpPr/>
            <p:nvPr/>
          </p:nvGrpSpPr>
          <p:grpSpPr>
            <a:xfrm>
              <a:off x="4786314" y="3357562"/>
              <a:ext cx="2928958" cy="2666360"/>
              <a:chOff x="3286116" y="3071810"/>
              <a:chExt cx="2928958" cy="2666360"/>
            </a:xfrm>
          </p:grpSpPr>
          <p:grpSp>
            <p:nvGrpSpPr>
              <p:cNvPr id="29" name="Skupina 28"/>
              <p:cNvGrpSpPr/>
              <p:nvPr/>
            </p:nvGrpSpPr>
            <p:grpSpPr>
              <a:xfrm>
                <a:off x="3286116" y="3071810"/>
                <a:ext cx="2928958" cy="2666360"/>
                <a:chOff x="3286116" y="3071810"/>
                <a:chExt cx="2928958" cy="2666360"/>
              </a:xfrm>
            </p:grpSpPr>
            <p:grpSp>
              <p:nvGrpSpPr>
                <p:cNvPr id="26" name="Skupina 25"/>
                <p:cNvGrpSpPr/>
                <p:nvPr/>
              </p:nvGrpSpPr>
              <p:grpSpPr>
                <a:xfrm>
                  <a:off x="3286116" y="4429132"/>
                  <a:ext cx="2214578" cy="1309038"/>
                  <a:chOff x="3929058" y="4929198"/>
                  <a:chExt cx="2214578" cy="1309038"/>
                </a:xfrm>
              </p:grpSpPr>
              <p:sp>
                <p:nvSpPr>
                  <p:cNvPr id="18" name="Obdélník 17"/>
                  <p:cNvSpPr/>
                  <p:nvPr/>
                </p:nvSpPr>
                <p:spPr>
                  <a:xfrm>
                    <a:off x="4429124" y="5929330"/>
                    <a:ext cx="1714512" cy="14287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19" name="Obdélník 18"/>
                  <p:cNvSpPr/>
                  <p:nvPr/>
                </p:nvSpPr>
                <p:spPr>
                  <a:xfrm>
                    <a:off x="4429124" y="5000636"/>
                    <a:ext cx="1714512" cy="14287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cs-CZ"/>
                  </a:p>
                </p:txBody>
              </p:sp>
              <p:sp>
                <p:nvSpPr>
                  <p:cNvPr id="21" name="TextovéPole 20"/>
                  <p:cNvSpPr txBox="1"/>
                  <p:nvPr/>
                </p:nvSpPr>
                <p:spPr>
                  <a:xfrm>
                    <a:off x="5143504" y="5357826"/>
                    <a:ext cx="4286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dirty="0" smtClean="0">
                        <a:latin typeface="Arial Black" pitchFamily="34" charset="0"/>
                      </a:rPr>
                      <a:t>+</a:t>
                    </a:r>
                    <a:endParaRPr lang="cs-CZ" dirty="0">
                      <a:latin typeface="Arial Black" pitchFamily="34" charset="0"/>
                    </a:endParaRPr>
                  </a:p>
                </p:txBody>
              </p:sp>
              <p:sp>
                <p:nvSpPr>
                  <p:cNvPr id="22" name="TextovéPole 21"/>
                  <p:cNvSpPr txBox="1"/>
                  <p:nvPr/>
                </p:nvSpPr>
                <p:spPr>
                  <a:xfrm>
                    <a:off x="3929058" y="4929198"/>
                    <a:ext cx="42862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dirty="0" smtClean="0">
                        <a:latin typeface="Arial Black" pitchFamily="34" charset="0"/>
                      </a:rPr>
                      <a:t>+</a:t>
                    </a:r>
                    <a:endParaRPr lang="cs-CZ" dirty="0">
                      <a:latin typeface="Arial Black" pitchFamily="34" charset="0"/>
                    </a:endParaRPr>
                  </a:p>
                </p:txBody>
              </p:sp>
              <p:sp>
                <p:nvSpPr>
                  <p:cNvPr id="23" name="TextovéPole 22"/>
                  <p:cNvSpPr txBox="1"/>
                  <p:nvPr/>
                </p:nvSpPr>
                <p:spPr>
                  <a:xfrm>
                    <a:off x="3929058" y="5715016"/>
                    <a:ext cx="428628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cs-CZ" sz="2800" dirty="0" smtClean="0">
                        <a:latin typeface="Arial Black" pitchFamily="34" charset="0"/>
                      </a:rPr>
                      <a:t>-</a:t>
                    </a:r>
                    <a:endParaRPr lang="cs-CZ" sz="2800" dirty="0">
                      <a:latin typeface="Arial Black" pitchFamily="34" charset="0"/>
                    </a:endParaRPr>
                  </a:p>
                </p:txBody>
              </p:sp>
            </p:grpSp>
            <p:sp>
              <p:nvSpPr>
                <p:cNvPr id="24" name="TextovéPole 23"/>
                <p:cNvSpPr txBox="1"/>
                <p:nvPr/>
              </p:nvSpPr>
              <p:spPr>
                <a:xfrm>
                  <a:off x="3286116" y="3071810"/>
                  <a:ext cx="2928958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cs-CZ" sz="2400" b="1" dirty="0" smtClean="0"/>
                    <a:t>Částice s nábojem</a:t>
                  </a:r>
                </a:p>
                <a:p>
                  <a:r>
                    <a:rPr lang="cs-CZ" sz="2400" b="1" dirty="0" smtClean="0"/>
                    <a:t> v elektrickém poli</a:t>
                  </a:r>
                  <a:endParaRPr lang="cs-CZ" sz="2400" b="1" dirty="0"/>
                </a:p>
              </p:txBody>
            </p:sp>
          </p:grpSp>
          <p:cxnSp>
            <p:nvCxnSpPr>
              <p:cNvPr id="33" name="Přímá spojovací šipka 32"/>
              <p:cNvCxnSpPr/>
              <p:nvPr/>
            </p:nvCxnSpPr>
            <p:spPr>
              <a:xfrm rot="5400000">
                <a:off x="3536149" y="5036355"/>
                <a:ext cx="78581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ovací šipka 33"/>
              <p:cNvCxnSpPr/>
              <p:nvPr/>
            </p:nvCxnSpPr>
            <p:spPr>
              <a:xfrm rot="5400000">
                <a:off x="3822695" y="5035561"/>
                <a:ext cx="78581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ovací šipka 34"/>
              <p:cNvCxnSpPr/>
              <p:nvPr/>
            </p:nvCxnSpPr>
            <p:spPr>
              <a:xfrm rot="5400000">
                <a:off x="4108447" y="5035561"/>
                <a:ext cx="78581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ovací šipka 35"/>
              <p:cNvCxnSpPr/>
              <p:nvPr/>
            </p:nvCxnSpPr>
            <p:spPr>
              <a:xfrm rot="5400000">
                <a:off x="4394199" y="5035561"/>
                <a:ext cx="78581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Přímá spojovací šipka 36"/>
              <p:cNvCxnSpPr/>
              <p:nvPr/>
            </p:nvCxnSpPr>
            <p:spPr>
              <a:xfrm rot="5400000">
                <a:off x="4679951" y="5035561"/>
                <a:ext cx="78581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Přímá spojovací šipka 37"/>
              <p:cNvCxnSpPr/>
              <p:nvPr/>
            </p:nvCxnSpPr>
            <p:spPr>
              <a:xfrm rot="5400000">
                <a:off x="4965703" y="5035561"/>
                <a:ext cx="785818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500"/>
                            </p:stCondLst>
                            <p:childTnLst>
                              <p:par>
                                <p:cTn id="23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2"/>
          <p:cNvSpPr txBox="1">
            <a:spLocks/>
          </p:cNvSpPr>
          <p:nvPr/>
        </p:nvSpPr>
        <p:spPr>
          <a:xfrm>
            <a:off x="500034" y="428604"/>
            <a:ext cx="8072494" cy="1928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Pokud má těleso nenulovou potenciální energii,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může konat práci.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1000100" y="5429264"/>
            <a:ext cx="3000396" cy="92869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Šikmý pruh 17"/>
          <p:cNvSpPr/>
          <p:nvPr/>
        </p:nvSpPr>
        <p:spPr>
          <a:xfrm rot="20112194">
            <a:off x="2157118" y="2206976"/>
            <a:ext cx="571504" cy="121444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5143504" y="5429264"/>
            <a:ext cx="3000396" cy="92869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Lichoběžník 28"/>
          <p:cNvSpPr/>
          <p:nvPr/>
        </p:nvSpPr>
        <p:spPr>
          <a:xfrm rot="10800000">
            <a:off x="6429388" y="4714884"/>
            <a:ext cx="571504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5857884" y="2500306"/>
            <a:ext cx="1714512" cy="85725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0" name="Skupina 39"/>
          <p:cNvGrpSpPr/>
          <p:nvPr/>
        </p:nvGrpSpPr>
        <p:grpSpPr>
          <a:xfrm>
            <a:off x="6286512" y="5214950"/>
            <a:ext cx="810381" cy="202441"/>
            <a:chOff x="7786710" y="5179028"/>
            <a:chExt cx="810381" cy="202441"/>
          </a:xfrm>
        </p:grpSpPr>
        <p:sp>
          <p:nvSpPr>
            <p:cNvPr id="39" name="Volný tvar 38"/>
            <p:cNvSpPr/>
            <p:nvPr/>
          </p:nvSpPr>
          <p:spPr>
            <a:xfrm>
              <a:off x="8124669" y="5231567"/>
              <a:ext cx="434715" cy="149902"/>
            </a:xfrm>
            <a:custGeom>
              <a:avLst/>
              <a:gdLst>
                <a:gd name="connsiteX0" fmla="*/ 434715 w 434715"/>
                <a:gd name="connsiteY0" fmla="*/ 149902 h 149902"/>
                <a:gd name="connsiteX1" fmla="*/ 74951 w 434715"/>
                <a:gd name="connsiteY1" fmla="*/ 149902 h 149902"/>
                <a:gd name="connsiteX2" fmla="*/ 0 w 434715"/>
                <a:gd name="connsiteY2" fmla="*/ 29981 h 149902"/>
                <a:gd name="connsiteX3" fmla="*/ 194872 w 434715"/>
                <a:gd name="connsiteY3" fmla="*/ 0 h 149902"/>
                <a:gd name="connsiteX4" fmla="*/ 434715 w 434715"/>
                <a:gd name="connsiteY4" fmla="*/ 149902 h 149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4715" h="149902">
                  <a:moveTo>
                    <a:pt x="434715" y="149902"/>
                  </a:moveTo>
                  <a:lnTo>
                    <a:pt x="74951" y="149902"/>
                  </a:lnTo>
                  <a:lnTo>
                    <a:pt x="0" y="29981"/>
                  </a:lnTo>
                  <a:lnTo>
                    <a:pt x="194872" y="0"/>
                  </a:lnTo>
                  <a:lnTo>
                    <a:pt x="434715" y="14990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" name="Volný tvar 32"/>
            <p:cNvSpPr/>
            <p:nvPr/>
          </p:nvSpPr>
          <p:spPr>
            <a:xfrm rot="19735576">
              <a:off x="8060817" y="5220280"/>
              <a:ext cx="308792" cy="40726"/>
            </a:xfrm>
            <a:custGeom>
              <a:avLst/>
              <a:gdLst>
                <a:gd name="connsiteX0" fmla="*/ 0 w 254833"/>
                <a:gd name="connsiteY0" fmla="*/ 0 h 59961"/>
                <a:gd name="connsiteX1" fmla="*/ 134912 w 254833"/>
                <a:gd name="connsiteY1" fmla="*/ 59961 h 59961"/>
                <a:gd name="connsiteX2" fmla="*/ 254833 w 254833"/>
                <a:gd name="connsiteY2" fmla="*/ 14990 h 59961"/>
                <a:gd name="connsiteX3" fmla="*/ 254833 w 254833"/>
                <a:gd name="connsiteY3" fmla="*/ 14990 h 59961"/>
                <a:gd name="connsiteX4" fmla="*/ 0 w 254833"/>
                <a:gd name="connsiteY4" fmla="*/ 0 h 59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833" h="59961">
                  <a:moveTo>
                    <a:pt x="0" y="0"/>
                  </a:moveTo>
                  <a:lnTo>
                    <a:pt x="134912" y="59961"/>
                  </a:lnTo>
                  <a:lnTo>
                    <a:pt x="254833" y="14990"/>
                  </a:lnTo>
                  <a:lnTo>
                    <a:pt x="254833" y="1499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" name="Volný tvar 34"/>
            <p:cNvSpPr/>
            <p:nvPr/>
          </p:nvSpPr>
          <p:spPr>
            <a:xfrm rot="250976">
              <a:off x="8179315" y="5179028"/>
              <a:ext cx="417776" cy="132360"/>
            </a:xfrm>
            <a:custGeom>
              <a:avLst/>
              <a:gdLst>
                <a:gd name="connsiteX0" fmla="*/ 0 w 344773"/>
                <a:gd name="connsiteY0" fmla="*/ 74950 h 194872"/>
                <a:gd name="connsiteX1" fmla="*/ 209862 w 344773"/>
                <a:gd name="connsiteY1" fmla="*/ 194872 h 194872"/>
                <a:gd name="connsiteX2" fmla="*/ 254832 w 344773"/>
                <a:gd name="connsiteY2" fmla="*/ 74950 h 194872"/>
                <a:gd name="connsiteX3" fmla="*/ 344773 w 344773"/>
                <a:gd name="connsiteY3" fmla="*/ 0 h 194872"/>
                <a:gd name="connsiteX4" fmla="*/ 179882 w 344773"/>
                <a:gd name="connsiteY4" fmla="*/ 74950 h 194872"/>
                <a:gd name="connsiteX5" fmla="*/ 0 w 344773"/>
                <a:gd name="connsiteY5" fmla="*/ 74950 h 19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4773" h="194872">
                  <a:moveTo>
                    <a:pt x="0" y="74950"/>
                  </a:moveTo>
                  <a:lnTo>
                    <a:pt x="209862" y="194872"/>
                  </a:lnTo>
                  <a:lnTo>
                    <a:pt x="254832" y="74950"/>
                  </a:lnTo>
                  <a:lnTo>
                    <a:pt x="344773" y="0"/>
                  </a:lnTo>
                  <a:lnTo>
                    <a:pt x="179882" y="74950"/>
                  </a:lnTo>
                  <a:lnTo>
                    <a:pt x="0" y="7495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" name="Volný tvar 35"/>
            <p:cNvSpPr/>
            <p:nvPr/>
          </p:nvSpPr>
          <p:spPr>
            <a:xfrm>
              <a:off x="8143900" y="5214950"/>
              <a:ext cx="417777" cy="132360"/>
            </a:xfrm>
            <a:custGeom>
              <a:avLst/>
              <a:gdLst>
                <a:gd name="connsiteX0" fmla="*/ 134912 w 344774"/>
                <a:gd name="connsiteY0" fmla="*/ 104932 h 194873"/>
                <a:gd name="connsiteX1" fmla="*/ 0 w 344774"/>
                <a:gd name="connsiteY1" fmla="*/ 59961 h 194873"/>
                <a:gd name="connsiteX2" fmla="*/ 119921 w 344774"/>
                <a:gd name="connsiteY2" fmla="*/ 0 h 194873"/>
                <a:gd name="connsiteX3" fmla="*/ 209862 w 344774"/>
                <a:gd name="connsiteY3" fmla="*/ 59961 h 194873"/>
                <a:gd name="connsiteX4" fmla="*/ 329784 w 344774"/>
                <a:gd name="connsiteY4" fmla="*/ 74951 h 194873"/>
                <a:gd name="connsiteX5" fmla="*/ 344774 w 344774"/>
                <a:gd name="connsiteY5" fmla="*/ 194873 h 194873"/>
                <a:gd name="connsiteX6" fmla="*/ 209862 w 344774"/>
                <a:gd name="connsiteY6" fmla="*/ 119922 h 194873"/>
                <a:gd name="connsiteX7" fmla="*/ 134912 w 344774"/>
                <a:gd name="connsiteY7" fmla="*/ 104932 h 194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4774" h="194873">
                  <a:moveTo>
                    <a:pt x="134912" y="104932"/>
                  </a:moveTo>
                  <a:lnTo>
                    <a:pt x="0" y="59961"/>
                  </a:lnTo>
                  <a:lnTo>
                    <a:pt x="119921" y="0"/>
                  </a:lnTo>
                  <a:lnTo>
                    <a:pt x="209862" y="59961"/>
                  </a:lnTo>
                  <a:lnTo>
                    <a:pt x="329784" y="74951"/>
                  </a:lnTo>
                  <a:lnTo>
                    <a:pt x="344774" y="194873"/>
                  </a:lnTo>
                  <a:lnTo>
                    <a:pt x="209862" y="119922"/>
                  </a:lnTo>
                  <a:lnTo>
                    <a:pt x="134912" y="10493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" name="Volný tvar 36"/>
            <p:cNvSpPr/>
            <p:nvPr/>
          </p:nvSpPr>
          <p:spPr>
            <a:xfrm>
              <a:off x="7786710" y="5214950"/>
              <a:ext cx="641141" cy="148242"/>
            </a:xfrm>
            <a:custGeom>
              <a:avLst/>
              <a:gdLst>
                <a:gd name="connsiteX0" fmla="*/ 0 w 314793"/>
                <a:gd name="connsiteY0" fmla="*/ 119922 h 119922"/>
                <a:gd name="connsiteX1" fmla="*/ 119921 w 314793"/>
                <a:gd name="connsiteY1" fmla="*/ 0 h 119922"/>
                <a:gd name="connsiteX2" fmla="*/ 149901 w 314793"/>
                <a:gd name="connsiteY2" fmla="*/ 59961 h 119922"/>
                <a:gd name="connsiteX3" fmla="*/ 224852 w 314793"/>
                <a:gd name="connsiteY3" fmla="*/ 59961 h 119922"/>
                <a:gd name="connsiteX4" fmla="*/ 314793 w 314793"/>
                <a:gd name="connsiteY4" fmla="*/ 104932 h 119922"/>
                <a:gd name="connsiteX5" fmla="*/ 179882 w 314793"/>
                <a:gd name="connsiteY5" fmla="*/ 119922 h 119922"/>
                <a:gd name="connsiteX6" fmla="*/ 0 w 314793"/>
                <a:gd name="connsiteY6" fmla="*/ 119922 h 119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793" h="119922">
                  <a:moveTo>
                    <a:pt x="0" y="119922"/>
                  </a:moveTo>
                  <a:lnTo>
                    <a:pt x="119921" y="0"/>
                  </a:lnTo>
                  <a:lnTo>
                    <a:pt x="149901" y="59961"/>
                  </a:lnTo>
                  <a:lnTo>
                    <a:pt x="224852" y="59961"/>
                  </a:lnTo>
                  <a:lnTo>
                    <a:pt x="314793" y="104932"/>
                  </a:lnTo>
                  <a:lnTo>
                    <a:pt x="179882" y="119922"/>
                  </a:lnTo>
                  <a:lnTo>
                    <a:pt x="0" y="119922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0"/>
                            </p:stCondLst>
                            <p:childTnLst>
                              <p:par>
                                <p:cTn id="1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0 L 0 0.41965 " pathEditMode="relative" ptsTypes="AA">
                                      <p:cBhvr>
                                        <p:cTn id="2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00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77778E-7 1.50289E-6 L 2.77778E-7 0.30404 " pathEditMode="relative" ptsTypes="AA">
                                      <p:cBhvr>
                                        <p:cTn id="3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9" grpId="0" animBg="1"/>
      <p:bldP spid="18" grpId="0" animBg="1"/>
      <p:bldP spid="18" grpId="1" animBg="1"/>
      <p:bldP spid="24" grpId="0" animBg="1"/>
      <p:bldP spid="29" grpId="0" animBg="1"/>
      <p:bldP spid="29" grpId="1" animBg="1"/>
      <p:bldP spid="30" grpId="0" animBg="1"/>
      <p:bldP spid="30" grpId="1" animBg="1"/>
      <p:bldP spid="30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500034" y="1857364"/>
            <a:ext cx="8229600" cy="142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200" dirty="0" smtClean="0">
                <a:latin typeface="Arial Black" pitchFamily="34" charset="0"/>
              </a:rPr>
              <a:t>značka potenciální energie … </a:t>
            </a:r>
            <a:r>
              <a:rPr lang="cs-CZ" sz="3200" dirty="0" err="1" smtClean="0">
                <a:latin typeface="Arial Black" pitchFamily="34" charset="0"/>
              </a:rPr>
              <a:t>E</a:t>
            </a:r>
            <a:r>
              <a:rPr lang="cs-CZ" sz="3200" baseline="-25000" dirty="0" err="1" smtClean="0">
                <a:latin typeface="Arial Black" pitchFamily="34" charset="0"/>
              </a:rPr>
              <a:t>p</a:t>
            </a:r>
            <a:endParaRPr kumimoji="0" lang="cs-CZ" sz="32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00034" y="3786190"/>
            <a:ext cx="8229600" cy="142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69875" marR="0" lvl="0" indent="-26987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jednotka … J 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   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(joule)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642910" y="714356"/>
            <a:ext cx="8229600" cy="1428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200" dirty="0" smtClean="0">
                <a:latin typeface="Arial Black" pitchFamily="34" charset="0"/>
              </a:rPr>
              <a:t>K jednoznačnému určení hodnoty potenciální energie musíme zvolit </a:t>
            </a:r>
            <a:r>
              <a:rPr lang="cs-CZ" sz="3200" dirty="0" smtClean="0">
                <a:solidFill>
                  <a:srgbClr val="FF0000"/>
                </a:solidFill>
                <a:latin typeface="Arial Black" pitchFamily="34" charset="0"/>
              </a:rPr>
              <a:t>nulovou hladinu potenciální energie</a:t>
            </a:r>
            <a:r>
              <a:rPr lang="cs-CZ" sz="3200" dirty="0" smtClean="0">
                <a:latin typeface="Arial Black" pitchFamily="34" charset="0"/>
              </a:rPr>
              <a:t>.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1857356" y="3214686"/>
            <a:ext cx="50006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7143768" y="5286388"/>
            <a:ext cx="200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/>
              <a:t>E</a:t>
            </a:r>
            <a:r>
              <a:rPr lang="cs-CZ" sz="2800" b="1" baseline="-25000" dirty="0" err="1" smtClean="0"/>
              <a:t>p</a:t>
            </a:r>
            <a:r>
              <a:rPr lang="cs-CZ" sz="2800" b="1" dirty="0" smtClean="0"/>
              <a:t> = 0 J</a:t>
            </a:r>
            <a:endParaRPr lang="cs-CZ" sz="2800" b="1" dirty="0"/>
          </a:p>
        </p:txBody>
      </p:sp>
      <p:sp>
        <p:nvSpPr>
          <p:cNvPr id="17" name="Obdélník 16"/>
          <p:cNvSpPr/>
          <p:nvPr/>
        </p:nvSpPr>
        <p:spPr>
          <a:xfrm>
            <a:off x="1857356" y="4500570"/>
            <a:ext cx="50006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1857356" y="5572140"/>
            <a:ext cx="500066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7143768" y="4286256"/>
            <a:ext cx="200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</a:t>
            </a:r>
            <a:r>
              <a:rPr lang="cs-CZ" sz="2800" b="1" baseline="-25000" dirty="0" smtClean="0"/>
              <a:t>p1</a:t>
            </a:r>
            <a:r>
              <a:rPr lang="cs-CZ" sz="2800" b="1" dirty="0" smtClean="0"/>
              <a:t> </a:t>
            </a:r>
            <a:endParaRPr lang="cs-CZ" sz="28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7143768" y="3000372"/>
            <a:ext cx="200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</a:t>
            </a:r>
            <a:r>
              <a:rPr lang="cs-CZ" sz="2800" b="1" baseline="-25000" dirty="0" smtClean="0"/>
              <a:t>p2</a:t>
            </a:r>
            <a:r>
              <a:rPr lang="cs-CZ" sz="2800" b="1" dirty="0" smtClean="0"/>
              <a:t> </a:t>
            </a:r>
            <a:endParaRPr lang="cs-CZ" sz="2800" b="1" dirty="0"/>
          </a:p>
        </p:txBody>
      </p:sp>
      <p:cxnSp>
        <p:nvCxnSpPr>
          <p:cNvPr id="23" name="Přímá spojovací čára 22"/>
          <p:cNvCxnSpPr/>
          <p:nvPr/>
        </p:nvCxnSpPr>
        <p:spPr>
          <a:xfrm rot="5400000">
            <a:off x="5465769" y="4392619"/>
            <a:ext cx="2357454" cy="1588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4822827" y="5035561"/>
            <a:ext cx="1071570" cy="1588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6072198" y="364331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</a:t>
            </a:r>
            <a:r>
              <a:rPr lang="cs-CZ" sz="2800" b="1" baseline="-25000" dirty="0" smtClean="0"/>
              <a:t>2</a:t>
            </a:r>
            <a:r>
              <a:rPr lang="cs-CZ" sz="2800" b="1" dirty="0" smtClean="0"/>
              <a:t> </a:t>
            </a:r>
            <a:endParaRPr lang="cs-CZ" sz="28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4857752" y="485776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</a:t>
            </a:r>
            <a:r>
              <a:rPr lang="cs-CZ" sz="2800" b="1" baseline="-25000" dirty="0" smtClean="0"/>
              <a:t>1</a:t>
            </a:r>
            <a:r>
              <a:rPr lang="cs-CZ" sz="2800" b="1" dirty="0" smtClean="0"/>
              <a:t> 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8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0"/>
                            </p:stCondLst>
                            <p:childTnLst>
                              <p:par>
                                <p:cTn id="23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/>
      <p:bldP spid="15" grpId="0"/>
      <p:bldP spid="17" grpId="0" animBg="1"/>
      <p:bldP spid="18" grpId="0" animBg="1"/>
      <p:bldP spid="19" grpId="0"/>
      <p:bldP spid="20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délník 33"/>
          <p:cNvSpPr/>
          <p:nvPr/>
        </p:nvSpPr>
        <p:spPr>
          <a:xfrm>
            <a:off x="5786446" y="3500438"/>
            <a:ext cx="2571768" cy="10715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642910" y="428604"/>
            <a:ext cx="8229600" cy="14287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200" dirty="0" smtClean="0">
                <a:latin typeface="Arial Black" pitchFamily="34" charset="0"/>
              </a:rPr>
              <a:t>Při přemísťování tělesa z nulové hladiny do výšky h musíme konat práci: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20" name="Skupina 19"/>
          <p:cNvGrpSpPr/>
          <p:nvPr/>
        </p:nvGrpSpPr>
        <p:grpSpPr>
          <a:xfrm>
            <a:off x="1857356" y="4643446"/>
            <a:ext cx="7286644" cy="1666228"/>
            <a:chOff x="1857356" y="4643446"/>
            <a:chExt cx="7286644" cy="1666228"/>
          </a:xfrm>
        </p:grpSpPr>
        <p:sp>
          <p:nvSpPr>
            <p:cNvPr id="15" name="TextovéPole 14"/>
            <p:cNvSpPr txBox="1"/>
            <p:nvPr/>
          </p:nvSpPr>
          <p:spPr>
            <a:xfrm>
              <a:off x="7143768" y="5786454"/>
              <a:ext cx="2000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err="1" smtClean="0"/>
                <a:t>E</a:t>
              </a:r>
              <a:r>
                <a:rPr lang="cs-CZ" sz="2800" b="1" baseline="-25000" dirty="0" err="1" smtClean="0"/>
                <a:t>p</a:t>
              </a:r>
              <a:r>
                <a:rPr lang="cs-CZ" sz="2800" b="1" dirty="0" smtClean="0"/>
                <a:t> = 0 J</a:t>
              </a:r>
              <a:endParaRPr lang="cs-CZ" sz="2800" b="1" dirty="0"/>
            </a:p>
          </p:txBody>
        </p:sp>
        <p:sp>
          <p:nvSpPr>
            <p:cNvPr id="17" name="Obdélník 16"/>
            <p:cNvSpPr/>
            <p:nvPr/>
          </p:nvSpPr>
          <p:spPr>
            <a:xfrm>
              <a:off x="1857356" y="4786298"/>
              <a:ext cx="5000660" cy="457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1857356" y="6072182"/>
              <a:ext cx="5000660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7143768" y="4643446"/>
              <a:ext cx="20002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err="1" smtClean="0"/>
                <a:t>E</a:t>
              </a:r>
              <a:r>
                <a:rPr lang="cs-CZ" sz="2800" b="1" baseline="-25000" dirty="0" err="1" smtClean="0"/>
                <a:t>p</a:t>
              </a:r>
              <a:r>
                <a:rPr lang="cs-CZ" sz="2800" b="1" dirty="0" smtClean="0"/>
                <a:t> </a:t>
              </a:r>
              <a:endParaRPr lang="cs-CZ" sz="2800" b="1" dirty="0"/>
            </a:p>
          </p:txBody>
        </p:sp>
        <p:cxnSp>
          <p:nvCxnSpPr>
            <p:cNvPr id="24" name="Přímá spojovací čára 23"/>
            <p:cNvCxnSpPr/>
            <p:nvPr/>
          </p:nvCxnSpPr>
          <p:spPr>
            <a:xfrm rot="5400000">
              <a:off x="4714876" y="5429240"/>
              <a:ext cx="1285884" cy="1588"/>
            </a:xfrm>
            <a:prstGeom prst="line">
              <a:avLst/>
            </a:prstGeom>
            <a:ln w="25400">
              <a:solidFill>
                <a:schemeClr val="tx1"/>
              </a:solidFill>
              <a:headEnd type="arrow" w="lg" len="med"/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ovéPole 26"/>
            <p:cNvSpPr txBox="1"/>
            <p:nvPr/>
          </p:nvSpPr>
          <p:spPr>
            <a:xfrm>
              <a:off x="4857752" y="5072050"/>
              <a:ext cx="7858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h </a:t>
              </a:r>
              <a:endParaRPr lang="cs-CZ" sz="2800" b="1" dirty="0"/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2143108" y="4000480"/>
            <a:ext cx="1357322" cy="2857520"/>
            <a:chOff x="2928926" y="2428868"/>
            <a:chExt cx="1357322" cy="2857520"/>
          </a:xfrm>
        </p:grpSpPr>
        <p:sp>
          <p:nvSpPr>
            <p:cNvPr id="16" name="Obdélník 15"/>
            <p:cNvSpPr/>
            <p:nvPr/>
          </p:nvSpPr>
          <p:spPr>
            <a:xfrm>
              <a:off x="2928926" y="3857628"/>
              <a:ext cx="928694" cy="6429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1" name="Přímá spojovací šipka 20"/>
            <p:cNvCxnSpPr/>
            <p:nvPr/>
          </p:nvCxnSpPr>
          <p:spPr>
            <a:xfrm rot="5400000">
              <a:off x="2822563" y="4749809"/>
              <a:ext cx="1071570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3500430" y="4714884"/>
              <a:ext cx="7858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F</a:t>
              </a:r>
              <a:r>
                <a:rPr lang="cs-CZ" sz="2800" b="1" baseline="-25000" dirty="0" smtClean="0"/>
                <a:t>G</a:t>
              </a:r>
              <a:r>
                <a:rPr lang="cs-CZ" sz="2800" b="1" dirty="0" smtClean="0"/>
                <a:t> </a:t>
              </a:r>
              <a:endParaRPr lang="cs-CZ" sz="2800" b="1" dirty="0"/>
            </a:p>
          </p:txBody>
        </p:sp>
        <p:cxnSp>
          <p:nvCxnSpPr>
            <p:cNvPr id="25" name="Přímá spojovací šipka 24"/>
            <p:cNvCxnSpPr/>
            <p:nvPr/>
          </p:nvCxnSpPr>
          <p:spPr>
            <a:xfrm rot="5400000" flipH="1" flipV="1">
              <a:off x="2858282" y="3356768"/>
              <a:ext cx="1000132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ovéPole 27"/>
            <p:cNvSpPr txBox="1"/>
            <p:nvPr/>
          </p:nvSpPr>
          <p:spPr>
            <a:xfrm>
              <a:off x="3428992" y="2428868"/>
              <a:ext cx="7858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F </a:t>
              </a:r>
              <a:endParaRPr lang="cs-CZ" sz="2800" b="1" dirty="0"/>
            </a:p>
          </p:txBody>
        </p:sp>
      </p:grpSp>
      <p:sp>
        <p:nvSpPr>
          <p:cNvPr id="30" name="Zástupný symbol pro obsah 2"/>
          <p:cNvSpPr txBox="1">
            <a:spLocks/>
          </p:cNvSpPr>
          <p:nvPr/>
        </p:nvSpPr>
        <p:spPr>
          <a:xfrm>
            <a:off x="3143240" y="1500174"/>
            <a:ext cx="5500726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000" dirty="0" smtClean="0">
                <a:latin typeface="Arial Black" pitchFamily="34" charset="0"/>
              </a:rPr>
              <a:t>W = F h = F</a:t>
            </a:r>
            <a:r>
              <a:rPr lang="cs-CZ" sz="3000" baseline="-25000" dirty="0" smtClean="0">
                <a:latin typeface="Arial Black" pitchFamily="34" charset="0"/>
              </a:rPr>
              <a:t>G</a:t>
            </a:r>
            <a:r>
              <a:rPr lang="cs-CZ" sz="3000" dirty="0" smtClean="0">
                <a:latin typeface="Arial Black" pitchFamily="34" charset="0"/>
              </a:rPr>
              <a:t> h = m g h  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1" name="Zástupný symbol pro obsah 2"/>
          <p:cNvSpPr txBox="1">
            <a:spLocks/>
          </p:cNvSpPr>
          <p:nvPr/>
        </p:nvSpPr>
        <p:spPr>
          <a:xfrm>
            <a:off x="3143240" y="2071678"/>
            <a:ext cx="3714776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000" dirty="0" err="1" smtClean="0">
                <a:latin typeface="Arial Black" pitchFamily="34" charset="0"/>
              </a:rPr>
              <a:t>E</a:t>
            </a:r>
            <a:r>
              <a:rPr lang="cs-CZ" sz="3000" baseline="-25000" dirty="0" err="1" smtClean="0">
                <a:latin typeface="Arial Black" pitchFamily="34" charset="0"/>
              </a:rPr>
              <a:t>p</a:t>
            </a:r>
            <a:r>
              <a:rPr lang="cs-CZ" sz="3000" dirty="0" smtClean="0">
                <a:latin typeface="Arial Black" pitchFamily="34" charset="0"/>
              </a:rPr>
              <a:t> = W = m g h  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2" name="Zástupný symbol pro obsah 2"/>
          <p:cNvSpPr txBox="1">
            <a:spLocks/>
          </p:cNvSpPr>
          <p:nvPr/>
        </p:nvSpPr>
        <p:spPr>
          <a:xfrm>
            <a:off x="4500562" y="2786058"/>
            <a:ext cx="4071966" cy="1143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Těleso získalo potenciální energii.</a:t>
            </a:r>
            <a:endParaRPr kumimoji="0" lang="cs-CZ" sz="2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Zástupný symbol pro obsah 2"/>
          <p:cNvSpPr txBox="1">
            <a:spLocks/>
          </p:cNvSpPr>
          <p:nvPr/>
        </p:nvSpPr>
        <p:spPr>
          <a:xfrm>
            <a:off x="5857852" y="3786190"/>
            <a:ext cx="3286148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200" dirty="0" err="1" smtClean="0">
                <a:latin typeface="Arial Black" pitchFamily="34" charset="0"/>
              </a:rPr>
              <a:t>E</a:t>
            </a:r>
            <a:r>
              <a:rPr lang="cs-CZ" sz="3200" baseline="-25000" dirty="0" err="1" smtClean="0">
                <a:latin typeface="Arial Black" pitchFamily="34" charset="0"/>
              </a:rPr>
              <a:t>p</a:t>
            </a:r>
            <a:r>
              <a:rPr lang="cs-CZ" sz="3200" dirty="0" smtClean="0">
                <a:latin typeface="Arial Black" pitchFamily="34" charset="0"/>
              </a:rPr>
              <a:t> = m g h  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9711E-6 L 5.55556E-7 -0.1889 " pathEditMode="relative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0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7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642910" y="714356"/>
            <a:ext cx="8229600" cy="142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000" dirty="0" smtClean="0">
                <a:latin typeface="Arial Black" pitchFamily="34" charset="0"/>
              </a:rPr>
              <a:t>K vyzdvižení tělese z výšky h</a:t>
            </a:r>
            <a:r>
              <a:rPr lang="cs-CZ" sz="3000" baseline="-25000" dirty="0" smtClean="0">
                <a:latin typeface="Arial Black" pitchFamily="34" charset="0"/>
              </a:rPr>
              <a:t>1</a:t>
            </a:r>
            <a:r>
              <a:rPr lang="cs-CZ" sz="3000" dirty="0" smtClean="0">
                <a:latin typeface="Arial Black" pitchFamily="34" charset="0"/>
              </a:rPr>
              <a:t> do výšky h</a:t>
            </a:r>
            <a:r>
              <a:rPr lang="cs-CZ" sz="3000" baseline="-25000" dirty="0" smtClean="0">
                <a:latin typeface="Arial Black" pitchFamily="34" charset="0"/>
              </a:rPr>
              <a:t>2</a:t>
            </a:r>
            <a:r>
              <a:rPr lang="cs-CZ" sz="3000" dirty="0" smtClean="0">
                <a:latin typeface="Arial Black" pitchFamily="34" charset="0"/>
              </a:rPr>
              <a:t> musíme konat </a:t>
            </a:r>
            <a:r>
              <a:rPr lang="cs-CZ" sz="3000" dirty="0" smtClean="0">
                <a:latin typeface="Arial Black" pitchFamily="34" charset="0"/>
              </a:rPr>
              <a:t>práci: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57158" y="4000504"/>
            <a:ext cx="50006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5643570" y="6143644"/>
            <a:ext cx="200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err="1" smtClean="0"/>
              <a:t>E</a:t>
            </a:r>
            <a:r>
              <a:rPr lang="cs-CZ" sz="2800" b="1" baseline="-25000" dirty="0" err="1" smtClean="0"/>
              <a:t>p</a:t>
            </a:r>
            <a:r>
              <a:rPr lang="cs-CZ" sz="2800" b="1" dirty="0" smtClean="0"/>
              <a:t> = 0 J</a:t>
            </a:r>
            <a:endParaRPr lang="cs-CZ" sz="2800" b="1" dirty="0"/>
          </a:p>
        </p:txBody>
      </p:sp>
      <p:sp>
        <p:nvSpPr>
          <p:cNvPr id="17" name="Obdélník 16"/>
          <p:cNvSpPr/>
          <p:nvPr/>
        </p:nvSpPr>
        <p:spPr>
          <a:xfrm>
            <a:off x="357158" y="5286388"/>
            <a:ext cx="50006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357158" y="6357958"/>
            <a:ext cx="500066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5429256" y="5072074"/>
            <a:ext cx="200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</a:t>
            </a:r>
            <a:r>
              <a:rPr lang="cs-CZ" sz="2800" b="1" baseline="-25000" dirty="0" smtClean="0"/>
              <a:t>p1</a:t>
            </a:r>
            <a:r>
              <a:rPr lang="cs-CZ" sz="2800" b="1" dirty="0" smtClean="0"/>
              <a:t> </a:t>
            </a:r>
            <a:endParaRPr lang="cs-CZ" sz="2800" b="1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357818" y="3786190"/>
            <a:ext cx="200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E</a:t>
            </a:r>
            <a:r>
              <a:rPr lang="cs-CZ" sz="2800" b="1" baseline="-25000" dirty="0" smtClean="0"/>
              <a:t>p2</a:t>
            </a:r>
            <a:r>
              <a:rPr lang="cs-CZ" sz="2800" b="1" dirty="0" smtClean="0"/>
              <a:t> </a:t>
            </a:r>
            <a:endParaRPr lang="cs-CZ" sz="2800" b="1" dirty="0"/>
          </a:p>
        </p:txBody>
      </p:sp>
      <p:cxnSp>
        <p:nvCxnSpPr>
          <p:cNvPr id="23" name="Přímá spojovací čára 22"/>
          <p:cNvCxnSpPr/>
          <p:nvPr/>
        </p:nvCxnSpPr>
        <p:spPr>
          <a:xfrm rot="5400000">
            <a:off x="3644100" y="5214156"/>
            <a:ext cx="2428892" cy="1588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3322629" y="5821379"/>
            <a:ext cx="1071570" cy="1588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5000628" y="450057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</a:t>
            </a:r>
            <a:r>
              <a:rPr lang="cs-CZ" sz="2800" b="1" baseline="-25000" dirty="0" smtClean="0"/>
              <a:t>2</a:t>
            </a:r>
            <a:r>
              <a:rPr lang="cs-CZ" sz="2800" b="1" dirty="0" smtClean="0"/>
              <a:t> </a:t>
            </a:r>
            <a:endParaRPr lang="cs-CZ" sz="2800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3857620" y="557214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</a:t>
            </a:r>
            <a:r>
              <a:rPr lang="cs-CZ" sz="2800" b="1" baseline="-25000" dirty="0" smtClean="0"/>
              <a:t>1</a:t>
            </a:r>
            <a:r>
              <a:rPr lang="cs-CZ" sz="2800" b="1" dirty="0" smtClean="0"/>
              <a:t> </a:t>
            </a:r>
            <a:endParaRPr lang="cs-CZ" sz="2800" b="1" dirty="0"/>
          </a:p>
        </p:txBody>
      </p:sp>
      <p:grpSp>
        <p:nvGrpSpPr>
          <p:cNvPr id="33" name="Skupina 32"/>
          <p:cNvGrpSpPr/>
          <p:nvPr/>
        </p:nvGrpSpPr>
        <p:grpSpPr>
          <a:xfrm>
            <a:off x="1428728" y="3214686"/>
            <a:ext cx="1357322" cy="2857520"/>
            <a:chOff x="2928926" y="2428868"/>
            <a:chExt cx="1357322" cy="2857520"/>
          </a:xfrm>
        </p:grpSpPr>
        <p:sp>
          <p:nvSpPr>
            <p:cNvPr id="13" name="Obdélník 12"/>
            <p:cNvSpPr/>
            <p:nvPr/>
          </p:nvSpPr>
          <p:spPr>
            <a:xfrm>
              <a:off x="2928926" y="3857628"/>
              <a:ext cx="928694" cy="6429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1" name="Přímá spojovací šipka 20"/>
            <p:cNvCxnSpPr/>
            <p:nvPr/>
          </p:nvCxnSpPr>
          <p:spPr>
            <a:xfrm rot="5400000">
              <a:off x="2822563" y="4749809"/>
              <a:ext cx="1071570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ovéPole 21"/>
            <p:cNvSpPr txBox="1"/>
            <p:nvPr/>
          </p:nvSpPr>
          <p:spPr>
            <a:xfrm>
              <a:off x="3500430" y="4714884"/>
              <a:ext cx="7858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F</a:t>
              </a:r>
              <a:r>
                <a:rPr lang="cs-CZ" sz="2800" b="1" baseline="-25000" dirty="0" smtClean="0"/>
                <a:t>G</a:t>
              </a:r>
              <a:r>
                <a:rPr lang="cs-CZ" sz="2800" b="1" dirty="0" smtClean="0"/>
                <a:t> </a:t>
              </a:r>
              <a:endParaRPr lang="cs-CZ" sz="2800" b="1" dirty="0"/>
            </a:p>
          </p:txBody>
        </p:sp>
        <p:cxnSp>
          <p:nvCxnSpPr>
            <p:cNvPr id="29" name="Přímá spojovací šipka 28"/>
            <p:cNvCxnSpPr/>
            <p:nvPr/>
          </p:nvCxnSpPr>
          <p:spPr>
            <a:xfrm rot="5400000" flipH="1" flipV="1">
              <a:off x="2858282" y="3356768"/>
              <a:ext cx="1000132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ovéPole 30"/>
            <p:cNvSpPr txBox="1"/>
            <p:nvPr/>
          </p:nvSpPr>
          <p:spPr>
            <a:xfrm>
              <a:off x="3428992" y="2428868"/>
              <a:ext cx="7858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F </a:t>
              </a:r>
              <a:endParaRPr lang="cs-CZ" sz="2800" b="1" dirty="0"/>
            </a:p>
          </p:txBody>
        </p:sp>
      </p:grpSp>
      <p:sp>
        <p:nvSpPr>
          <p:cNvPr id="34" name="Zástupný symbol pro obsah 2"/>
          <p:cNvSpPr txBox="1">
            <a:spLocks/>
          </p:cNvSpPr>
          <p:nvPr/>
        </p:nvSpPr>
        <p:spPr>
          <a:xfrm>
            <a:off x="4786314" y="1857364"/>
            <a:ext cx="3143272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000" dirty="0" smtClean="0">
                <a:latin typeface="Arial Black" pitchFamily="34" charset="0"/>
              </a:rPr>
              <a:t>W = F s = F</a:t>
            </a:r>
            <a:r>
              <a:rPr lang="cs-CZ" sz="3000" baseline="-25000" dirty="0" smtClean="0">
                <a:latin typeface="Arial Black" pitchFamily="34" charset="0"/>
              </a:rPr>
              <a:t>G</a:t>
            </a:r>
            <a:r>
              <a:rPr lang="cs-CZ" sz="3000" dirty="0" smtClean="0">
                <a:latin typeface="Arial Black" pitchFamily="34" charset="0"/>
              </a:rPr>
              <a:t> s  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cxnSp>
        <p:nvCxnSpPr>
          <p:cNvPr id="36" name="Přímá spojovací čára 35"/>
          <p:cNvCxnSpPr/>
          <p:nvPr/>
        </p:nvCxnSpPr>
        <p:spPr>
          <a:xfrm rot="5400000">
            <a:off x="2251059" y="4678371"/>
            <a:ext cx="1214446" cy="1588"/>
          </a:xfrm>
          <a:prstGeom prst="line">
            <a:avLst/>
          </a:prstGeom>
          <a:ln w="25400">
            <a:solidFill>
              <a:schemeClr val="tx1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2928926" y="4357694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 = h</a:t>
            </a:r>
            <a:r>
              <a:rPr lang="cs-CZ" sz="2800" b="1" baseline="-25000" dirty="0" smtClean="0"/>
              <a:t>2 </a:t>
            </a:r>
            <a:r>
              <a:rPr lang="cs-CZ" sz="2800" b="1" dirty="0" smtClean="0"/>
              <a:t>– h</a:t>
            </a:r>
            <a:r>
              <a:rPr lang="cs-CZ" sz="2800" b="1" baseline="-25000" dirty="0" smtClean="0"/>
              <a:t>1</a:t>
            </a:r>
            <a:r>
              <a:rPr lang="cs-CZ" sz="2800" b="1" dirty="0" smtClean="0"/>
              <a:t> </a:t>
            </a:r>
            <a:endParaRPr lang="cs-CZ" sz="2800" b="1" dirty="0"/>
          </a:p>
        </p:txBody>
      </p:sp>
      <p:sp>
        <p:nvSpPr>
          <p:cNvPr id="40" name="Obdélník 39"/>
          <p:cNvSpPr/>
          <p:nvPr/>
        </p:nvSpPr>
        <p:spPr>
          <a:xfrm>
            <a:off x="4786314" y="2428868"/>
            <a:ext cx="363836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dirty="0" smtClean="0">
                <a:latin typeface="Arial Black" pitchFamily="34" charset="0"/>
              </a:rPr>
              <a:t>W = </a:t>
            </a:r>
            <a:r>
              <a:rPr lang="cs-CZ" sz="3000" dirty="0" smtClean="0">
                <a:latin typeface="Arial Black" pitchFamily="34" charset="0"/>
              </a:rPr>
              <a:t>m g (h</a:t>
            </a:r>
            <a:r>
              <a:rPr lang="cs-CZ" sz="3000" baseline="-25000" dirty="0" smtClean="0">
                <a:latin typeface="Arial Black" pitchFamily="34" charset="0"/>
              </a:rPr>
              <a:t>2</a:t>
            </a:r>
            <a:r>
              <a:rPr lang="cs-CZ" sz="3000" dirty="0" smtClean="0">
                <a:latin typeface="Arial Black" pitchFamily="34" charset="0"/>
              </a:rPr>
              <a:t> – h</a:t>
            </a:r>
            <a:r>
              <a:rPr lang="cs-CZ" sz="3000" baseline="-25000" dirty="0" smtClean="0">
                <a:latin typeface="Arial Black" pitchFamily="34" charset="0"/>
              </a:rPr>
              <a:t>1</a:t>
            </a:r>
            <a:r>
              <a:rPr lang="cs-CZ" sz="3000" dirty="0" smtClean="0">
                <a:latin typeface="Arial Black" pitchFamily="34" charset="0"/>
              </a:rPr>
              <a:t>)</a:t>
            </a:r>
            <a:endParaRPr lang="cs-CZ" sz="3000" dirty="0"/>
          </a:p>
        </p:txBody>
      </p:sp>
      <p:sp>
        <p:nvSpPr>
          <p:cNvPr id="41" name="Zástupný symbol pro obsah 2"/>
          <p:cNvSpPr txBox="1">
            <a:spLocks/>
          </p:cNvSpPr>
          <p:nvPr/>
        </p:nvSpPr>
        <p:spPr>
          <a:xfrm>
            <a:off x="4786314" y="3000372"/>
            <a:ext cx="4572032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000" dirty="0" smtClean="0">
                <a:latin typeface="Arial Black" pitchFamily="34" charset="0"/>
              </a:rPr>
              <a:t>W = m g </a:t>
            </a:r>
            <a:r>
              <a:rPr lang="cs-CZ" sz="3200" dirty="0" smtClean="0">
                <a:latin typeface="Arial Black" pitchFamily="34" charset="0"/>
                <a:sym typeface="Symbol"/>
              </a:rPr>
              <a:t>h</a:t>
            </a:r>
            <a:r>
              <a:rPr lang="cs-CZ" sz="3200" baseline="-25000" dirty="0" smtClean="0">
                <a:latin typeface="Arial Black" pitchFamily="34" charset="0"/>
                <a:sym typeface="Symbol"/>
              </a:rPr>
              <a:t>2</a:t>
            </a:r>
            <a:r>
              <a:rPr lang="cs-CZ" sz="3200" dirty="0" smtClean="0">
                <a:latin typeface="Arial Black" pitchFamily="34" charset="0"/>
                <a:sym typeface="Symbol"/>
              </a:rPr>
              <a:t> – m g h</a:t>
            </a:r>
            <a:r>
              <a:rPr lang="cs-CZ" sz="3200" baseline="-25000" dirty="0" smtClean="0">
                <a:latin typeface="Arial Black" pitchFamily="34" charset="0"/>
                <a:sym typeface="Symbol"/>
              </a:rPr>
              <a:t>1</a:t>
            </a:r>
            <a:endParaRPr kumimoji="0" lang="cs-CZ" sz="32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2" name="Zástupný symbol pro obsah 2"/>
          <p:cNvSpPr txBox="1">
            <a:spLocks/>
          </p:cNvSpPr>
          <p:nvPr/>
        </p:nvSpPr>
        <p:spPr>
          <a:xfrm>
            <a:off x="6072198" y="3714752"/>
            <a:ext cx="3071802" cy="85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000" dirty="0" smtClean="0">
                <a:latin typeface="Arial Black" pitchFamily="34" charset="0"/>
              </a:rPr>
              <a:t>W = E</a:t>
            </a:r>
            <a:r>
              <a:rPr lang="cs-CZ" sz="3200" baseline="-25000" dirty="0" smtClean="0">
                <a:latin typeface="Arial Black" pitchFamily="34" charset="0"/>
                <a:sym typeface="Symbol"/>
              </a:rPr>
              <a:t>p2</a:t>
            </a:r>
            <a:r>
              <a:rPr lang="cs-CZ" sz="3200" dirty="0" smtClean="0">
                <a:latin typeface="Arial Black" pitchFamily="34" charset="0"/>
                <a:sym typeface="Symbol"/>
              </a:rPr>
              <a:t> – E</a:t>
            </a:r>
            <a:r>
              <a:rPr lang="cs-CZ" sz="3200" baseline="-25000" dirty="0" smtClean="0">
                <a:latin typeface="Arial Black" pitchFamily="34" charset="0"/>
                <a:sym typeface="Symbol"/>
              </a:rPr>
              <a:t>p1</a:t>
            </a:r>
            <a:endParaRPr kumimoji="0" lang="cs-CZ" sz="32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-3.06358E-6 L 8.61111E-6 -0.18867 " pathEditMode="relative" ptsTypes="AA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6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4" grpId="0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285720" y="214290"/>
            <a:ext cx="80724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Kdy vykonáme větší práci?</a:t>
            </a:r>
            <a:endParaRPr lang="cs-CZ" sz="2600" b="1" dirty="0" smtClean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429124" y="785794"/>
            <a:ext cx="4429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 Black" pitchFamily="34" charset="0"/>
              </a:rPr>
              <a:t>Balík posunujeme</a:t>
            </a:r>
          </a:p>
          <a:p>
            <a:r>
              <a:rPr lang="cs-CZ" sz="2800" b="1" dirty="0" smtClean="0">
                <a:latin typeface="Arial Black" pitchFamily="34" charset="0"/>
              </a:rPr>
              <a:t> po nakloněné rovině.</a:t>
            </a:r>
            <a:endParaRPr lang="cs-CZ" sz="2800" b="1" dirty="0" smtClean="0">
              <a:latin typeface="Arial Black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28596" y="857232"/>
            <a:ext cx="3286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 Black" pitchFamily="34" charset="0"/>
              </a:rPr>
              <a:t>Balík zvedáme svisle.</a:t>
            </a:r>
            <a:endParaRPr lang="cs-CZ" sz="2800" b="1" dirty="0" smtClean="0">
              <a:latin typeface="Arial Black" pitchFamily="34" charset="0"/>
            </a:endParaRPr>
          </a:p>
        </p:txBody>
      </p:sp>
      <p:sp>
        <p:nvSpPr>
          <p:cNvPr id="14" name="Pravoúhlý trojúhelník 13"/>
          <p:cNvSpPr/>
          <p:nvPr/>
        </p:nvSpPr>
        <p:spPr>
          <a:xfrm>
            <a:off x="1857356" y="4714884"/>
            <a:ext cx="5214974" cy="1214446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714348" y="5929330"/>
            <a:ext cx="7143800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714348" y="4643446"/>
            <a:ext cx="171451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1500166" y="528638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 </a:t>
            </a:r>
            <a:endParaRPr lang="cs-CZ" sz="2800" b="1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214810" y="4786322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 </a:t>
            </a:r>
            <a:endParaRPr lang="cs-CZ" sz="2800" b="1" dirty="0"/>
          </a:p>
        </p:txBody>
      </p:sp>
      <p:grpSp>
        <p:nvGrpSpPr>
          <p:cNvPr id="28" name="Skupina 27"/>
          <p:cNvGrpSpPr/>
          <p:nvPr/>
        </p:nvGrpSpPr>
        <p:grpSpPr>
          <a:xfrm>
            <a:off x="857224" y="4286256"/>
            <a:ext cx="1000132" cy="2215372"/>
            <a:chOff x="1071538" y="3000372"/>
            <a:chExt cx="1000132" cy="2215372"/>
          </a:xfrm>
        </p:grpSpPr>
        <p:sp>
          <p:nvSpPr>
            <p:cNvPr id="17" name="Obdélník 16"/>
            <p:cNvSpPr/>
            <p:nvPr/>
          </p:nvSpPr>
          <p:spPr>
            <a:xfrm>
              <a:off x="1214414" y="4000504"/>
              <a:ext cx="857256" cy="64294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4" name="Přímá spojovací šipka 23"/>
            <p:cNvCxnSpPr/>
            <p:nvPr/>
          </p:nvCxnSpPr>
          <p:spPr>
            <a:xfrm rot="5400000">
              <a:off x="1214414" y="4786322"/>
              <a:ext cx="857256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ovéPole 24"/>
            <p:cNvSpPr txBox="1"/>
            <p:nvPr/>
          </p:nvSpPr>
          <p:spPr>
            <a:xfrm>
              <a:off x="1071538" y="4643446"/>
              <a:ext cx="7858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F</a:t>
              </a:r>
              <a:r>
                <a:rPr lang="cs-CZ" sz="2800" b="1" baseline="-25000" dirty="0" smtClean="0"/>
                <a:t>G</a:t>
              </a:r>
              <a:r>
                <a:rPr lang="cs-CZ" sz="2800" b="1" dirty="0" smtClean="0"/>
                <a:t> </a:t>
              </a:r>
              <a:endParaRPr lang="cs-CZ" sz="2800" b="1" dirty="0"/>
            </a:p>
          </p:txBody>
        </p:sp>
        <p:cxnSp>
          <p:nvCxnSpPr>
            <p:cNvPr id="26" name="Přímá spojovací šipka 25"/>
            <p:cNvCxnSpPr/>
            <p:nvPr/>
          </p:nvCxnSpPr>
          <p:spPr>
            <a:xfrm rot="5400000" flipH="1" flipV="1">
              <a:off x="1143770" y="3499644"/>
              <a:ext cx="1000132" cy="1588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ovéPole 26"/>
            <p:cNvSpPr txBox="1"/>
            <p:nvPr/>
          </p:nvSpPr>
          <p:spPr>
            <a:xfrm>
              <a:off x="1071538" y="3000372"/>
              <a:ext cx="7858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F </a:t>
              </a:r>
              <a:endParaRPr lang="cs-CZ" sz="2800" b="1" dirty="0"/>
            </a:p>
          </p:txBody>
        </p:sp>
      </p:grpSp>
      <p:sp>
        <p:nvSpPr>
          <p:cNvPr id="29" name="Zástupný symbol pro obsah 2"/>
          <p:cNvSpPr txBox="1">
            <a:spLocks/>
          </p:cNvSpPr>
          <p:nvPr/>
        </p:nvSpPr>
        <p:spPr>
          <a:xfrm>
            <a:off x="571472" y="1785926"/>
            <a:ext cx="3071834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000" dirty="0" smtClean="0">
                <a:latin typeface="Arial Black" pitchFamily="34" charset="0"/>
              </a:rPr>
              <a:t>W = F h = F</a:t>
            </a:r>
            <a:r>
              <a:rPr lang="cs-CZ" sz="3000" baseline="-25000" dirty="0" smtClean="0">
                <a:latin typeface="Arial Black" pitchFamily="34" charset="0"/>
              </a:rPr>
              <a:t>G</a:t>
            </a:r>
            <a:r>
              <a:rPr lang="cs-CZ" sz="3000" dirty="0" smtClean="0">
                <a:latin typeface="Arial Black" pitchFamily="34" charset="0"/>
              </a:rPr>
              <a:t> </a:t>
            </a:r>
            <a:r>
              <a:rPr lang="cs-CZ" sz="3000" dirty="0" smtClean="0">
                <a:latin typeface="Arial Black" pitchFamily="34" charset="0"/>
              </a:rPr>
              <a:t>h  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30" name="Zástupný symbol pro obsah 2"/>
          <p:cNvSpPr txBox="1">
            <a:spLocks/>
          </p:cNvSpPr>
          <p:nvPr/>
        </p:nvSpPr>
        <p:spPr>
          <a:xfrm>
            <a:off x="571472" y="2428868"/>
            <a:ext cx="2643206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000" dirty="0" smtClean="0">
                <a:latin typeface="Arial Black" pitchFamily="34" charset="0"/>
              </a:rPr>
              <a:t>W = </a:t>
            </a:r>
            <a:r>
              <a:rPr lang="cs-CZ" sz="3000" dirty="0" smtClean="0">
                <a:latin typeface="Arial Black" pitchFamily="34" charset="0"/>
              </a:rPr>
              <a:t>m g h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8" name="Zástupný symbol pro obsah 2"/>
          <p:cNvSpPr txBox="1">
            <a:spLocks/>
          </p:cNvSpPr>
          <p:nvPr/>
        </p:nvSpPr>
        <p:spPr>
          <a:xfrm>
            <a:off x="4643438" y="1785926"/>
            <a:ext cx="4214842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000" dirty="0" smtClean="0">
                <a:latin typeface="Arial Black" pitchFamily="34" charset="0"/>
              </a:rPr>
              <a:t>W = F </a:t>
            </a:r>
            <a:r>
              <a:rPr lang="cs-CZ" sz="3000" dirty="0" smtClean="0">
                <a:latin typeface="Arial Black" pitchFamily="34" charset="0"/>
              </a:rPr>
              <a:t>s </a:t>
            </a:r>
            <a:r>
              <a:rPr lang="cs-CZ" sz="3000" dirty="0" smtClean="0">
                <a:latin typeface="Arial Black" pitchFamily="34" charset="0"/>
              </a:rPr>
              <a:t>= F</a:t>
            </a:r>
            <a:r>
              <a:rPr lang="cs-CZ" sz="3000" baseline="-25000" dirty="0" smtClean="0">
                <a:latin typeface="Arial Black" pitchFamily="34" charset="0"/>
              </a:rPr>
              <a:t>G</a:t>
            </a:r>
            <a:r>
              <a:rPr lang="cs-CZ" sz="3000" dirty="0" smtClean="0">
                <a:latin typeface="Arial Black" pitchFamily="34" charset="0"/>
              </a:rPr>
              <a:t> </a:t>
            </a:r>
            <a:r>
              <a:rPr lang="cs-CZ" sz="3000" dirty="0" err="1" smtClean="0">
                <a:latin typeface="Arial Black" pitchFamily="34" charset="0"/>
              </a:rPr>
              <a:t>sin</a:t>
            </a:r>
            <a:r>
              <a:rPr lang="cs-CZ" sz="3000" b="1" dirty="0" smtClean="0">
                <a:latin typeface="Arial Black" pitchFamily="34" charset="0"/>
                <a:sym typeface="Symbol"/>
              </a:rPr>
              <a:t></a:t>
            </a:r>
            <a:r>
              <a:rPr lang="cs-CZ" sz="3000" dirty="0" smtClean="0">
                <a:latin typeface="Arial Black" pitchFamily="34" charset="0"/>
                <a:sym typeface="Symbol"/>
              </a:rPr>
              <a:t> s</a:t>
            </a:r>
            <a:r>
              <a:rPr lang="cs-CZ" sz="3000" dirty="0" smtClean="0">
                <a:latin typeface="Arial Black" pitchFamily="34" charset="0"/>
              </a:rPr>
              <a:t>  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59" name="Oblouk 58"/>
          <p:cNvSpPr/>
          <p:nvPr/>
        </p:nvSpPr>
        <p:spPr>
          <a:xfrm rot="13325863">
            <a:off x="4400791" y="5224895"/>
            <a:ext cx="785818" cy="857256"/>
          </a:xfrm>
          <a:prstGeom prst="arc">
            <a:avLst>
              <a:gd name="adj1" fmla="val 16200000"/>
              <a:gd name="adj2" fmla="val 68796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bdélník 59"/>
          <p:cNvSpPr/>
          <p:nvPr/>
        </p:nvSpPr>
        <p:spPr>
          <a:xfrm>
            <a:off x="4500562" y="5429264"/>
            <a:ext cx="410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b="1" dirty="0" smtClean="0">
                <a:latin typeface="Arial Black" pitchFamily="34" charset="0"/>
                <a:sym typeface="Symbol"/>
              </a:rPr>
              <a:t></a:t>
            </a:r>
            <a:endParaRPr lang="cs-CZ" sz="2800" dirty="0"/>
          </a:p>
        </p:txBody>
      </p:sp>
      <p:grpSp>
        <p:nvGrpSpPr>
          <p:cNvPr id="63" name="Skupina 62"/>
          <p:cNvGrpSpPr/>
          <p:nvPr/>
        </p:nvGrpSpPr>
        <p:grpSpPr>
          <a:xfrm>
            <a:off x="5786446" y="4786322"/>
            <a:ext cx="1857388" cy="1857388"/>
            <a:chOff x="5786446" y="4786322"/>
            <a:chExt cx="1857388" cy="1857388"/>
          </a:xfrm>
        </p:grpSpPr>
        <p:grpSp>
          <p:nvGrpSpPr>
            <p:cNvPr id="56" name="Skupina 55"/>
            <p:cNvGrpSpPr/>
            <p:nvPr/>
          </p:nvGrpSpPr>
          <p:grpSpPr>
            <a:xfrm>
              <a:off x="5786446" y="4786322"/>
              <a:ext cx="1714512" cy="1857388"/>
              <a:chOff x="5786446" y="4786322"/>
              <a:chExt cx="1714512" cy="1857388"/>
            </a:xfrm>
          </p:grpSpPr>
          <p:sp>
            <p:nvSpPr>
              <p:cNvPr id="18" name="Obdélník 17"/>
              <p:cNvSpPr/>
              <p:nvPr/>
            </p:nvSpPr>
            <p:spPr>
              <a:xfrm rot="721776">
                <a:off x="6272662" y="5225786"/>
                <a:ext cx="857256" cy="64294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32" name="Přímá spojovací šipka 31"/>
              <p:cNvCxnSpPr/>
              <p:nvPr/>
            </p:nvCxnSpPr>
            <p:spPr>
              <a:xfrm rot="5400000">
                <a:off x="6108711" y="6107131"/>
                <a:ext cx="1071570" cy="1588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Přímá spojovací šipka 48"/>
              <p:cNvCxnSpPr/>
              <p:nvPr/>
            </p:nvCxnSpPr>
            <p:spPr>
              <a:xfrm>
                <a:off x="6643702" y="5572140"/>
                <a:ext cx="285752" cy="71438"/>
              </a:xfrm>
              <a:prstGeom prst="straightConnector1">
                <a:avLst/>
              </a:prstGeom>
              <a:ln w="444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ovací šipka 51"/>
              <p:cNvCxnSpPr/>
              <p:nvPr/>
            </p:nvCxnSpPr>
            <p:spPr>
              <a:xfrm>
                <a:off x="5786446" y="5286388"/>
                <a:ext cx="285752" cy="71438"/>
              </a:xfrm>
              <a:prstGeom prst="straightConnector1">
                <a:avLst/>
              </a:prstGeom>
              <a:ln w="44450">
                <a:solidFill>
                  <a:schemeClr val="tx1"/>
                </a:solidFill>
                <a:tailEnd type="arrow"/>
              </a:ln>
              <a:scene3d>
                <a:camera prst="orthographicFront">
                  <a:rot lat="0" lon="0" rev="108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ovéPole 53"/>
              <p:cNvSpPr txBox="1"/>
              <p:nvPr/>
            </p:nvSpPr>
            <p:spPr>
              <a:xfrm>
                <a:off x="6715140" y="6072206"/>
                <a:ext cx="7858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1" dirty="0" smtClean="0"/>
                  <a:t>F</a:t>
                </a:r>
                <a:r>
                  <a:rPr lang="cs-CZ" sz="2800" b="1" baseline="-25000" dirty="0" smtClean="0"/>
                  <a:t>G</a:t>
                </a:r>
                <a:r>
                  <a:rPr lang="cs-CZ" sz="2800" b="1" dirty="0" smtClean="0"/>
                  <a:t> </a:t>
                </a:r>
                <a:endParaRPr lang="cs-CZ" sz="2800" b="1" dirty="0"/>
              </a:p>
            </p:txBody>
          </p:sp>
          <p:sp>
            <p:nvSpPr>
              <p:cNvPr id="55" name="TextovéPole 54"/>
              <p:cNvSpPr txBox="1"/>
              <p:nvPr/>
            </p:nvSpPr>
            <p:spPr>
              <a:xfrm>
                <a:off x="5929322" y="4786322"/>
                <a:ext cx="7858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800" b="1" dirty="0" smtClean="0"/>
                  <a:t>F </a:t>
                </a:r>
                <a:endParaRPr lang="cs-CZ" sz="2800" b="1" dirty="0"/>
              </a:p>
            </p:txBody>
          </p:sp>
        </p:grpSp>
        <p:sp>
          <p:nvSpPr>
            <p:cNvPr id="62" name="TextovéPole 61"/>
            <p:cNvSpPr txBox="1"/>
            <p:nvPr/>
          </p:nvSpPr>
          <p:spPr>
            <a:xfrm>
              <a:off x="7143768" y="5214950"/>
              <a:ext cx="500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800" b="1" dirty="0" smtClean="0"/>
                <a:t>F</a:t>
              </a:r>
              <a:r>
                <a:rPr lang="cs-CZ" sz="2800" b="1" baseline="-25000" dirty="0" smtClean="0"/>
                <a:t>1</a:t>
              </a:r>
              <a:endParaRPr lang="cs-CZ" sz="2800" b="1" baseline="-25000" dirty="0"/>
            </a:p>
          </p:txBody>
        </p:sp>
      </p:grpSp>
      <p:grpSp>
        <p:nvGrpSpPr>
          <p:cNvPr id="57" name="Skupina 56"/>
          <p:cNvGrpSpPr/>
          <p:nvPr/>
        </p:nvGrpSpPr>
        <p:grpSpPr>
          <a:xfrm>
            <a:off x="5786446" y="5572140"/>
            <a:ext cx="2428892" cy="1285860"/>
            <a:chOff x="5786446" y="5572140"/>
            <a:chExt cx="2428892" cy="1285860"/>
          </a:xfrm>
        </p:grpSpPr>
        <p:cxnSp>
          <p:nvCxnSpPr>
            <p:cNvPr id="44" name="Přímá spojovací čára 43"/>
            <p:cNvCxnSpPr/>
            <p:nvPr/>
          </p:nvCxnSpPr>
          <p:spPr>
            <a:xfrm>
              <a:off x="5786446" y="6357934"/>
              <a:ext cx="1571636" cy="500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ovací čára 42"/>
            <p:cNvCxnSpPr/>
            <p:nvPr/>
          </p:nvCxnSpPr>
          <p:spPr>
            <a:xfrm rot="5400000" flipH="1" flipV="1">
              <a:off x="5786458" y="6000756"/>
              <a:ext cx="1285860" cy="4286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>
              <a:off x="6643702" y="5572140"/>
              <a:ext cx="1571636" cy="5000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ovací čára 41"/>
            <p:cNvCxnSpPr/>
            <p:nvPr/>
          </p:nvCxnSpPr>
          <p:spPr>
            <a:xfrm rot="5400000" flipH="1" flipV="1">
              <a:off x="6322231" y="5965049"/>
              <a:ext cx="928694" cy="2857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Obdélník 63"/>
          <p:cNvSpPr/>
          <p:nvPr/>
        </p:nvSpPr>
        <p:spPr>
          <a:xfrm>
            <a:off x="1000100" y="4000504"/>
            <a:ext cx="857256" cy="642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72" name="Skupina 71"/>
          <p:cNvGrpSpPr/>
          <p:nvPr/>
        </p:nvGrpSpPr>
        <p:grpSpPr>
          <a:xfrm>
            <a:off x="3214678" y="3357562"/>
            <a:ext cx="2214578" cy="928694"/>
            <a:chOff x="4429124" y="3214686"/>
            <a:chExt cx="2214578" cy="928694"/>
          </a:xfrm>
        </p:grpSpPr>
        <p:sp>
          <p:nvSpPr>
            <p:cNvPr id="67" name="Zástupný symbol pro obsah 2"/>
            <p:cNvSpPr txBox="1">
              <a:spLocks/>
            </p:cNvSpPr>
            <p:nvPr/>
          </p:nvSpPr>
          <p:spPr>
            <a:xfrm>
              <a:off x="4429124" y="3357562"/>
              <a:ext cx="1500198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1200"/>
                </a:spcAft>
                <a:buClr>
                  <a:schemeClr val="tx2">
                    <a:lumMod val="75000"/>
                  </a:schemeClr>
                </a:buClr>
                <a:buSzPct val="110000"/>
                <a:buFont typeface="Arial" pitchFamily="34" charset="0"/>
                <a:buNone/>
                <a:tabLst/>
                <a:defRPr/>
              </a:pPr>
              <a:r>
                <a:rPr lang="cs-CZ" sz="3000" dirty="0" err="1" smtClean="0">
                  <a:latin typeface="Arial Black" pitchFamily="34" charset="0"/>
                </a:rPr>
                <a:t>sin</a:t>
              </a:r>
              <a:r>
                <a:rPr lang="cs-CZ" sz="3000" b="1" dirty="0" smtClean="0">
                  <a:latin typeface="Arial Black" pitchFamily="34" charset="0"/>
                  <a:sym typeface="Symbol"/>
                </a:rPr>
                <a:t> = </a:t>
              </a:r>
              <a:r>
                <a:rPr lang="cs-CZ" sz="3000" dirty="0" smtClean="0">
                  <a:latin typeface="Arial Black" pitchFamily="34" charset="0"/>
                  <a:sym typeface="Symbol"/>
                </a:rPr>
                <a:t> </a:t>
              </a:r>
              <a:r>
                <a:rPr lang="cs-CZ" sz="3000" dirty="0" smtClean="0">
                  <a:latin typeface="Arial Black" pitchFamily="34" charset="0"/>
                </a:rPr>
                <a:t>  </a:t>
              </a:r>
              <a:endPara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68" name="Zástupný symbol pro obsah 2"/>
            <p:cNvSpPr txBox="1">
              <a:spLocks/>
            </p:cNvSpPr>
            <p:nvPr/>
          </p:nvSpPr>
          <p:spPr>
            <a:xfrm>
              <a:off x="5929322" y="3214686"/>
              <a:ext cx="714380" cy="50006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10000"/>
            </a:bodyPr>
            <a:lstStyle/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1200"/>
                </a:spcAft>
                <a:buClr>
                  <a:schemeClr val="tx2">
                    <a:lumMod val="75000"/>
                  </a:schemeClr>
                </a:buClr>
                <a:buSzPct val="110000"/>
                <a:buFont typeface="Arial" pitchFamily="34" charset="0"/>
                <a:buNone/>
                <a:tabLst/>
                <a:defRPr/>
              </a:pPr>
              <a:r>
                <a:rPr lang="cs-CZ" sz="3000" dirty="0" smtClean="0">
                  <a:latin typeface="Arial Black" pitchFamily="34" charset="0"/>
                </a:rPr>
                <a:t>h</a:t>
              </a:r>
              <a:endPara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cxnSp>
          <p:nvCxnSpPr>
            <p:cNvPr id="70" name="Přímá spojovací čára 69"/>
            <p:cNvCxnSpPr/>
            <p:nvPr/>
          </p:nvCxnSpPr>
          <p:spPr>
            <a:xfrm>
              <a:off x="5857884" y="3643314"/>
              <a:ext cx="785818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Zástupný symbol pro obsah 2"/>
            <p:cNvSpPr txBox="1">
              <a:spLocks/>
            </p:cNvSpPr>
            <p:nvPr/>
          </p:nvSpPr>
          <p:spPr>
            <a:xfrm>
              <a:off x="5929322" y="3643314"/>
              <a:ext cx="714380" cy="50006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92500" lnSpcReduction="10000"/>
            </a:bodyPr>
            <a:lstStyle/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1200"/>
                </a:spcAft>
                <a:buClr>
                  <a:schemeClr val="tx2">
                    <a:lumMod val="75000"/>
                  </a:schemeClr>
                </a:buClr>
                <a:buSzPct val="110000"/>
                <a:buFont typeface="Arial" pitchFamily="34" charset="0"/>
                <a:buNone/>
                <a:tabLst/>
                <a:defRPr/>
              </a:pPr>
              <a:r>
                <a:rPr lang="cs-CZ" sz="3000" dirty="0" smtClean="0">
                  <a:latin typeface="Arial Black" pitchFamily="34" charset="0"/>
                </a:rPr>
                <a:t>s</a:t>
              </a:r>
              <a:endPara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78" name="Skupina 77"/>
          <p:cNvGrpSpPr/>
          <p:nvPr/>
        </p:nvGrpSpPr>
        <p:grpSpPr>
          <a:xfrm>
            <a:off x="6500794" y="3429000"/>
            <a:ext cx="2643206" cy="642942"/>
            <a:chOff x="6072198" y="3429000"/>
            <a:chExt cx="2643206" cy="642942"/>
          </a:xfrm>
        </p:grpSpPr>
        <p:sp>
          <p:nvSpPr>
            <p:cNvPr id="65" name="Zástupný symbol pro obsah 2"/>
            <p:cNvSpPr txBox="1">
              <a:spLocks/>
            </p:cNvSpPr>
            <p:nvPr/>
          </p:nvSpPr>
          <p:spPr>
            <a:xfrm>
              <a:off x="6072198" y="3429000"/>
              <a:ext cx="928694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1200"/>
                </a:spcAft>
                <a:buClr>
                  <a:schemeClr val="tx2">
                    <a:lumMod val="75000"/>
                  </a:schemeClr>
                </a:buClr>
                <a:buSzPct val="110000"/>
                <a:buFont typeface="Arial" pitchFamily="34" charset="0"/>
                <a:buNone/>
                <a:tabLst/>
                <a:defRPr/>
              </a:pPr>
              <a:r>
                <a:rPr lang="cs-CZ" sz="3000" dirty="0" smtClean="0">
                  <a:latin typeface="Arial Black" pitchFamily="34" charset="0"/>
                </a:rPr>
                <a:t>h = </a:t>
              </a:r>
              <a:endPara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74" name="Zástupný symbol pro obsah 2"/>
            <p:cNvSpPr txBox="1">
              <a:spLocks/>
            </p:cNvSpPr>
            <p:nvPr/>
          </p:nvSpPr>
          <p:spPr>
            <a:xfrm>
              <a:off x="6786578" y="3429000"/>
              <a:ext cx="1928826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1200"/>
                </a:spcAft>
                <a:buClr>
                  <a:schemeClr val="tx2">
                    <a:lumMod val="75000"/>
                  </a:schemeClr>
                </a:buClr>
                <a:buSzPct val="110000"/>
                <a:buFont typeface="Arial" pitchFamily="34" charset="0"/>
                <a:buNone/>
                <a:tabLst/>
                <a:defRPr/>
              </a:pPr>
              <a:r>
                <a:rPr lang="cs-CZ" sz="3000" dirty="0" err="1" smtClean="0">
                  <a:latin typeface="Arial Black" pitchFamily="34" charset="0"/>
                </a:rPr>
                <a:t>sin</a:t>
              </a:r>
              <a:r>
                <a:rPr lang="cs-CZ" sz="3000" b="1" dirty="0" smtClean="0">
                  <a:latin typeface="Arial Black" pitchFamily="34" charset="0"/>
                  <a:sym typeface="Symbol"/>
                </a:rPr>
                <a:t> s  </a:t>
              </a:r>
              <a:r>
                <a:rPr lang="cs-CZ" sz="3000" dirty="0" smtClean="0">
                  <a:latin typeface="Arial Black" pitchFamily="34" charset="0"/>
                  <a:sym typeface="Symbol"/>
                </a:rPr>
                <a:t> </a:t>
              </a:r>
              <a:r>
                <a:rPr lang="cs-CZ" sz="3000" dirty="0" smtClean="0">
                  <a:latin typeface="Arial Black" pitchFamily="34" charset="0"/>
                </a:rPr>
                <a:t>  </a:t>
              </a:r>
              <a:endParaRPr kumimoji="0" lang="cs-CZ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</p:grpSp>
      <p:sp>
        <p:nvSpPr>
          <p:cNvPr id="79" name="Zástupný symbol pro obsah 2"/>
          <p:cNvSpPr txBox="1">
            <a:spLocks/>
          </p:cNvSpPr>
          <p:nvPr/>
        </p:nvSpPr>
        <p:spPr>
          <a:xfrm>
            <a:off x="4714876" y="2428868"/>
            <a:ext cx="2643206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000" dirty="0" smtClean="0">
                <a:latin typeface="Arial Black" pitchFamily="34" charset="0"/>
              </a:rPr>
              <a:t>W = </a:t>
            </a:r>
            <a:r>
              <a:rPr lang="cs-CZ" sz="3000" dirty="0" smtClean="0">
                <a:latin typeface="Arial Black" pitchFamily="34" charset="0"/>
              </a:rPr>
              <a:t>m g h</a:t>
            </a: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80" name="Šipka doprava 79"/>
          <p:cNvSpPr/>
          <p:nvPr/>
        </p:nvSpPr>
        <p:spPr>
          <a:xfrm>
            <a:off x="5715008" y="3643314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" name="TextovéPole 80"/>
          <p:cNvSpPr txBox="1"/>
          <p:nvPr/>
        </p:nvSpPr>
        <p:spPr>
          <a:xfrm>
            <a:off x="2714580" y="3429000"/>
            <a:ext cx="6429420" cy="1015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defRPr/>
            </a:pPr>
            <a:r>
              <a:rPr lang="cs-CZ" sz="3000" dirty="0" smtClean="0">
                <a:latin typeface="Arial Black" pitchFamily="34" charset="0"/>
              </a:rPr>
              <a:t>Vykonaná práce je </a:t>
            </a:r>
            <a:r>
              <a:rPr lang="cs-CZ" sz="3000" dirty="0" smtClean="0">
                <a:solidFill>
                  <a:srgbClr val="FF0000"/>
                </a:solidFill>
                <a:latin typeface="Arial Black" pitchFamily="34" charset="0"/>
              </a:rPr>
              <a:t>shodná</a:t>
            </a:r>
            <a:r>
              <a:rPr lang="cs-CZ" sz="3000" dirty="0" smtClean="0"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5.14451E-6 L -4.72222E-6 -0.18889 " pathEditMode="relative" ptsTypes="AA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66667E-6 3.46821E-7 L -0.57483 -0.1889 " pathEditMode="relative" ptsTypes="AA">
                                      <p:cBhvr>
                                        <p:cTn id="46" dur="3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3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3500"/>
                            </p:stCondLst>
                            <p:childTnLst>
                              <p:par>
                                <p:cTn id="7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500"/>
                            </p:stCondLst>
                            <p:childTnLst>
                              <p:par>
                                <p:cTn id="85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9" grpId="0"/>
      <p:bldP spid="30" grpId="0"/>
      <p:bldP spid="58" grpId="0"/>
      <p:bldP spid="64" grpId="0" animBg="1"/>
      <p:bldP spid="79" grpId="0"/>
      <p:bldP spid="80" grpId="0" animBg="1"/>
      <p:bldP spid="80" grpId="1" animBg="1"/>
      <p:bldP spid="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délník 28"/>
          <p:cNvSpPr/>
          <p:nvPr/>
        </p:nvSpPr>
        <p:spPr>
          <a:xfrm>
            <a:off x="2786050" y="5357826"/>
            <a:ext cx="3000396" cy="71438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142976" y="6215082"/>
            <a:ext cx="6500858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142976" y="3286124"/>
            <a:ext cx="6429420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28596" y="857232"/>
            <a:ext cx="7500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Arial Black" pitchFamily="34" charset="0"/>
              </a:rPr>
              <a:t>Práce vykonaná při přemístění tělesa z výšky h</a:t>
            </a:r>
            <a:r>
              <a:rPr lang="cs-CZ" sz="2800" b="1" baseline="-25000" dirty="0" smtClean="0">
                <a:latin typeface="Arial Black" pitchFamily="34" charset="0"/>
              </a:rPr>
              <a:t>1</a:t>
            </a:r>
            <a:r>
              <a:rPr lang="cs-CZ" sz="2800" b="1" dirty="0" smtClean="0">
                <a:latin typeface="Arial Black" pitchFamily="34" charset="0"/>
              </a:rPr>
              <a:t> do výšky h</a:t>
            </a:r>
            <a:r>
              <a:rPr lang="cs-CZ" sz="2800" b="1" baseline="-25000" dirty="0" smtClean="0">
                <a:latin typeface="Arial Black" pitchFamily="34" charset="0"/>
              </a:rPr>
              <a:t>2</a:t>
            </a:r>
            <a:r>
              <a:rPr lang="cs-CZ" sz="2800" b="1" dirty="0" smtClean="0">
                <a:latin typeface="Arial Black" pitchFamily="34" charset="0"/>
              </a:rPr>
              <a:t> nezávisí na trajektorii.</a:t>
            </a:r>
            <a:endParaRPr lang="cs-CZ" sz="2800" b="1" dirty="0" smtClean="0">
              <a:latin typeface="Arial Black" pitchFamily="34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1571604" y="4572008"/>
            <a:ext cx="571504" cy="5715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714744" y="4572008"/>
            <a:ext cx="571504" cy="5715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6072198" y="4572008"/>
            <a:ext cx="571504" cy="5715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7643834" y="300037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</a:t>
            </a:r>
            <a:r>
              <a:rPr lang="cs-CZ" sz="2800" b="1" baseline="-25000" dirty="0" smtClean="0"/>
              <a:t>2</a:t>
            </a:r>
            <a:r>
              <a:rPr lang="cs-CZ" sz="2800" b="1" dirty="0" smtClean="0"/>
              <a:t> </a:t>
            </a:r>
            <a:endParaRPr lang="cs-CZ" sz="2800" b="1" dirty="0"/>
          </a:p>
        </p:txBody>
      </p:sp>
      <p:sp>
        <p:nvSpPr>
          <p:cNvPr id="12" name="Obdélník 11"/>
          <p:cNvSpPr/>
          <p:nvPr/>
        </p:nvSpPr>
        <p:spPr>
          <a:xfrm>
            <a:off x="1142976" y="5143512"/>
            <a:ext cx="6429420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7715272" y="485776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</a:t>
            </a:r>
            <a:r>
              <a:rPr lang="cs-CZ" sz="2800" b="1" baseline="-25000" dirty="0" smtClean="0"/>
              <a:t>1</a:t>
            </a:r>
            <a:r>
              <a:rPr lang="cs-CZ" sz="2800" b="1" dirty="0" smtClean="0"/>
              <a:t> </a:t>
            </a:r>
            <a:endParaRPr lang="cs-CZ" sz="2800" b="1" dirty="0"/>
          </a:p>
        </p:txBody>
      </p:sp>
      <p:cxnSp>
        <p:nvCxnSpPr>
          <p:cNvPr id="15" name="Přímá spojovací šipka 14"/>
          <p:cNvCxnSpPr/>
          <p:nvPr/>
        </p:nvCxnSpPr>
        <p:spPr>
          <a:xfrm rot="5400000" flipH="1" flipV="1">
            <a:off x="928662" y="4214818"/>
            <a:ext cx="185738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rot="5400000" flipH="1" flipV="1">
            <a:off x="3357554" y="3929066"/>
            <a:ext cx="1857388" cy="5715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Volný tvar 18"/>
          <p:cNvSpPr/>
          <p:nvPr/>
        </p:nvSpPr>
        <p:spPr>
          <a:xfrm>
            <a:off x="5715008" y="3286124"/>
            <a:ext cx="1071796" cy="1857153"/>
          </a:xfrm>
          <a:custGeom>
            <a:avLst/>
            <a:gdLst>
              <a:gd name="connsiteX0" fmla="*/ 589613 w 1071796"/>
              <a:gd name="connsiteY0" fmla="*/ 1738859 h 1738859"/>
              <a:gd name="connsiteX1" fmla="*/ 64957 w 1071796"/>
              <a:gd name="connsiteY1" fmla="*/ 1349114 h 1738859"/>
              <a:gd name="connsiteX2" fmla="*/ 979357 w 1071796"/>
              <a:gd name="connsiteY2" fmla="*/ 734518 h 1738859"/>
              <a:gd name="connsiteX3" fmla="*/ 619593 w 1071796"/>
              <a:gd name="connsiteY3" fmla="*/ 0 h 1738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1796" h="1738859">
                <a:moveTo>
                  <a:pt x="589613" y="1738859"/>
                </a:moveTo>
                <a:cubicBezTo>
                  <a:pt x="294806" y="1627681"/>
                  <a:pt x="0" y="1516504"/>
                  <a:pt x="64957" y="1349114"/>
                </a:cubicBezTo>
                <a:cubicBezTo>
                  <a:pt x="129914" y="1181724"/>
                  <a:pt x="886918" y="959370"/>
                  <a:pt x="979357" y="734518"/>
                </a:cubicBezTo>
                <a:cubicBezTo>
                  <a:pt x="1071796" y="509666"/>
                  <a:pt x="845694" y="254833"/>
                  <a:pt x="619593" y="0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ástupný symbol pro obsah 2"/>
          <p:cNvSpPr txBox="1">
            <a:spLocks/>
          </p:cNvSpPr>
          <p:nvPr/>
        </p:nvSpPr>
        <p:spPr>
          <a:xfrm>
            <a:off x="2000232" y="3857628"/>
            <a:ext cx="857256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000" dirty="0" smtClean="0">
                <a:latin typeface="Arial Black" pitchFamily="34" charset="0"/>
              </a:rPr>
              <a:t>W</a:t>
            </a:r>
            <a:r>
              <a:rPr lang="cs-CZ" sz="3000" baseline="-25000" dirty="0" smtClean="0">
                <a:latin typeface="Arial Black" pitchFamily="34" charset="0"/>
              </a:rPr>
              <a:t>1</a:t>
            </a:r>
            <a:endParaRPr kumimoji="0" lang="cs-CZ" sz="30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2" name="Zástupný symbol pro obsah 2"/>
          <p:cNvSpPr txBox="1">
            <a:spLocks/>
          </p:cNvSpPr>
          <p:nvPr/>
        </p:nvSpPr>
        <p:spPr>
          <a:xfrm>
            <a:off x="4500562" y="3857628"/>
            <a:ext cx="857256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000" dirty="0" smtClean="0">
                <a:latin typeface="Arial Black" pitchFamily="34" charset="0"/>
              </a:rPr>
              <a:t>W</a:t>
            </a:r>
            <a:r>
              <a:rPr lang="cs-CZ" sz="3000" baseline="-25000" dirty="0" smtClean="0">
                <a:latin typeface="Arial Black" pitchFamily="34" charset="0"/>
              </a:rPr>
              <a:t>2</a:t>
            </a:r>
            <a:endParaRPr kumimoji="0" lang="cs-CZ" sz="30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23" name="Zástupný symbol pro obsah 2"/>
          <p:cNvSpPr txBox="1">
            <a:spLocks/>
          </p:cNvSpPr>
          <p:nvPr/>
        </p:nvSpPr>
        <p:spPr>
          <a:xfrm>
            <a:off x="6786578" y="3857628"/>
            <a:ext cx="857256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SzPct val="110000"/>
              <a:buFont typeface="Arial" pitchFamily="34" charset="0"/>
              <a:buNone/>
              <a:tabLst/>
              <a:defRPr/>
            </a:pPr>
            <a:r>
              <a:rPr lang="cs-CZ" sz="3000" dirty="0" smtClean="0">
                <a:latin typeface="Arial Black" pitchFamily="34" charset="0"/>
              </a:rPr>
              <a:t>W</a:t>
            </a:r>
            <a:r>
              <a:rPr lang="cs-CZ" sz="3000" baseline="-25000" dirty="0" smtClean="0">
                <a:latin typeface="Arial Black" pitchFamily="34" charset="0"/>
              </a:rPr>
              <a:t>3</a:t>
            </a:r>
            <a:endParaRPr kumimoji="0" lang="cs-CZ" sz="30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28" name="Skupina 27"/>
          <p:cNvGrpSpPr/>
          <p:nvPr/>
        </p:nvGrpSpPr>
        <p:grpSpPr>
          <a:xfrm>
            <a:off x="2786050" y="5429264"/>
            <a:ext cx="3000396" cy="642942"/>
            <a:chOff x="2786050" y="5429264"/>
            <a:chExt cx="3000396" cy="642942"/>
          </a:xfrm>
        </p:grpSpPr>
        <p:sp>
          <p:nvSpPr>
            <p:cNvPr id="24" name="Zástupný symbol pro obsah 2"/>
            <p:cNvSpPr txBox="1">
              <a:spLocks/>
            </p:cNvSpPr>
            <p:nvPr/>
          </p:nvSpPr>
          <p:spPr>
            <a:xfrm>
              <a:off x="2786050" y="5429264"/>
              <a:ext cx="1071570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1200"/>
                </a:spcAft>
                <a:buClr>
                  <a:schemeClr val="tx2">
                    <a:lumMod val="75000"/>
                  </a:schemeClr>
                </a:buClr>
                <a:buSzPct val="110000"/>
                <a:buFont typeface="Arial" pitchFamily="34" charset="0"/>
                <a:buNone/>
                <a:tabLst/>
                <a:defRPr/>
              </a:pPr>
              <a:r>
                <a:rPr lang="cs-CZ" sz="3000" dirty="0" smtClean="0">
                  <a:latin typeface="Arial Black" pitchFamily="34" charset="0"/>
                </a:rPr>
                <a:t>W</a:t>
              </a:r>
              <a:r>
                <a:rPr lang="cs-CZ" sz="3000" baseline="-25000" dirty="0" smtClean="0">
                  <a:latin typeface="Arial Black" pitchFamily="34" charset="0"/>
                </a:rPr>
                <a:t>1 </a:t>
              </a:r>
              <a:r>
                <a:rPr lang="cs-CZ" sz="3000" dirty="0" smtClean="0">
                  <a:latin typeface="Arial Black" pitchFamily="34" charset="0"/>
                </a:rPr>
                <a:t>=</a:t>
              </a:r>
              <a:r>
                <a:rPr lang="cs-CZ" sz="3000" baseline="-25000" dirty="0" smtClean="0">
                  <a:latin typeface="Arial Black" pitchFamily="34" charset="0"/>
                </a:rPr>
                <a:t>  </a:t>
              </a:r>
              <a:endParaRPr kumimoji="0" lang="cs-CZ" sz="30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26" name="Zástupný symbol pro obsah 2"/>
            <p:cNvSpPr txBox="1">
              <a:spLocks/>
            </p:cNvSpPr>
            <p:nvPr/>
          </p:nvSpPr>
          <p:spPr>
            <a:xfrm>
              <a:off x="4929190" y="5429264"/>
              <a:ext cx="857256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1200"/>
                </a:spcAft>
                <a:buClr>
                  <a:schemeClr val="tx2">
                    <a:lumMod val="75000"/>
                  </a:schemeClr>
                </a:buClr>
                <a:buSzPct val="110000"/>
                <a:buFont typeface="Arial" pitchFamily="34" charset="0"/>
                <a:buNone/>
                <a:tabLst/>
                <a:defRPr/>
              </a:pPr>
              <a:r>
                <a:rPr lang="cs-CZ" sz="3000" dirty="0" smtClean="0">
                  <a:latin typeface="Arial Black" pitchFamily="34" charset="0"/>
                </a:rPr>
                <a:t>W</a:t>
              </a:r>
              <a:r>
                <a:rPr lang="cs-CZ" sz="3000" baseline="-25000" dirty="0" smtClean="0">
                  <a:latin typeface="Arial Black" pitchFamily="34" charset="0"/>
                </a:rPr>
                <a:t>3</a:t>
              </a:r>
              <a:endParaRPr kumimoji="0" lang="cs-CZ" sz="30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sp>
          <p:nvSpPr>
            <p:cNvPr id="27" name="Zástupný symbol pro obsah 2"/>
            <p:cNvSpPr txBox="1">
              <a:spLocks/>
            </p:cNvSpPr>
            <p:nvPr/>
          </p:nvSpPr>
          <p:spPr>
            <a:xfrm>
              <a:off x="3857620" y="5429264"/>
              <a:ext cx="1071570" cy="64294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R="0" lvl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1200"/>
                </a:spcAft>
                <a:buClr>
                  <a:schemeClr val="tx2">
                    <a:lumMod val="75000"/>
                  </a:schemeClr>
                </a:buClr>
                <a:buSzPct val="110000"/>
                <a:buFont typeface="Arial" pitchFamily="34" charset="0"/>
                <a:buNone/>
                <a:tabLst/>
                <a:defRPr/>
              </a:pPr>
              <a:r>
                <a:rPr lang="cs-CZ" sz="3000" dirty="0" smtClean="0">
                  <a:latin typeface="Arial Black" pitchFamily="34" charset="0"/>
                </a:rPr>
                <a:t>W</a:t>
              </a:r>
              <a:r>
                <a:rPr lang="cs-CZ" sz="3000" baseline="-25000" dirty="0" smtClean="0">
                  <a:latin typeface="Arial Black" pitchFamily="34" charset="0"/>
                </a:rPr>
                <a:t>2 </a:t>
              </a:r>
              <a:r>
                <a:rPr lang="cs-CZ" sz="3000" dirty="0" smtClean="0">
                  <a:latin typeface="Arial Black" pitchFamily="34" charset="0"/>
                </a:rPr>
                <a:t>=</a:t>
              </a:r>
              <a:r>
                <a:rPr lang="cs-CZ" sz="3000" baseline="-25000" dirty="0" smtClean="0">
                  <a:latin typeface="Arial Black" pitchFamily="34" charset="0"/>
                </a:rPr>
                <a:t>  </a:t>
              </a:r>
              <a:endParaRPr kumimoji="0" lang="cs-CZ" sz="30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5E-6 -4.45087E-6 L -0.00243 -0.2709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729 0.00185 L 0.07031 -0.2709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0139 0.0437 C -0.02552 0.03168 -0.05243 0.02012 -0.06493 0.00833 C -0.07725 -0.003 -0.07604 -0.01687 -0.0743 -0.02682 C -0.07274 -0.03653 -0.06649 -0.04 -0.05538 -0.04971 C -0.04444 -0.05942 -0.02361 -0.07306 -0.00816 -0.08485 C 0.00764 -0.09641 0.02969 -0.10797 0.03907 -0.11976 C 0.04827 -0.13109 0.04879 -0.14289 0.04879 -0.15468 C 0.04879 -0.16601 0.04393 -0.17826 0.03907 -0.18982 C 0.0342 -0.20138 0.025 -0.21502 0.02014 -0.22474 C 0.01563 -0.23422 0.01563 -0.24023 0.01077 -0.24786 C 0.00591 -0.25549 -0.00121 -0.26335 -0.00816 -0.27098 " pathEditMode="relative" rAng="0" ptsTypes="aaaaaaaaa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7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6" grpId="0"/>
      <p:bldP spid="7" grpId="0" animBg="1"/>
      <p:bldP spid="9" grpId="0" animBg="1"/>
      <p:bldP spid="10" grpId="0" animBg="1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2518</TotalTime>
  <Words>301</Words>
  <Application>Microsoft Office PowerPoint</Application>
  <PresentationFormat>Předvádění na obrazovce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Potenciální energie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hlacikova</dc:creator>
  <cp:lastModifiedBy>Hladčí</cp:lastModifiedBy>
  <cp:revision>74</cp:revision>
  <dcterms:created xsi:type="dcterms:W3CDTF">2013-09-17T10:25:20Z</dcterms:created>
  <dcterms:modified xsi:type="dcterms:W3CDTF">2014-01-21T19:56:39Z</dcterms:modified>
</cp:coreProperties>
</file>