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56" r:id="rId4"/>
    <p:sldId id="261" r:id="rId5"/>
    <p:sldId id="257" r:id="rId6"/>
    <p:sldId id="262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lad&#269;&#237;\Desktop\graf_polohy_na_t_1B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Hlad&#269;&#237;\Desktop\graf_polohy_na_t_1B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Hlad&#269;&#237;\Desktop\graf_polohy_na_t_1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Závislost dráhy na čase</a:t>
            </a:r>
          </a:p>
        </c:rich>
      </c:tx>
      <c:layout>
        <c:manualLayout>
          <c:xMode val="edge"/>
          <c:yMode val="edge"/>
          <c:x val="0.15643744531933509"/>
          <c:y val="0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List1!$A$3</c:f>
              <c:strCache>
                <c:ptCount val="1"/>
                <c:pt idx="0">
                  <c:v>x</c:v>
                </c:pt>
              </c:strCache>
            </c:strRef>
          </c:tx>
          <c:spPr>
            <a:ln w="47625"/>
          </c:spPr>
          <c:marker>
            <c:symbol val="none"/>
          </c:marker>
          <c:xVal>
            <c:numRef>
              <c:f>List1!$B$2:$CX$2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List1!$B$3:$CX$3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1.0000000000000018E-2</c:v>
                </c:pt>
                <c:pt idx="12">
                  <c:v>3.999999999999998E-2</c:v>
                </c:pt>
                <c:pt idx="13">
                  <c:v>9.0000000000000024E-2</c:v>
                </c:pt>
                <c:pt idx="14">
                  <c:v>0.15999999999999992</c:v>
                </c:pt>
                <c:pt idx="15">
                  <c:v>0.25</c:v>
                </c:pt>
                <c:pt idx="16">
                  <c:v>0.3600000000000001</c:v>
                </c:pt>
                <c:pt idx="17">
                  <c:v>0.48999999999999994</c:v>
                </c:pt>
                <c:pt idx="18">
                  <c:v>0.64000000000000012</c:v>
                </c:pt>
                <c:pt idx="19">
                  <c:v>0.80999999999999983</c:v>
                </c:pt>
                <c:pt idx="20">
                  <c:v>1</c:v>
                </c:pt>
                <c:pt idx="21">
                  <c:v>1.2100000000000002</c:v>
                </c:pt>
                <c:pt idx="22">
                  <c:v>1.4400000000000004</c:v>
                </c:pt>
                <c:pt idx="23">
                  <c:v>1.6899999999999995</c:v>
                </c:pt>
                <c:pt idx="24">
                  <c:v>1.9599999999999997</c:v>
                </c:pt>
                <c:pt idx="25">
                  <c:v>2.25</c:v>
                </c:pt>
                <c:pt idx="26">
                  <c:v>2.5600000000000005</c:v>
                </c:pt>
                <c:pt idx="27">
                  <c:v>2.8900000000000006</c:v>
                </c:pt>
                <c:pt idx="28">
                  <c:v>3.2399999999999993</c:v>
                </c:pt>
                <c:pt idx="29">
                  <c:v>3.61</c:v>
                </c:pt>
                <c:pt idx="30">
                  <c:v>4</c:v>
                </c:pt>
                <c:pt idx="31">
                  <c:v>4.4000000000000004</c:v>
                </c:pt>
                <c:pt idx="32">
                  <c:v>4.8000000000000007</c:v>
                </c:pt>
                <c:pt idx="33">
                  <c:v>5.1999999999999993</c:v>
                </c:pt>
                <c:pt idx="34">
                  <c:v>5.6</c:v>
                </c:pt>
                <c:pt idx="35">
                  <c:v>6</c:v>
                </c:pt>
                <c:pt idx="36">
                  <c:v>6.4</c:v>
                </c:pt>
                <c:pt idx="37">
                  <c:v>6.8000000000000007</c:v>
                </c:pt>
                <c:pt idx="38">
                  <c:v>7.1999999999999993</c:v>
                </c:pt>
                <c:pt idx="39">
                  <c:v>7.6</c:v>
                </c:pt>
                <c:pt idx="40">
                  <c:v>8</c:v>
                </c:pt>
                <c:pt idx="41">
                  <c:v>8.3999999999999986</c:v>
                </c:pt>
                <c:pt idx="42">
                  <c:v>8.8000000000000007</c:v>
                </c:pt>
                <c:pt idx="43">
                  <c:v>9.1999999999999993</c:v>
                </c:pt>
                <c:pt idx="44">
                  <c:v>9.6000000000000014</c:v>
                </c:pt>
                <c:pt idx="45">
                  <c:v>10</c:v>
                </c:pt>
                <c:pt idx="46">
                  <c:v>10.399999999999999</c:v>
                </c:pt>
                <c:pt idx="47">
                  <c:v>10.8</c:v>
                </c:pt>
                <c:pt idx="48">
                  <c:v>11.2</c:v>
                </c:pt>
                <c:pt idx="49">
                  <c:v>11.600000000000001</c:v>
                </c:pt>
                <c:pt idx="50">
                  <c:v>12</c:v>
                </c:pt>
                <c:pt idx="51">
                  <c:v>12.399999999999999</c:v>
                </c:pt>
                <c:pt idx="52">
                  <c:v>12.8</c:v>
                </c:pt>
                <c:pt idx="53">
                  <c:v>13.2</c:v>
                </c:pt>
                <c:pt idx="54">
                  <c:v>13.600000000000001</c:v>
                </c:pt>
                <c:pt idx="55">
                  <c:v>14</c:v>
                </c:pt>
                <c:pt idx="56">
                  <c:v>14.399999999999999</c:v>
                </c:pt>
                <c:pt idx="57">
                  <c:v>14.8</c:v>
                </c:pt>
                <c:pt idx="58">
                  <c:v>15.2</c:v>
                </c:pt>
                <c:pt idx="59">
                  <c:v>15.600000000000001</c:v>
                </c:pt>
                <c:pt idx="60">
                  <c:v>16</c:v>
                </c:pt>
                <c:pt idx="61">
                  <c:v>16.399999999999999</c:v>
                </c:pt>
                <c:pt idx="62">
                  <c:v>16.8</c:v>
                </c:pt>
                <c:pt idx="63">
                  <c:v>17.2</c:v>
                </c:pt>
                <c:pt idx="64">
                  <c:v>17.600000000000001</c:v>
                </c:pt>
                <c:pt idx="65">
                  <c:v>18</c:v>
                </c:pt>
                <c:pt idx="66">
                  <c:v>18.399999999999999</c:v>
                </c:pt>
                <c:pt idx="67">
                  <c:v>18.8</c:v>
                </c:pt>
                <c:pt idx="68">
                  <c:v>19.2</c:v>
                </c:pt>
                <c:pt idx="69">
                  <c:v>19.600000000000001</c:v>
                </c:pt>
                <c:pt idx="70">
                  <c:v>20</c:v>
                </c:pt>
                <c:pt idx="71">
                  <c:v>20.399999999999999</c:v>
                </c:pt>
                <c:pt idx="72">
                  <c:v>20.8</c:v>
                </c:pt>
                <c:pt idx="73">
                  <c:v>21.2</c:v>
                </c:pt>
                <c:pt idx="74">
                  <c:v>21.6</c:v>
                </c:pt>
                <c:pt idx="75">
                  <c:v>22</c:v>
                </c:pt>
                <c:pt idx="76">
                  <c:v>22.4</c:v>
                </c:pt>
                <c:pt idx="77">
                  <c:v>22.8</c:v>
                </c:pt>
                <c:pt idx="78">
                  <c:v>23.2</c:v>
                </c:pt>
                <c:pt idx="79">
                  <c:v>23.6</c:v>
                </c:pt>
                <c:pt idx="80">
                  <c:v>24</c:v>
                </c:pt>
                <c:pt idx="81">
                  <c:v>24.38</c:v>
                </c:pt>
                <c:pt idx="82">
                  <c:v>24.72</c:v>
                </c:pt>
                <c:pt idx="83">
                  <c:v>25.020000000000003</c:v>
                </c:pt>
                <c:pt idx="84">
                  <c:v>25.28</c:v>
                </c:pt>
                <c:pt idx="85">
                  <c:v>25.5</c:v>
                </c:pt>
                <c:pt idx="86">
                  <c:v>25.68</c:v>
                </c:pt>
                <c:pt idx="87">
                  <c:v>25.82</c:v>
                </c:pt>
                <c:pt idx="88">
                  <c:v>25.92</c:v>
                </c:pt>
                <c:pt idx="89">
                  <c:v>25.98</c:v>
                </c:pt>
                <c:pt idx="90">
                  <c:v>26</c:v>
                </c:pt>
                <c:pt idx="91">
                  <c:v>26</c:v>
                </c:pt>
                <c:pt idx="92">
                  <c:v>26</c:v>
                </c:pt>
                <c:pt idx="93">
                  <c:v>26</c:v>
                </c:pt>
                <c:pt idx="94">
                  <c:v>26</c:v>
                </c:pt>
                <c:pt idx="95">
                  <c:v>26</c:v>
                </c:pt>
                <c:pt idx="96">
                  <c:v>26</c:v>
                </c:pt>
                <c:pt idx="97">
                  <c:v>26</c:v>
                </c:pt>
                <c:pt idx="98">
                  <c:v>26</c:v>
                </c:pt>
                <c:pt idx="99">
                  <c:v>26</c:v>
                </c:pt>
                <c:pt idx="100">
                  <c:v>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63919472"/>
        <c:axId val="-1063912944"/>
      </c:scatterChart>
      <c:valAx>
        <c:axId val="-1063919472"/>
        <c:scaling>
          <c:orientation val="minMax"/>
        </c:scaling>
        <c:delete val="0"/>
        <c:axPos val="b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čas</a:t>
                </a:r>
                <a:r>
                  <a:rPr lang="cs-CZ" sz="1400"/>
                  <a:t> </a:t>
                </a:r>
                <a:r>
                  <a:rPr lang="en-US" sz="1400"/>
                  <a:t>(s)</a:t>
                </a:r>
              </a:p>
            </c:rich>
          </c:tx>
          <c:layout>
            <c:manualLayout>
              <c:xMode val="edge"/>
              <c:yMode val="edge"/>
              <c:x val="0.4225196850393701"/>
              <c:y val="0.886870370370370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063912944"/>
        <c:crosses val="autoZero"/>
        <c:crossBetween val="midCat"/>
        <c:majorUnit val="1"/>
      </c:valAx>
      <c:valAx>
        <c:axId val="-1063912944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poloha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06391947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Závislost rychlosti na čase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List1!$A$22</c:f>
              <c:strCache>
                <c:ptCount val="1"/>
                <c:pt idx="0">
                  <c:v>v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List1!$B$21:$CX$21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List1!$B$22:$CX$22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0.20000000000000018</c:v>
                </c:pt>
                <c:pt idx="12">
                  <c:v>0.39999999999999991</c:v>
                </c:pt>
                <c:pt idx="13">
                  <c:v>0.60000000000000009</c:v>
                </c:pt>
                <c:pt idx="14">
                  <c:v>0.79999999999999982</c:v>
                </c:pt>
                <c:pt idx="15">
                  <c:v>1</c:v>
                </c:pt>
                <c:pt idx="16">
                  <c:v>1.2000000000000002</c:v>
                </c:pt>
                <c:pt idx="17">
                  <c:v>1.4</c:v>
                </c:pt>
                <c:pt idx="18">
                  <c:v>1.6</c:v>
                </c:pt>
                <c:pt idx="19">
                  <c:v>1.7999999999999998</c:v>
                </c:pt>
                <c:pt idx="20">
                  <c:v>2</c:v>
                </c:pt>
                <c:pt idx="21">
                  <c:v>2.2000000000000002</c:v>
                </c:pt>
                <c:pt idx="22">
                  <c:v>2.4000000000000004</c:v>
                </c:pt>
                <c:pt idx="23">
                  <c:v>2.5999999999999996</c:v>
                </c:pt>
                <c:pt idx="24">
                  <c:v>2.8</c:v>
                </c:pt>
                <c:pt idx="25">
                  <c:v>3</c:v>
                </c:pt>
                <c:pt idx="26">
                  <c:v>3.2</c:v>
                </c:pt>
                <c:pt idx="27">
                  <c:v>3.4000000000000004</c:v>
                </c:pt>
                <c:pt idx="28">
                  <c:v>3.5999999999999996</c:v>
                </c:pt>
                <c:pt idx="29">
                  <c:v>3.8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3.6000000000000014</c:v>
                </c:pt>
                <c:pt idx="82">
                  <c:v>3.2000000000000028</c:v>
                </c:pt>
                <c:pt idx="83">
                  <c:v>2.7999999999999972</c:v>
                </c:pt>
                <c:pt idx="84">
                  <c:v>2.3999999999999986</c:v>
                </c:pt>
                <c:pt idx="85">
                  <c:v>2</c:v>
                </c:pt>
                <c:pt idx="86">
                  <c:v>1.6000000000000014</c:v>
                </c:pt>
                <c:pt idx="87">
                  <c:v>1.2000000000000028</c:v>
                </c:pt>
                <c:pt idx="88">
                  <c:v>0.79999999999999716</c:v>
                </c:pt>
                <c:pt idx="89">
                  <c:v>0.39999999999999858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63918928"/>
        <c:axId val="-1063910768"/>
      </c:scatterChart>
      <c:valAx>
        <c:axId val="-1063918928"/>
        <c:scaling>
          <c:orientation val="minMax"/>
        </c:scaling>
        <c:delete val="0"/>
        <c:axPos val="b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čas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063910768"/>
        <c:crosses val="autoZero"/>
        <c:crossBetween val="midCat"/>
        <c:majorUnit val="1"/>
      </c:valAx>
      <c:valAx>
        <c:axId val="-1063910768"/>
        <c:scaling>
          <c:orientation val="minMax"/>
          <c:max val="5"/>
          <c:min val="-1"/>
        </c:scaling>
        <c:delete val="0"/>
        <c:axPos val="l"/>
        <c:majorGridlines>
          <c:spPr>
            <a:ln>
              <a:solidFill>
                <a:srgbClr val="1F497D">
                  <a:lumMod val="20000"/>
                  <a:lumOff val="80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rychlost m.s</a:t>
                </a:r>
                <a:r>
                  <a:rPr lang="en-US" sz="1400" baseline="30000"/>
                  <a:t>-1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063918928"/>
        <c:crosses val="autoZero"/>
        <c:crossBetween val="midCat"/>
        <c:majorUnit val="1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Závislost zrychlení na čase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List1!$A$41</c:f>
              <c:strCache>
                <c:ptCount val="1"/>
                <c:pt idx="0">
                  <c:v>a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ln w="47625">
                <a:solidFill>
                  <a:srgbClr val="FFC000"/>
                </a:solidFill>
              </a:ln>
            </c:spPr>
          </c:marker>
          <c:xVal>
            <c:numRef>
              <c:f>List1!$B$40:$CX$40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List1!$B$41:$CX$41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-4</c:v>
                </c:pt>
                <c:pt idx="82">
                  <c:v>-4</c:v>
                </c:pt>
                <c:pt idx="83">
                  <c:v>-4</c:v>
                </c:pt>
                <c:pt idx="84">
                  <c:v>-4</c:v>
                </c:pt>
                <c:pt idx="85">
                  <c:v>-4</c:v>
                </c:pt>
                <c:pt idx="86">
                  <c:v>-4</c:v>
                </c:pt>
                <c:pt idx="87">
                  <c:v>-4</c:v>
                </c:pt>
                <c:pt idx="88">
                  <c:v>-4</c:v>
                </c:pt>
                <c:pt idx="89">
                  <c:v>-4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63918384"/>
        <c:axId val="-1063924368"/>
      </c:scatterChart>
      <c:valAx>
        <c:axId val="-1063918384"/>
        <c:scaling>
          <c:orientation val="minMax"/>
        </c:scaling>
        <c:delete val="0"/>
        <c:axPos val="b"/>
        <c:majorGridlines>
          <c:spPr>
            <a:ln>
              <a:solidFill>
                <a:srgbClr val="1F497D">
                  <a:lumMod val="20000"/>
                  <a:lumOff val="8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čas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063924368"/>
        <c:crosses val="autoZero"/>
        <c:crossBetween val="midCat"/>
        <c:majorUnit val="1"/>
      </c:valAx>
      <c:valAx>
        <c:axId val="-1063924368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zrychlení m.s</a:t>
                </a:r>
                <a:r>
                  <a:rPr lang="en-US" sz="1400" baseline="30000"/>
                  <a:t>-2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063918384"/>
        <c:crosses val="autoZero"/>
        <c:crossBetween val="midCat"/>
      </c:valAx>
      <c:spPr>
        <a:solidFill>
          <a:prstClr val="white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0.21094</cdr:x>
      <cdr:y>0.60417</cdr:y>
    </cdr:from>
    <cdr:to>
      <cdr:x>0.34945</cdr:x>
      <cdr:y>0.6875</cdr:y>
    </cdr:to>
    <cdr:sp macro="" textlink="">
      <cdr:nvSpPr>
        <cdr:cNvPr id="12" name="TextovéPole 11"/>
        <cdr:cNvSpPr txBox="1"/>
      </cdr:nvSpPr>
      <cdr:spPr>
        <a:xfrm xmlns:a="http://schemas.openxmlformats.org/drawingml/2006/main">
          <a:off x="1928794" y="4143380"/>
          <a:ext cx="1266535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600" b="1" dirty="0"/>
            <a:t>s = 4 m pro </a:t>
          </a:r>
        </a:p>
        <a:p xmlns:a="http://schemas.openxmlformats.org/drawingml/2006/main">
          <a:r>
            <a:rPr lang="cs-CZ" sz="1600" b="1" dirty="0"/>
            <a:t>t = </a:t>
          </a:r>
          <a:r>
            <a:rPr lang="cs-CZ" sz="1600" b="1" dirty="0" smtClean="0"/>
            <a:t>3,0 </a:t>
          </a:r>
          <a:r>
            <a:rPr lang="cs-CZ" sz="1600" b="1" dirty="0"/>
            <a:t>s </a:t>
          </a:r>
        </a:p>
      </cdr:txBody>
    </cdr:sp>
  </cdr:relSizeAnchor>
  <cdr:relSizeAnchor xmlns:cdr="http://schemas.openxmlformats.org/drawingml/2006/chartDrawing">
    <cdr:from>
      <cdr:x>0.16406</cdr:x>
      <cdr:y>0.8125</cdr:y>
    </cdr:from>
    <cdr:to>
      <cdr:x>0.17969</cdr:x>
      <cdr:y>0.84167</cdr:y>
    </cdr:to>
    <cdr:sp macro="" textlink="">
      <cdr:nvSpPr>
        <cdr:cNvPr id="5" name="Vývojový diagram: spojka 4"/>
        <cdr:cNvSpPr/>
      </cdr:nvSpPr>
      <cdr:spPr>
        <a:xfrm xmlns:a="http://schemas.openxmlformats.org/drawingml/2006/main">
          <a:off x="1500166" y="5572140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0.10937</cdr:x>
      <cdr:y>0.73959</cdr:y>
    </cdr:from>
    <cdr:to>
      <cdr:x>0.16406</cdr:x>
      <cdr:y>0.82061</cdr:y>
    </cdr:to>
    <cdr:sp macro="" textlink="">
      <cdr:nvSpPr>
        <cdr:cNvPr id="10" name="TextovéPole 14"/>
        <cdr:cNvSpPr txBox="1"/>
      </cdr:nvSpPr>
      <cdr:spPr>
        <a:xfrm xmlns:a="http://schemas.openxmlformats.org/drawingml/2006/main">
          <a:off x="1000100" y="5072074"/>
          <a:ext cx="500066" cy="55565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A</a:t>
          </a:r>
        </a:p>
      </cdr:txBody>
    </cdr:sp>
  </cdr:relSizeAnchor>
  <cdr:relSizeAnchor xmlns:cdr="http://schemas.openxmlformats.org/drawingml/2006/chartDrawing">
    <cdr:from>
      <cdr:x>0.32031</cdr:x>
      <cdr:y>0.71875</cdr:y>
    </cdr:from>
    <cdr:to>
      <cdr:x>0.33594</cdr:x>
      <cdr:y>0.75</cdr:y>
    </cdr:to>
    <cdr:sp macro="" textlink="">
      <cdr:nvSpPr>
        <cdr:cNvPr id="16" name="Vývojový diagram: spojka 15"/>
        <cdr:cNvSpPr/>
      </cdr:nvSpPr>
      <cdr:spPr>
        <a:xfrm xmlns:a="http://schemas.openxmlformats.org/drawingml/2006/main">
          <a:off x="2928926" y="4929198"/>
          <a:ext cx="142875" cy="214314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0.80469</cdr:x>
      <cdr:y>0.19791</cdr:y>
    </cdr:from>
    <cdr:to>
      <cdr:x>0.82031</cdr:x>
      <cdr:y>0.22708</cdr:y>
    </cdr:to>
    <cdr:sp macro="" textlink="">
      <cdr:nvSpPr>
        <cdr:cNvPr id="21" name="Vývojový diagram: spojka 20"/>
        <cdr:cNvSpPr/>
      </cdr:nvSpPr>
      <cdr:spPr>
        <a:xfrm xmlns:a="http://schemas.openxmlformats.org/drawingml/2006/main">
          <a:off x="7358082" y="1357298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0.25781</cdr:x>
      <cdr:y>0.67708</cdr:y>
    </cdr:from>
    <cdr:to>
      <cdr:x>0.30469</cdr:x>
      <cdr:y>0.75811</cdr:y>
    </cdr:to>
    <cdr:sp macro="" textlink="">
      <cdr:nvSpPr>
        <cdr:cNvPr id="22" name="TextovéPole 14"/>
        <cdr:cNvSpPr txBox="1"/>
      </cdr:nvSpPr>
      <cdr:spPr>
        <a:xfrm xmlns:a="http://schemas.openxmlformats.org/drawingml/2006/main">
          <a:off x="2357422" y="4643446"/>
          <a:ext cx="428628" cy="55565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 smtClean="0"/>
            <a:t>B</a:t>
          </a:r>
          <a:endParaRPr lang="cs-CZ" sz="3200" b="1" dirty="0"/>
        </a:p>
      </cdr:txBody>
    </cdr:sp>
  </cdr:relSizeAnchor>
  <cdr:relSizeAnchor xmlns:cdr="http://schemas.openxmlformats.org/drawingml/2006/chartDrawing">
    <cdr:from>
      <cdr:x>0.67969</cdr:x>
      <cdr:y>0.17708</cdr:y>
    </cdr:from>
    <cdr:to>
      <cdr:x>0.73749</cdr:x>
      <cdr:y>0.2581</cdr:y>
    </cdr:to>
    <cdr:sp macro="" textlink="">
      <cdr:nvSpPr>
        <cdr:cNvPr id="23" name="TextovéPole 14"/>
        <cdr:cNvSpPr txBox="1"/>
      </cdr:nvSpPr>
      <cdr:spPr>
        <a:xfrm xmlns:a="http://schemas.openxmlformats.org/drawingml/2006/main">
          <a:off x="6215074" y="1214422"/>
          <a:ext cx="528530" cy="55565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 smtClean="0"/>
            <a:t>C</a:t>
          </a:r>
          <a:endParaRPr lang="cs-CZ" sz="3200" b="1" dirty="0"/>
        </a:p>
      </cdr:txBody>
    </cdr:sp>
  </cdr:relSizeAnchor>
  <cdr:relSizeAnchor xmlns:cdr="http://schemas.openxmlformats.org/drawingml/2006/chartDrawing">
    <cdr:from>
      <cdr:x>0.78125</cdr:x>
      <cdr:y>0.10416</cdr:y>
    </cdr:from>
    <cdr:to>
      <cdr:x>0.83594</cdr:x>
      <cdr:y>0.18519</cdr:y>
    </cdr:to>
    <cdr:sp macro="" textlink="">
      <cdr:nvSpPr>
        <cdr:cNvPr id="24" name="TextovéPole 14"/>
        <cdr:cNvSpPr txBox="1"/>
      </cdr:nvSpPr>
      <cdr:spPr>
        <a:xfrm xmlns:a="http://schemas.openxmlformats.org/drawingml/2006/main">
          <a:off x="7143768" y="714356"/>
          <a:ext cx="500066" cy="55565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 smtClean="0"/>
            <a:t>D</a:t>
          </a:r>
          <a:endParaRPr lang="cs-CZ" sz="3200" b="1" dirty="0"/>
        </a:p>
      </cdr:txBody>
    </cdr:sp>
  </cdr:relSizeAnchor>
  <cdr:relSizeAnchor xmlns:cdr="http://schemas.openxmlformats.org/drawingml/2006/chartDrawing">
    <cdr:from>
      <cdr:x>0.72656</cdr:x>
      <cdr:y>0.23958</cdr:y>
    </cdr:from>
    <cdr:to>
      <cdr:x>0.74219</cdr:x>
      <cdr:y>0.26875</cdr:y>
    </cdr:to>
    <cdr:sp macro="" textlink="">
      <cdr:nvSpPr>
        <cdr:cNvPr id="25" name="Vývojový diagram: spojka 24"/>
        <cdr:cNvSpPr/>
      </cdr:nvSpPr>
      <cdr:spPr>
        <a:xfrm xmlns:a="http://schemas.openxmlformats.org/drawingml/2006/main">
          <a:off x="6643702" y="1643050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0.5625</cdr:x>
      <cdr:y>0.16666</cdr:y>
    </cdr:from>
    <cdr:to>
      <cdr:x>0.70101</cdr:x>
      <cdr:y>0.25</cdr:y>
    </cdr:to>
    <cdr:sp macro="" textlink="">
      <cdr:nvSpPr>
        <cdr:cNvPr id="26" name="TextovéPole 25"/>
        <cdr:cNvSpPr txBox="1"/>
      </cdr:nvSpPr>
      <cdr:spPr>
        <a:xfrm xmlns:a="http://schemas.openxmlformats.org/drawingml/2006/main">
          <a:off x="5143504" y="1142984"/>
          <a:ext cx="1266535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600" b="1" dirty="0"/>
            <a:t>s = </a:t>
          </a:r>
          <a:r>
            <a:rPr lang="cs-CZ" sz="1600" b="1" dirty="0" smtClean="0"/>
            <a:t>24 </a:t>
          </a:r>
          <a:r>
            <a:rPr lang="cs-CZ" sz="1600" b="1" dirty="0"/>
            <a:t>m pro </a:t>
          </a:r>
        </a:p>
        <a:p xmlns:a="http://schemas.openxmlformats.org/drawingml/2006/main">
          <a:r>
            <a:rPr lang="cs-CZ" sz="1600" b="1" dirty="0"/>
            <a:t>t = </a:t>
          </a:r>
          <a:r>
            <a:rPr lang="cs-CZ" sz="1600" b="1" dirty="0" smtClean="0"/>
            <a:t>8,0 </a:t>
          </a:r>
          <a:r>
            <a:rPr lang="cs-CZ" sz="1600" b="1" dirty="0"/>
            <a:t>s </a:t>
          </a:r>
        </a:p>
      </cdr:txBody>
    </cdr:sp>
  </cdr:relSizeAnchor>
  <cdr:relSizeAnchor xmlns:cdr="http://schemas.openxmlformats.org/drawingml/2006/chartDrawing">
    <cdr:from>
      <cdr:x>0.83594</cdr:x>
      <cdr:y>0.10416</cdr:y>
    </cdr:from>
    <cdr:to>
      <cdr:x>0.97445</cdr:x>
      <cdr:y>0.1875</cdr:y>
    </cdr:to>
    <cdr:sp macro="" textlink="">
      <cdr:nvSpPr>
        <cdr:cNvPr id="27" name="TextovéPole 26"/>
        <cdr:cNvSpPr txBox="1"/>
      </cdr:nvSpPr>
      <cdr:spPr>
        <a:xfrm xmlns:a="http://schemas.openxmlformats.org/drawingml/2006/main">
          <a:off x="7643834" y="714356"/>
          <a:ext cx="1266535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600" b="1" dirty="0"/>
            <a:t>s = </a:t>
          </a:r>
          <a:r>
            <a:rPr lang="cs-CZ" sz="1600" b="1" dirty="0" smtClean="0"/>
            <a:t>26 </a:t>
          </a:r>
          <a:r>
            <a:rPr lang="cs-CZ" sz="1600" b="1" dirty="0"/>
            <a:t>m pro </a:t>
          </a:r>
        </a:p>
        <a:p xmlns:a="http://schemas.openxmlformats.org/drawingml/2006/main">
          <a:r>
            <a:rPr lang="cs-CZ" sz="1600" b="1" dirty="0"/>
            <a:t>t = </a:t>
          </a:r>
          <a:r>
            <a:rPr lang="cs-CZ" sz="1600" b="1" dirty="0" smtClean="0"/>
            <a:t>9,0 </a:t>
          </a:r>
          <a:r>
            <a:rPr lang="cs-CZ" sz="1600" b="1" dirty="0"/>
            <a:t>s </a:t>
          </a:r>
        </a:p>
      </cdr:txBody>
    </cdr:sp>
  </cdr:relSizeAnchor>
  <cdr:relSizeAnchor xmlns:cdr="http://schemas.openxmlformats.org/drawingml/2006/chartDrawing">
    <cdr:from>
      <cdr:x>0.61719</cdr:x>
      <cdr:y>0.94166</cdr:y>
    </cdr:from>
    <cdr:to>
      <cdr:x>0.82031</cdr:x>
      <cdr:y>1</cdr:y>
    </cdr:to>
    <cdr:sp macro="" textlink="">
      <cdr:nvSpPr>
        <cdr:cNvPr id="28" name="TextovéPole 9"/>
        <cdr:cNvSpPr txBox="1"/>
      </cdr:nvSpPr>
      <cdr:spPr>
        <a:xfrm xmlns:a="http://schemas.openxmlformats.org/drawingml/2006/main">
          <a:off x="5643570" y="6457890"/>
          <a:ext cx="1857388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cs-CZ" sz="2000" b="1" dirty="0" smtClean="0">
              <a:solidFill>
                <a:schemeClr val="tx1"/>
              </a:solidFill>
            </a:rPr>
            <a:t>Návrat k zadání</a:t>
          </a:r>
          <a:endParaRPr lang="cs-CZ" sz="20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0.11718</cdr:x>
      <cdr:y>0.72917</cdr:y>
    </cdr:from>
    <cdr:to>
      <cdr:x>0.14762</cdr:x>
      <cdr:y>0.81598</cdr:y>
    </cdr:to>
    <cdr:sp macro="" textlink="">
      <cdr:nvSpPr>
        <cdr:cNvPr id="2" name="TextovéPole 14"/>
        <cdr:cNvSpPr txBox="1"/>
      </cdr:nvSpPr>
      <cdr:spPr>
        <a:xfrm xmlns:a="http://schemas.openxmlformats.org/drawingml/2006/main">
          <a:off x="1071538" y="5000636"/>
          <a:ext cx="278343" cy="59534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A</a:t>
          </a:r>
        </a:p>
      </cdr:txBody>
    </cdr:sp>
  </cdr:relSizeAnchor>
  <cdr:relSizeAnchor xmlns:cdr="http://schemas.openxmlformats.org/drawingml/2006/chartDrawing">
    <cdr:from>
      <cdr:x>0.27344</cdr:x>
      <cdr:y>0.1875</cdr:y>
    </cdr:from>
    <cdr:to>
      <cdr:x>0.30389</cdr:x>
      <cdr:y>0.2743</cdr:y>
    </cdr:to>
    <cdr:sp macro="" textlink="">
      <cdr:nvSpPr>
        <cdr:cNvPr id="3" name="TextovéPole 15"/>
        <cdr:cNvSpPr txBox="1"/>
      </cdr:nvSpPr>
      <cdr:spPr>
        <a:xfrm xmlns:a="http://schemas.openxmlformats.org/drawingml/2006/main">
          <a:off x="2500298" y="1285860"/>
          <a:ext cx="278435" cy="59527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B</a:t>
          </a:r>
        </a:p>
      </cdr:txBody>
    </cdr:sp>
  </cdr:relSizeAnchor>
  <cdr:relSizeAnchor xmlns:cdr="http://schemas.openxmlformats.org/drawingml/2006/chartDrawing">
    <cdr:from>
      <cdr:x>0.74219</cdr:x>
      <cdr:y>0.1875</cdr:y>
    </cdr:from>
    <cdr:to>
      <cdr:x>0.77263</cdr:x>
      <cdr:y>0.2743</cdr:y>
    </cdr:to>
    <cdr:sp macro="" textlink="">
      <cdr:nvSpPr>
        <cdr:cNvPr id="4" name="TextovéPole 16"/>
        <cdr:cNvSpPr txBox="1"/>
      </cdr:nvSpPr>
      <cdr:spPr>
        <a:xfrm xmlns:a="http://schemas.openxmlformats.org/drawingml/2006/main">
          <a:off x="6786578" y="1285860"/>
          <a:ext cx="278344" cy="5952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C</a:t>
          </a:r>
        </a:p>
      </cdr:txBody>
    </cdr:sp>
  </cdr:relSizeAnchor>
  <cdr:relSizeAnchor xmlns:cdr="http://schemas.openxmlformats.org/drawingml/2006/chartDrawing">
    <cdr:from>
      <cdr:x>0.82813</cdr:x>
      <cdr:y>0.72917</cdr:y>
    </cdr:from>
    <cdr:to>
      <cdr:x>0.85857</cdr:x>
      <cdr:y>0.81598</cdr:y>
    </cdr:to>
    <cdr:sp macro="" textlink="">
      <cdr:nvSpPr>
        <cdr:cNvPr id="5" name="TextovéPole 17"/>
        <cdr:cNvSpPr txBox="1"/>
      </cdr:nvSpPr>
      <cdr:spPr>
        <a:xfrm xmlns:a="http://schemas.openxmlformats.org/drawingml/2006/main">
          <a:off x="7572396" y="5000636"/>
          <a:ext cx="278343" cy="59534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D</a:t>
          </a:r>
        </a:p>
      </cdr:txBody>
    </cdr:sp>
  </cdr:relSizeAnchor>
  <cdr:relSizeAnchor xmlns:cdr="http://schemas.openxmlformats.org/drawingml/2006/chartDrawing">
    <cdr:from>
      <cdr:x>0.15625</cdr:x>
      <cdr:y>0.79167</cdr:y>
    </cdr:from>
    <cdr:to>
      <cdr:x>0.17187</cdr:x>
      <cdr:y>0.82084</cdr:y>
    </cdr:to>
    <cdr:sp macro="" textlink="">
      <cdr:nvSpPr>
        <cdr:cNvPr id="6" name="Vývojový diagram: spojka 5"/>
        <cdr:cNvSpPr/>
      </cdr:nvSpPr>
      <cdr:spPr>
        <a:xfrm xmlns:a="http://schemas.openxmlformats.org/drawingml/2006/main">
          <a:off x="1428728" y="5429264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0.32031</cdr:x>
      <cdr:y>0.23958</cdr:y>
    </cdr:from>
    <cdr:to>
      <cdr:x>0.33594</cdr:x>
      <cdr:y>0.26875</cdr:y>
    </cdr:to>
    <cdr:sp macro="" textlink="">
      <cdr:nvSpPr>
        <cdr:cNvPr id="7" name="Vývojový diagram: spojka 6"/>
        <cdr:cNvSpPr/>
      </cdr:nvSpPr>
      <cdr:spPr>
        <a:xfrm xmlns:a="http://schemas.openxmlformats.org/drawingml/2006/main">
          <a:off x="2928926" y="1643050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0.72656</cdr:x>
      <cdr:y>0.23958</cdr:y>
    </cdr:from>
    <cdr:to>
      <cdr:x>0.74219</cdr:x>
      <cdr:y>0.26875</cdr:y>
    </cdr:to>
    <cdr:sp macro="" textlink="">
      <cdr:nvSpPr>
        <cdr:cNvPr id="8" name="Vývojový diagram: spojka 7"/>
        <cdr:cNvSpPr/>
      </cdr:nvSpPr>
      <cdr:spPr>
        <a:xfrm xmlns:a="http://schemas.openxmlformats.org/drawingml/2006/main">
          <a:off x="6643702" y="1643050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0.80469</cdr:x>
      <cdr:y>0.79167</cdr:y>
    </cdr:from>
    <cdr:to>
      <cdr:x>0.82031</cdr:x>
      <cdr:y>0.82084</cdr:y>
    </cdr:to>
    <cdr:sp macro="" textlink="">
      <cdr:nvSpPr>
        <cdr:cNvPr id="9" name="Vývojový diagram: spojka 8"/>
        <cdr:cNvSpPr/>
      </cdr:nvSpPr>
      <cdr:spPr>
        <a:xfrm xmlns:a="http://schemas.openxmlformats.org/drawingml/2006/main">
          <a:off x="7358082" y="5429264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0.16406</cdr:x>
      <cdr:y>0.1875</cdr:y>
    </cdr:from>
    <cdr:to>
      <cdr:x>0.16423</cdr:x>
      <cdr:y>0.40625</cdr:y>
    </cdr:to>
    <cdr:sp macro="" textlink="">
      <cdr:nvSpPr>
        <cdr:cNvPr id="3" name="Přímá spojovací čára 2"/>
        <cdr:cNvSpPr/>
      </cdr:nvSpPr>
      <cdr:spPr>
        <a:xfrm xmlns:a="http://schemas.openxmlformats.org/drawingml/2006/main" rot="5400000">
          <a:off x="750861" y="2035165"/>
          <a:ext cx="1500198" cy="1589"/>
        </a:xfrm>
        <a:prstGeom xmlns:a="http://schemas.openxmlformats.org/drawingml/2006/main" prst="line">
          <a:avLst/>
        </a:prstGeom>
        <a:ln xmlns:a="http://schemas.openxmlformats.org/drawingml/2006/main" w="6350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0.31888</cdr:x>
      <cdr:y>0.1851</cdr:y>
    </cdr:from>
    <cdr:to>
      <cdr:x>0.32675</cdr:x>
      <cdr:y>0.40557</cdr:y>
    </cdr:to>
    <cdr:sp macro="" textlink="">
      <cdr:nvSpPr>
        <cdr:cNvPr id="4" name="Přímá spojovací čára 3"/>
        <cdr:cNvSpPr/>
      </cdr:nvSpPr>
      <cdr:spPr>
        <a:xfrm xmlns:a="http://schemas.openxmlformats.org/drawingml/2006/main" rot="5220000">
          <a:off x="2195835" y="1989388"/>
          <a:ext cx="1512000" cy="7200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0.73117</cdr:x>
      <cdr:y>0.40553</cdr:y>
    </cdr:from>
    <cdr:to>
      <cdr:x>0.73617</cdr:x>
      <cdr:y>0.83264</cdr:y>
    </cdr:to>
    <cdr:sp macro="" textlink="">
      <cdr:nvSpPr>
        <cdr:cNvPr id="7" name="Přímá spojovací čára 6"/>
        <cdr:cNvSpPr/>
      </cdr:nvSpPr>
      <cdr:spPr>
        <a:xfrm xmlns:a="http://schemas.openxmlformats.org/drawingml/2006/main" rot="16260000" flipH="1">
          <a:off x="5244088" y="4222804"/>
          <a:ext cx="2929120" cy="4572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0.80501</cdr:x>
      <cdr:y>0.39514</cdr:y>
    </cdr:from>
    <cdr:to>
      <cdr:x>0.81682</cdr:x>
      <cdr:y>0.83609</cdr:y>
    </cdr:to>
    <cdr:sp macro="" textlink="">
      <cdr:nvSpPr>
        <cdr:cNvPr id="8" name="Přímá spojovací čára 7"/>
        <cdr:cNvSpPr/>
      </cdr:nvSpPr>
      <cdr:spPr>
        <a:xfrm xmlns:a="http://schemas.openxmlformats.org/drawingml/2006/main" rot="16320000" flipH="1">
          <a:off x="5903038" y="4167882"/>
          <a:ext cx="3024000" cy="10800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0.11718</cdr:x>
      <cdr:y>0.32292</cdr:y>
    </cdr:from>
    <cdr:to>
      <cdr:x>0.14762</cdr:x>
      <cdr:y>0.40973</cdr:y>
    </cdr:to>
    <cdr:sp macro="" textlink="">
      <cdr:nvSpPr>
        <cdr:cNvPr id="9" name="TextovéPole 14"/>
        <cdr:cNvSpPr txBox="1"/>
      </cdr:nvSpPr>
      <cdr:spPr>
        <a:xfrm xmlns:a="http://schemas.openxmlformats.org/drawingml/2006/main">
          <a:off x="1071538" y="2214554"/>
          <a:ext cx="278343" cy="59534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A</a:t>
          </a:r>
        </a:p>
      </cdr:txBody>
    </cdr:sp>
  </cdr:relSizeAnchor>
  <cdr:relSizeAnchor xmlns:cdr="http://schemas.openxmlformats.org/drawingml/2006/chartDrawing">
    <cdr:from>
      <cdr:x>0.34375</cdr:x>
      <cdr:y>0.32292</cdr:y>
    </cdr:from>
    <cdr:to>
      <cdr:x>0.3742</cdr:x>
      <cdr:y>0.40972</cdr:y>
    </cdr:to>
    <cdr:sp macro="" textlink="">
      <cdr:nvSpPr>
        <cdr:cNvPr id="10" name="TextovéPole 15"/>
        <cdr:cNvSpPr txBox="1"/>
      </cdr:nvSpPr>
      <cdr:spPr>
        <a:xfrm xmlns:a="http://schemas.openxmlformats.org/drawingml/2006/main">
          <a:off x="3143240" y="2214554"/>
          <a:ext cx="278435" cy="59527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B</a:t>
          </a:r>
        </a:p>
      </cdr:txBody>
    </cdr:sp>
  </cdr:relSizeAnchor>
  <cdr:relSizeAnchor xmlns:cdr="http://schemas.openxmlformats.org/drawingml/2006/chartDrawing">
    <cdr:from>
      <cdr:x>0.689</cdr:x>
      <cdr:y>0.311</cdr:y>
    </cdr:from>
    <cdr:to>
      <cdr:x>0.71944</cdr:x>
      <cdr:y>0.3978</cdr:y>
    </cdr:to>
    <cdr:sp macro="" textlink="">
      <cdr:nvSpPr>
        <cdr:cNvPr id="11" name="TextovéPole 16"/>
        <cdr:cNvSpPr txBox="1"/>
      </cdr:nvSpPr>
      <cdr:spPr>
        <a:xfrm xmlns:a="http://schemas.openxmlformats.org/drawingml/2006/main">
          <a:off x="6300192" y="2132856"/>
          <a:ext cx="278343" cy="5952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C</a:t>
          </a:r>
        </a:p>
      </cdr:txBody>
    </cdr:sp>
  </cdr:relSizeAnchor>
  <cdr:relSizeAnchor xmlns:cdr="http://schemas.openxmlformats.org/drawingml/2006/chartDrawing">
    <cdr:from>
      <cdr:x>0.8125</cdr:x>
      <cdr:y>0.32292</cdr:y>
    </cdr:from>
    <cdr:to>
      <cdr:x>0.868</cdr:x>
      <cdr:y>0.40625</cdr:y>
    </cdr:to>
    <cdr:sp macro="" textlink="">
      <cdr:nvSpPr>
        <cdr:cNvPr id="12" name="TextovéPole 17"/>
        <cdr:cNvSpPr txBox="1"/>
      </cdr:nvSpPr>
      <cdr:spPr>
        <a:xfrm xmlns:a="http://schemas.openxmlformats.org/drawingml/2006/main" flipH="1">
          <a:off x="7429520" y="2214554"/>
          <a:ext cx="507444" cy="57150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cs-CZ" sz="3200" b="1" dirty="0"/>
            <a:t>D</a:t>
          </a:r>
        </a:p>
      </cdr:txBody>
    </cdr:sp>
  </cdr:relSizeAnchor>
  <cdr:relSizeAnchor xmlns:cdr="http://schemas.openxmlformats.org/drawingml/2006/chartDrawing">
    <cdr:from>
      <cdr:x>0.15625</cdr:x>
      <cdr:y>0.38542</cdr:y>
    </cdr:from>
    <cdr:to>
      <cdr:x>0.17187</cdr:x>
      <cdr:y>0.41458</cdr:y>
    </cdr:to>
    <cdr:sp macro="" textlink="">
      <cdr:nvSpPr>
        <cdr:cNvPr id="13" name="Vývojový diagram: spojka 12"/>
        <cdr:cNvSpPr/>
      </cdr:nvSpPr>
      <cdr:spPr>
        <a:xfrm xmlns:a="http://schemas.openxmlformats.org/drawingml/2006/main">
          <a:off x="1428728" y="2643182"/>
          <a:ext cx="142876" cy="200036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0.311</cdr:x>
      <cdr:y>0.3845</cdr:y>
    </cdr:from>
    <cdr:to>
      <cdr:x>0.32663</cdr:x>
      <cdr:y>0.41366</cdr:y>
    </cdr:to>
    <cdr:sp macro="" textlink="">
      <cdr:nvSpPr>
        <cdr:cNvPr id="14" name="Vývojový diagram: spojka 13"/>
        <cdr:cNvSpPr/>
      </cdr:nvSpPr>
      <cdr:spPr>
        <a:xfrm xmlns:a="http://schemas.openxmlformats.org/drawingml/2006/main">
          <a:off x="2843808" y="2636912"/>
          <a:ext cx="142920" cy="199980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0.72837</cdr:x>
      <cdr:y>0.3845</cdr:y>
    </cdr:from>
    <cdr:to>
      <cdr:x>0.744</cdr:x>
      <cdr:y>0.41366</cdr:y>
    </cdr:to>
    <cdr:sp macro="" textlink="">
      <cdr:nvSpPr>
        <cdr:cNvPr id="15" name="Vývojový diagram: spojka 14"/>
        <cdr:cNvSpPr/>
      </cdr:nvSpPr>
      <cdr:spPr>
        <a:xfrm xmlns:a="http://schemas.openxmlformats.org/drawingml/2006/main">
          <a:off x="6660232" y="2636912"/>
          <a:ext cx="142921" cy="199980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  <cdr:relSizeAnchor xmlns:cdr="http://schemas.openxmlformats.org/drawingml/2006/chartDrawing">
    <cdr:from>
      <cdr:x>0.79925</cdr:x>
      <cdr:y>0.3845</cdr:y>
    </cdr:from>
    <cdr:to>
      <cdr:x>0.81487</cdr:x>
      <cdr:y>0.41366</cdr:y>
    </cdr:to>
    <cdr:sp macro="" textlink="">
      <cdr:nvSpPr>
        <cdr:cNvPr id="16" name="Vývojový diagram: spojka 15"/>
        <cdr:cNvSpPr/>
      </cdr:nvSpPr>
      <cdr:spPr>
        <a:xfrm xmlns:a="http://schemas.openxmlformats.org/drawingml/2006/main">
          <a:off x="7308304" y="2636912"/>
          <a:ext cx="142830" cy="199980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cs-CZ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EC35-E2C3-48B5-AD4F-C400DBF0BF8F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02C7-3928-44F5-A879-3EAD7C63A6B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214554"/>
            <a:ext cx="8686800" cy="2857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Zadání</a:t>
            </a:r>
          </a:p>
          <a:p>
            <a:pPr marL="0" indent="0" algn="just">
              <a:buNone/>
            </a:pPr>
            <a:r>
              <a:rPr lang="cs-CZ" dirty="0" smtClean="0"/>
              <a:t>Na obrázku je zakreslena časová závislost dráhy kabiny výtahu. Kabina nejprve 1 s stojí v dolním patře, pak se začne pohybovat vzhůru, pak začne zpomalovat a po 1 s opět zastaví.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>
              <a:buAutoNum type="alphaLcParenR"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2656"/>
            <a:ext cx="8072494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642910" y="5705872"/>
            <a:ext cx="770485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1214447"/>
          </a:xfrm>
        </p:spPr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cs-CZ" dirty="0" smtClean="0"/>
              <a:t>Popište pohybový stav kabiny na jednotlivých úsecích.</a:t>
            </a:r>
          </a:p>
          <a:p>
            <a:pPr marL="514350" indent="-514350" algn="just">
              <a:buAutoNum type="alphaLcParenR"/>
            </a:pPr>
            <a:endParaRPr lang="cs-CZ" dirty="0" smtClean="0"/>
          </a:p>
          <a:p>
            <a:pPr marL="514350" indent="-514350" algn="just">
              <a:buFont typeface="Arial" pitchFamily="34" charset="0"/>
              <a:buAutoNum type="alphaLcParenR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596" y="2714620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Určete velikost  zrychlení na úseku AB.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00034" y="3571876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cs-CZ" sz="3200" dirty="0" smtClean="0"/>
              <a:t>c</a:t>
            </a:r>
            <a:r>
              <a:rPr lang="cs-CZ" sz="3200" dirty="0"/>
              <a:t>) Určete velikost rychlosti na úseku BC</a:t>
            </a:r>
            <a:r>
              <a:rPr lang="cs-CZ" sz="3200" dirty="0" smtClean="0"/>
              <a:t>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00034" y="4357694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/>
              <a:t>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Určete velikost  zrychlení na úseku CD.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lačítko akce: Zpět nebo Předchozí 5">
            <a:hlinkClick r:id="rId3" action="ppaction://hlinksldjump" highlightClick="1"/>
          </p:cNvPr>
          <p:cNvSpPr/>
          <p:nvPr/>
        </p:nvSpPr>
        <p:spPr>
          <a:xfrm>
            <a:off x="7429520" y="6429396"/>
            <a:ext cx="1714480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e) Zakreslete graf závislosti rychlosti na čase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f</a:t>
            </a:r>
            <a:r>
              <a:rPr lang="cs-CZ" dirty="0" smtClean="0"/>
              <a:t>) Zakreslete graf závislosti zrychlení na čase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1548096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173</Words>
  <Application>Microsoft Office PowerPoint</Application>
  <PresentationFormat>Předvádění na obrazovce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Prezentace aplikace PowerPoint</vt:lpstr>
      <vt:lpstr>Úkoly:</vt:lpstr>
      <vt:lpstr>Prezentace aplikace PowerPoint</vt:lpstr>
      <vt:lpstr>Úkoly:</vt:lpstr>
      <vt:lpstr>Prezentace aplikace PowerPoint</vt:lpstr>
      <vt:lpstr>Úkoly: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Hladčí</dc:creator>
  <cp:lastModifiedBy>uživatel18</cp:lastModifiedBy>
  <cp:revision>9</cp:revision>
  <dcterms:created xsi:type="dcterms:W3CDTF">2013-10-16T06:27:50Z</dcterms:created>
  <dcterms:modified xsi:type="dcterms:W3CDTF">2013-10-21T15:50:41Z</dcterms:modified>
</cp:coreProperties>
</file>