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DBF8-F63C-4084-A12A-07B4392276DE}" type="datetimeFigureOut">
              <a:rPr lang="cs-CZ" smtClean="0"/>
              <a:pPr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1710-1816-477F-B007-A683508C9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Operace s vektory</a:t>
            </a:r>
            <a:endParaRPr lang="cs-CZ" b="1" dirty="0">
              <a:latin typeface="Comic Sans MS" pitchFamily="66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83568" y="5301208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Rozklad vektoru do význačných směrů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2071670" y="2500306"/>
            <a:ext cx="4000528" cy="228601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714744" y="300037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flipV="1">
            <a:off x="2071670" y="4071942"/>
            <a:ext cx="5643602" cy="71438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340000" flipH="1" flipV="1">
            <a:off x="1250133" y="2393149"/>
            <a:ext cx="3214710" cy="1571636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2143108" y="4071942"/>
            <a:ext cx="5572164" cy="7143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340000" flipH="1" flipV="1">
            <a:off x="1585670" y="3343496"/>
            <a:ext cx="1944000" cy="97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-60000" flipV="1">
            <a:off x="2071670" y="4429132"/>
            <a:ext cx="307183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Skupina 38"/>
          <p:cNvGrpSpPr/>
          <p:nvPr/>
        </p:nvGrpSpPr>
        <p:grpSpPr>
          <a:xfrm>
            <a:off x="6858016" y="4000504"/>
            <a:ext cx="142876" cy="357190"/>
            <a:chOff x="6858016" y="4000504"/>
            <a:chExt cx="142876" cy="357190"/>
          </a:xfrm>
        </p:grpSpPr>
        <p:cxnSp>
          <p:nvCxnSpPr>
            <p:cNvPr id="24" name="Přímá spojovací čára 23"/>
            <p:cNvCxnSpPr/>
            <p:nvPr/>
          </p:nvCxnSpPr>
          <p:spPr>
            <a:xfrm rot="5400000">
              <a:off x="6715140" y="4143380"/>
              <a:ext cx="357190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čára 24"/>
            <p:cNvCxnSpPr/>
            <p:nvPr/>
          </p:nvCxnSpPr>
          <p:spPr>
            <a:xfrm rot="5400000">
              <a:off x="6786578" y="4143380"/>
              <a:ext cx="357190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7000892" y="2214554"/>
            <a:ext cx="142876" cy="357190"/>
            <a:chOff x="7000892" y="2214554"/>
            <a:chExt cx="142876" cy="357190"/>
          </a:xfrm>
        </p:grpSpPr>
        <p:cxnSp>
          <p:nvCxnSpPr>
            <p:cNvPr id="26" name="Přímá spojovací čára 25"/>
            <p:cNvCxnSpPr/>
            <p:nvPr/>
          </p:nvCxnSpPr>
          <p:spPr>
            <a:xfrm rot="5400000">
              <a:off x="6858016" y="2357430"/>
              <a:ext cx="357190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6929454" y="2357430"/>
              <a:ext cx="357190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ovéPole 32"/>
          <p:cNvSpPr txBox="1"/>
          <p:nvPr/>
        </p:nvSpPr>
        <p:spPr>
          <a:xfrm>
            <a:off x="1857356" y="321468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dirty="0" smtClean="0"/>
          </a:p>
        </p:txBody>
      </p:sp>
      <p:sp>
        <p:nvSpPr>
          <p:cNvPr id="34" name="TextovéPole 33"/>
          <p:cNvSpPr txBox="1"/>
          <p:nvPr/>
        </p:nvSpPr>
        <p:spPr>
          <a:xfrm>
            <a:off x="3428992" y="464344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dirty="0" smtClean="0"/>
          </a:p>
        </p:txBody>
      </p:sp>
      <p:cxnSp>
        <p:nvCxnSpPr>
          <p:cNvPr id="35" name="Přímá spojovací čára 34"/>
          <p:cNvCxnSpPr/>
          <p:nvPr/>
        </p:nvCxnSpPr>
        <p:spPr>
          <a:xfrm rot="5400000" flipH="1" flipV="1">
            <a:off x="1357290" y="2786058"/>
            <a:ext cx="2714644" cy="12858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Skupina 44"/>
          <p:cNvGrpSpPr/>
          <p:nvPr/>
        </p:nvGrpSpPr>
        <p:grpSpPr>
          <a:xfrm>
            <a:off x="3214678" y="2000240"/>
            <a:ext cx="428628" cy="142876"/>
            <a:chOff x="3214678" y="1857364"/>
            <a:chExt cx="428628" cy="142876"/>
          </a:xfrm>
        </p:grpSpPr>
        <p:cxnSp>
          <p:nvCxnSpPr>
            <p:cNvPr id="43" name="Přímá spojovací čára 42"/>
            <p:cNvCxnSpPr/>
            <p:nvPr/>
          </p:nvCxnSpPr>
          <p:spPr>
            <a:xfrm flipV="1">
              <a:off x="3214678" y="1857364"/>
              <a:ext cx="428628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flipV="1">
              <a:off x="3214678" y="1928802"/>
              <a:ext cx="428628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45"/>
          <p:cNvGrpSpPr/>
          <p:nvPr/>
        </p:nvGrpSpPr>
        <p:grpSpPr>
          <a:xfrm>
            <a:off x="6072198" y="1928802"/>
            <a:ext cx="428628" cy="142876"/>
            <a:chOff x="3214678" y="1857364"/>
            <a:chExt cx="428628" cy="142876"/>
          </a:xfrm>
        </p:grpSpPr>
        <p:cxnSp>
          <p:nvCxnSpPr>
            <p:cNvPr id="47" name="Přímá spojovací čára 46"/>
            <p:cNvCxnSpPr/>
            <p:nvPr/>
          </p:nvCxnSpPr>
          <p:spPr>
            <a:xfrm flipV="1">
              <a:off x="3214678" y="1857364"/>
              <a:ext cx="428628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 flipV="1">
              <a:off x="3214678" y="1928802"/>
              <a:ext cx="428628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56 -1.96532E-6 L 0.33716 -0.0524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281 0.01179 L 0.00382 -0.2610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latin typeface="Comic Sans MS" pitchFamily="66" charset="0"/>
              </a:rPr>
              <a:t>a) Skládání sil shodného směru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1428728" y="3214686"/>
            <a:ext cx="200026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428728" y="3357562"/>
            <a:ext cx="3286148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286249" y="3285727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1428728" y="3214686"/>
            <a:ext cx="2000264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1428728" y="3286124"/>
            <a:ext cx="52864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857356" y="24288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857356" y="342900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786182" y="235743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14546" y="5000636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F</a:t>
            </a:r>
            <a:r>
              <a:rPr lang="cs-CZ" sz="4400" b="1" baseline="-25000" dirty="0">
                <a:latin typeface="Comic Sans MS" pitchFamily="66" charset="0"/>
                <a:ea typeface="+mj-ea"/>
                <a:cs typeface="+mj-cs"/>
              </a:rPr>
              <a:t>1</a:t>
            </a:r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 + F</a:t>
            </a:r>
            <a:r>
              <a:rPr lang="cs-CZ" sz="4400" b="1" baseline="-25000" dirty="0">
                <a:latin typeface="Comic Sans MS" pitchFamily="66" charset="0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6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3.62627E-6 L 0.36042 0.020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99 0.01018 L 0.38785 0.1466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7" grpId="0"/>
      <p:bldP spid="17" grpId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latin typeface="Comic Sans MS" pitchFamily="66" charset="0"/>
              </a:rPr>
              <a:t>Skládání sil shodného směru</a:t>
            </a:r>
            <a:br>
              <a:rPr lang="cs-CZ" sz="4000" b="1" dirty="0">
                <a:latin typeface="Comic Sans MS" pitchFamily="66" charset="0"/>
              </a:rPr>
            </a:br>
            <a:r>
              <a:rPr lang="cs-CZ" sz="4000" b="1" dirty="0">
                <a:latin typeface="Comic Sans MS" pitchFamily="66" charset="0"/>
              </a:rPr>
              <a:t>ležících na jedné přímce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571472" y="3214686"/>
            <a:ext cx="157163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143240" y="3214686"/>
            <a:ext cx="271464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28993" y="3214289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71472" y="3214686"/>
            <a:ext cx="1571636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3143240" y="3286124"/>
            <a:ext cx="428628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214414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86248" y="22859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786314" y="342900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428596" y="3214686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3000761" y="3214289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214546" y="5000636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F</a:t>
            </a:r>
            <a:r>
              <a:rPr lang="cs-CZ" sz="4400" b="1" baseline="-25000" dirty="0">
                <a:latin typeface="Comic Sans MS" pitchFamily="66" charset="0"/>
                <a:ea typeface="+mj-ea"/>
                <a:cs typeface="+mj-cs"/>
              </a:rPr>
              <a:t>1</a:t>
            </a:r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 + F</a:t>
            </a:r>
            <a:r>
              <a:rPr lang="cs-CZ" sz="4400" b="1" baseline="-25000" dirty="0">
                <a:latin typeface="Comic Sans MS" pitchFamily="66" charset="0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6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278 -0.00023 L 0.5798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2.09066E-6 L 0.5276 -2.09066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18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b) </a:t>
            </a:r>
            <a:r>
              <a:rPr lang="cs-CZ" sz="4000" b="1" dirty="0">
                <a:latin typeface="Comic Sans MS" pitchFamily="66" charset="0"/>
              </a:rPr>
              <a:t>Skládání sil </a:t>
            </a:r>
            <a:r>
              <a:rPr lang="cs-CZ" sz="4000" b="1" dirty="0" smtClean="0">
                <a:latin typeface="Comic Sans MS" pitchFamily="66" charset="0"/>
              </a:rPr>
              <a:t>opačného </a:t>
            </a:r>
            <a:r>
              <a:rPr lang="cs-CZ" sz="4000" b="1" dirty="0">
                <a:latin typeface="Comic Sans MS" pitchFamily="66" charset="0"/>
              </a:rPr>
              <a:t>směru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 rot="10800000">
            <a:off x="1071538" y="3500438"/>
            <a:ext cx="142876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500298" y="3500438"/>
            <a:ext cx="321471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0800000">
            <a:off x="1071538" y="3500438"/>
            <a:ext cx="1428760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500298" y="3571876"/>
            <a:ext cx="1785950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357819" y="3500041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643042" y="271462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14744" y="27146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71802" y="371475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43108" y="478632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 - 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1</a:t>
            </a:r>
            <a:endParaRPr lang="cs-CZ" sz="4400" b="1" baseline="-2500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214546" y="557214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itchFamily="66" charset="0"/>
                <a:ea typeface="+mj-ea"/>
                <a:cs typeface="+mj-cs"/>
              </a:rPr>
              <a:t>Od větší síly odečítáme menší </a:t>
            </a:r>
            <a:r>
              <a:rPr lang="cs-CZ" sz="2400" b="1" dirty="0" smtClean="0">
                <a:latin typeface="Comic Sans MS" pitchFamily="66" charset="0"/>
                <a:ea typeface="+mj-ea"/>
                <a:cs typeface="+mj-cs"/>
              </a:rPr>
              <a:t>sílu.</a:t>
            </a:r>
            <a:endParaRPr lang="cs-CZ" sz="2400" b="1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14546" y="614364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  <a:ea typeface="+mj-ea"/>
                <a:cs typeface="+mj-cs"/>
              </a:rPr>
              <a:t>Výslednice má směr větší síly.</a:t>
            </a:r>
            <a:endParaRPr lang="cs-CZ" sz="2400" b="1" dirty="0"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6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337 -4.49584E-6 L 0.35209 -4.49584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32292 0 " pathEditMode="relative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18" grpId="0"/>
      <p:bldP spid="19" grpId="0"/>
      <p:bldP spid="26" grpId="0"/>
      <p:bldP spid="2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latin typeface="Comic Sans MS" pitchFamily="66" charset="0"/>
              </a:rPr>
              <a:t>c</a:t>
            </a:r>
            <a:r>
              <a:rPr lang="cs-CZ" sz="4000" b="1" dirty="0" smtClean="0">
                <a:latin typeface="Comic Sans MS" pitchFamily="66" charset="0"/>
              </a:rPr>
              <a:t>) </a:t>
            </a:r>
            <a:r>
              <a:rPr lang="cs-CZ" sz="4000" b="1" dirty="0">
                <a:latin typeface="Comic Sans MS" pitchFamily="66" charset="0"/>
              </a:rPr>
              <a:t>Skládání </a:t>
            </a:r>
            <a:r>
              <a:rPr lang="cs-CZ" sz="4000" b="1" dirty="0" smtClean="0">
                <a:latin typeface="Comic Sans MS" pitchFamily="66" charset="0"/>
              </a:rPr>
              <a:t>na sebe kolmých sil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 flipH="1" flipV="1">
            <a:off x="1785918" y="2857496"/>
            <a:ext cx="1430348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500298" y="3500438"/>
            <a:ext cx="321471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 flipH="1" flipV="1">
            <a:off x="1822431" y="2820983"/>
            <a:ext cx="1357322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357819" y="3500041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643042" y="271462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86182" y="357187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643306" y="2143116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2500298" y="3500438"/>
            <a:ext cx="3214710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Skupina 35"/>
          <p:cNvGrpSpPr/>
          <p:nvPr/>
        </p:nvGrpSpPr>
        <p:grpSpPr>
          <a:xfrm>
            <a:off x="714348" y="4500570"/>
            <a:ext cx="4000528" cy="1136514"/>
            <a:chOff x="2214546" y="5572140"/>
            <a:chExt cx="4000528" cy="1136514"/>
          </a:xfrm>
        </p:grpSpPr>
        <p:sp>
          <p:nvSpPr>
            <p:cNvPr id="26" name="TextovéPole 25"/>
            <p:cNvSpPr txBox="1"/>
            <p:nvPr/>
          </p:nvSpPr>
          <p:spPr>
            <a:xfrm>
              <a:off x="2214546" y="5572140"/>
              <a:ext cx="4000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F</a:t>
              </a:r>
              <a:r>
                <a:rPr lang="cs-CZ" sz="4400" b="1" baseline="30000" dirty="0" smtClean="0">
                  <a:latin typeface="Comic Sans MS" pitchFamily="66" charset="0"/>
                  <a:ea typeface="+mj-ea"/>
                  <a:cs typeface="+mj-cs"/>
                </a:rPr>
                <a:t>2</a:t>
              </a:r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 </a:t>
              </a:r>
              <a:r>
                <a:rPr lang="cs-CZ" sz="4400" b="1" dirty="0">
                  <a:latin typeface="Comic Sans MS" pitchFamily="66" charset="0"/>
                  <a:ea typeface="+mj-ea"/>
                  <a:cs typeface="+mj-cs"/>
                </a:rPr>
                <a:t>= </a:t>
              </a:r>
              <a:r>
                <a:rPr lang="cs-CZ" sz="4400" b="1" dirty="0" err="1" smtClean="0">
                  <a:latin typeface="Comic Sans MS" pitchFamily="66" charset="0"/>
                  <a:ea typeface="+mj-ea"/>
                  <a:cs typeface="+mj-cs"/>
                </a:rPr>
                <a:t>F</a:t>
              </a:r>
              <a:r>
                <a:rPr lang="cs-CZ" sz="4400" b="1" baseline="30000" dirty="0" err="1" smtClean="0">
                  <a:latin typeface="Comic Sans MS" pitchFamily="66" charset="0"/>
                  <a:ea typeface="+mj-ea"/>
                  <a:cs typeface="+mj-cs"/>
                </a:rPr>
                <a:t>2</a:t>
              </a:r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+ </a:t>
              </a:r>
              <a:r>
                <a:rPr lang="cs-CZ" sz="4400" b="1" dirty="0" err="1" smtClean="0">
                  <a:latin typeface="Comic Sans MS" pitchFamily="66" charset="0"/>
                  <a:ea typeface="+mj-ea"/>
                  <a:cs typeface="+mj-cs"/>
                </a:rPr>
                <a:t>F</a:t>
              </a:r>
              <a:r>
                <a:rPr lang="cs-CZ" sz="4400" b="1" baseline="30000" dirty="0" err="1" smtClean="0">
                  <a:latin typeface="Comic Sans MS" pitchFamily="66" charset="0"/>
                  <a:ea typeface="+mj-ea"/>
                  <a:cs typeface="+mj-cs"/>
                </a:rPr>
                <a:t>2</a:t>
              </a:r>
              <a:endParaRPr lang="cs-CZ" sz="4400" b="1" baseline="-25000" dirty="0">
                <a:latin typeface="Comic Sans MS" pitchFamily="66" charset="0"/>
                <a:ea typeface="+mj-ea"/>
                <a:cs typeface="+mj-cs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929190" y="5929330"/>
              <a:ext cx="357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b="1" baseline="30000" dirty="0" smtClean="0">
                  <a:latin typeface="Comic Sans MS" pitchFamily="66" charset="0"/>
                  <a:ea typeface="+mj-ea"/>
                  <a:cs typeface="+mj-cs"/>
                </a:rPr>
                <a:t>2</a:t>
              </a:r>
              <a:endParaRPr lang="cs-CZ" sz="4000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714744" y="6000768"/>
              <a:ext cx="357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b="1" baseline="30000" dirty="0" smtClean="0">
                  <a:latin typeface="Comic Sans MS" pitchFamily="66" charset="0"/>
                  <a:ea typeface="+mj-ea"/>
                  <a:cs typeface="+mj-cs"/>
                </a:rPr>
                <a:t>1</a:t>
              </a:r>
              <a:endParaRPr lang="cs-CZ" sz="4000" dirty="0"/>
            </a:p>
          </p:txBody>
        </p:sp>
      </p:grpSp>
      <p:cxnSp>
        <p:nvCxnSpPr>
          <p:cNvPr id="16" name="Přímá spojovací šipka 15"/>
          <p:cNvCxnSpPr/>
          <p:nvPr/>
        </p:nvCxnSpPr>
        <p:spPr>
          <a:xfrm flipV="1">
            <a:off x="2500298" y="2143116"/>
            <a:ext cx="3214710" cy="135732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Skupina 63"/>
          <p:cNvGrpSpPr/>
          <p:nvPr/>
        </p:nvGrpSpPr>
        <p:grpSpPr>
          <a:xfrm>
            <a:off x="4929190" y="3571876"/>
            <a:ext cx="4000528" cy="2919051"/>
            <a:chOff x="4929190" y="3571876"/>
            <a:chExt cx="4000528" cy="2919051"/>
          </a:xfrm>
        </p:grpSpPr>
        <p:sp>
          <p:nvSpPr>
            <p:cNvPr id="42" name="TextovéPole 41"/>
            <p:cNvSpPr txBox="1"/>
            <p:nvPr/>
          </p:nvSpPr>
          <p:spPr>
            <a:xfrm>
              <a:off x="6929454" y="5000636"/>
              <a:ext cx="35719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>
                  <a:latin typeface="Comic Sans MS" pitchFamily="66" charset="0"/>
                  <a:ea typeface="+mj-ea"/>
                  <a:cs typeface="+mj-cs"/>
                </a:rPr>
                <a:t>a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8358214" y="4071942"/>
              <a:ext cx="5000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b</a:t>
              </a:r>
              <a:endParaRPr lang="cs-CZ" sz="4400" b="1" dirty="0">
                <a:latin typeface="Comic Sans MS" pitchFamily="66" charset="0"/>
                <a:ea typeface="+mj-ea"/>
                <a:cs typeface="+mj-cs"/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715140" y="3571876"/>
              <a:ext cx="35719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c</a:t>
              </a:r>
              <a:endParaRPr lang="cs-CZ" sz="4400" b="1" dirty="0">
                <a:latin typeface="Comic Sans MS" pitchFamily="66" charset="0"/>
                <a:ea typeface="+mj-ea"/>
                <a:cs typeface="+mj-cs"/>
              </a:endParaRP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4929190" y="5721486"/>
              <a:ext cx="4000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c</a:t>
              </a:r>
              <a:r>
                <a:rPr lang="cs-CZ" sz="4400" b="1" baseline="30000" dirty="0" smtClean="0">
                  <a:latin typeface="Comic Sans MS" pitchFamily="66" charset="0"/>
                  <a:ea typeface="+mj-ea"/>
                  <a:cs typeface="+mj-cs"/>
                </a:rPr>
                <a:t>2</a:t>
              </a:r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 </a:t>
              </a:r>
              <a:r>
                <a:rPr lang="cs-CZ" sz="4400" b="1" dirty="0">
                  <a:latin typeface="Comic Sans MS" pitchFamily="66" charset="0"/>
                  <a:ea typeface="+mj-ea"/>
                  <a:cs typeface="+mj-cs"/>
                </a:rPr>
                <a:t>= </a:t>
              </a:r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a</a:t>
              </a:r>
              <a:r>
                <a:rPr lang="cs-CZ" sz="4400" b="1" baseline="30000" dirty="0" smtClean="0">
                  <a:latin typeface="Comic Sans MS" pitchFamily="66" charset="0"/>
                  <a:ea typeface="+mj-ea"/>
                  <a:cs typeface="+mj-cs"/>
                </a:rPr>
                <a:t>2</a:t>
              </a:r>
              <a:r>
                <a:rPr lang="cs-CZ" sz="4400" b="1" dirty="0" smtClean="0">
                  <a:latin typeface="Comic Sans MS" pitchFamily="66" charset="0"/>
                  <a:ea typeface="+mj-ea"/>
                  <a:cs typeface="+mj-cs"/>
                </a:rPr>
                <a:t>+ b</a:t>
              </a:r>
              <a:r>
                <a:rPr lang="cs-CZ" sz="4400" b="1" baseline="30000" dirty="0" smtClean="0">
                  <a:latin typeface="Comic Sans MS" pitchFamily="66" charset="0"/>
                  <a:ea typeface="+mj-ea"/>
                  <a:cs typeface="+mj-cs"/>
                </a:rPr>
                <a:t>2</a:t>
              </a:r>
              <a:endParaRPr lang="cs-CZ" sz="4400" b="1" baseline="-25000" dirty="0">
                <a:latin typeface="Comic Sans MS" pitchFamily="66" charset="0"/>
                <a:ea typeface="+mj-ea"/>
                <a:cs typeface="+mj-cs"/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2500298" y="2143116"/>
            <a:ext cx="3214710" cy="1357322"/>
            <a:chOff x="2500298" y="2143116"/>
            <a:chExt cx="3214710" cy="1357322"/>
          </a:xfrm>
        </p:grpSpPr>
        <p:sp>
          <p:nvSpPr>
            <p:cNvPr id="37" name="Pravoúhlý trojúhelník 36"/>
            <p:cNvSpPr/>
            <p:nvPr/>
          </p:nvSpPr>
          <p:spPr>
            <a:xfrm flipH="1">
              <a:off x="2571736" y="2214554"/>
              <a:ext cx="3071834" cy="128588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2" name="Přímá spojovací šipka 61"/>
            <p:cNvCxnSpPr/>
            <p:nvPr/>
          </p:nvCxnSpPr>
          <p:spPr>
            <a:xfrm flipV="1">
              <a:off x="2500298" y="2143116"/>
              <a:ext cx="3214710" cy="13573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2.58094E-6 L 0.34636 2.5809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2.22017E-7 L 0.4743 2.22017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9584E-6 L 8.33333E-7 -0.1991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407 L -0.00034 -0.3450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1.68363E-6 L 0.28351 0.24121 " pathEditMode="relative" ptsTypes="AA">
                                      <p:cBhvr>
                                        <p:cTn id="7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18" grpId="0"/>
      <p:bldP spid="18" grpId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d) </a:t>
            </a:r>
            <a:r>
              <a:rPr lang="cs-CZ" sz="4000" b="1" dirty="0">
                <a:latin typeface="Comic Sans MS" pitchFamily="66" charset="0"/>
              </a:rPr>
              <a:t>Skládání </a:t>
            </a:r>
            <a:r>
              <a:rPr lang="cs-CZ" sz="4000" b="1" dirty="0" smtClean="0">
                <a:latin typeface="Comic Sans MS" pitchFamily="66" charset="0"/>
              </a:rPr>
              <a:t>různoběžných sil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 flipH="1" flipV="1">
            <a:off x="1901740" y="2955988"/>
            <a:ext cx="1411430" cy="12144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000232" y="4286256"/>
            <a:ext cx="450059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 flipH="1" flipV="1">
            <a:off x="1893075" y="2964653"/>
            <a:ext cx="1428760" cy="121444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857753" y="4285859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00232" y="285749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28992" y="435769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286248" y="292893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2000232" y="4286256"/>
            <a:ext cx="4500594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000232" y="2857496"/>
            <a:ext cx="5643602" cy="1428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26 0.00023 L 0.48542 0.0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4.33526E-6 L 0.68715 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4335E-6 L 0.12968 -0.2087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0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 -0.00856 L 0.2125 -0.367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18" grpId="0"/>
      <p:bldP spid="18" grpId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>
                <a:latin typeface="Comic Sans MS" pitchFamily="66" charset="0"/>
              </a:rPr>
              <a:t>Skládání </a:t>
            </a:r>
            <a:r>
              <a:rPr lang="cs-CZ" sz="4000" b="1" dirty="0" smtClean="0">
                <a:latin typeface="Comic Sans MS" pitchFamily="66" charset="0"/>
              </a:rPr>
              <a:t>více různoběžných sil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16200000" flipV="1">
            <a:off x="687294" y="2955988"/>
            <a:ext cx="1411430" cy="12144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2714612" y="4143380"/>
            <a:ext cx="4500594" cy="28575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42910" y="335756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29058" y="442913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572000" y="314324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Přímá spojovací šipka 22"/>
          <p:cNvCxnSpPr/>
          <p:nvPr/>
        </p:nvCxnSpPr>
        <p:spPr>
          <a:xfrm flipV="1">
            <a:off x="2714612" y="4143380"/>
            <a:ext cx="4500594" cy="28575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1428728" y="4857760"/>
            <a:ext cx="1214446" cy="16020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857356" y="492919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3</a:t>
            </a:r>
            <a:endParaRPr lang="cs-CZ" sz="4000" b="1" baseline="-25000" dirty="0"/>
          </a:p>
        </p:txBody>
      </p:sp>
      <p:cxnSp>
        <p:nvCxnSpPr>
          <p:cNvPr id="27" name="Přímá spojovací šipka 26"/>
          <p:cNvCxnSpPr/>
          <p:nvPr/>
        </p:nvCxnSpPr>
        <p:spPr>
          <a:xfrm rot="16200000" flipH="1">
            <a:off x="3357554" y="5500702"/>
            <a:ext cx="1071570" cy="64294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1428728" y="4857760"/>
            <a:ext cx="1214446" cy="160206"/>
          </a:xfrm>
          <a:prstGeom prst="straightConnector1">
            <a:avLst/>
          </a:prstGeom>
          <a:ln w="444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rot="16200000" flipH="1">
            <a:off x="3357554" y="5500702"/>
            <a:ext cx="1071570" cy="642942"/>
          </a:xfrm>
          <a:prstGeom prst="straightConnector1">
            <a:avLst/>
          </a:prstGeom>
          <a:ln w="444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286116" y="578645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4</a:t>
            </a:r>
            <a:endParaRPr lang="cs-CZ" sz="4000" b="1" baseline="-25000" dirty="0"/>
          </a:p>
        </p:txBody>
      </p:sp>
      <p:cxnSp>
        <p:nvCxnSpPr>
          <p:cNvPr id="44" name="Přímá spojovací šipka 43"/>
          <p:cNvCxnSpPr/>
          <p:nvPr/>
        </p:nvCxnSpPr>
        <p:spPr>
          <a:xfrm flipV="1">
            <a:off x="2000232" y="3714752"/>
            <a:ext cx="5072098" cy="57150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143108" y="17859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cs-CZ" sz="4000" b="1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cs-CZ" sz="4000" b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000760" y="178592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cs-CZ" sz="4000" b="1" baseline="-25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cs-CZ" sz="4000" b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6858016" y="257174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cs-CZ" sz="4000" b="1" baseline="-25000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cs-CZ" sz="4000" b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2.54335E-6 L -0.20833 -0.2298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0.4191 -0.3350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7052E-7 L 0.31493 -0.3775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1" grpId="0"/>
      <p:bldP spid="33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d) Odčítání sil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 flipH="1" flipV="1">
            <a:off x="1901740" y="2955988"/>
            <a:ext cx="1411430" cy="12144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000232" y="4286256"/>
            <a:ext cx="450059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 flipH="1" flipV="1">
            <a:off x="1893075" y="2964653"/>
            <a:ext cx="1428760" cy="121444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857753" y="4285859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00232" y="285749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28992" y="435769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71736" y="4643446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2000232" y="4286256"/>
            <a:ext cx="4500594" cy="15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714348" y="4357694"/>
            <a:ext cx="1357322" cy="121444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28596" y="435769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-F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cxnSp>
        <p:nvCxnSpPr>
          <p:cNvPr id="24" name="Přímá spojovací šipka 23"/>
          <p:cNvCxnSpPr/>
          <p:nvPr/>
        </p:nvCxnSpPr>
        <p:spPr>
          <a:xfrm rot="5400000">
            <a:off x="714348" y="4357694"/>
            <a:ext cx="1357322" cy="121444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000232" y="4286256"/>
            <a:ext cx="3357586" cy="135732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3929058" y="1357298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 - 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1</a:t>
            </a:r>
            <a:endParaRPr lang="cs-CZ" sz="4400" b="1" baseline="-2500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929058" y="2357430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 + (-F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1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)</a:t>
            </a:r>
            <a:endParaRPr lang="cs-CZ" sz="4400" b="1" baseline="-25000" dirty="0"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4335E-6 L -0.13021 0.200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21965E-6 L 0.48941 0.0071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1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omic Sans MS" pitchFamily="66" charset="0"/>
              </a:rPr>
              <a:t>Odčítání sil jinak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 flipH="1" flipV="1">
            <a:off x="1901740" y="2955988"/>
            <a:ext cx="1411430" cy="12144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000232" y="4286256"/>
            <a:ext cx="450059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857753" y="4285859"/>
            <a:ext cx="285752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00232" y="285749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1</a:t>
            </a:r>
            <a:endParaRPr lang="cs-CZ" sz="4000" b="1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28992" y="435769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</a:t>
            </a:r>
            <a:r>
              <a:rPr lang="cs-CZ" sz="4000" b="1" baseline="-25000" dirty="0" smtClean="0"/>
              <a:t>2</a:t>
            </a:r>
            <a:endParaRPr lang="cs-CZ" sz="4000" b="1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500562" y="242886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F</a:t>
            </a:r>
            <a:endParaRPr lang="cs-CZ" sz="4800" b="1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3214678" y="2857496"/>
            <a:ext cx="3286148" cy="1428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000496" y="1500174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omic Sans MS" pitchFamily="66" charset="0"/>
                <a:ea typeface="+mj-ea"/>
                <a:cs typeface="+mj-cs"/>
              </a:rPr>
              <a:t>F = 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cs-CZ" sz="4400" b="1" dirty="0" smtClean="0">
                <a:latin typeface="Comic Sans MS" pitchFamily="66" charset="0"/>
                <a:ea typeface="+mj-ea"/>
                <a:cs typeface="+mj-cs"/>
              </a:rPr>
              <a:t> - F</a:t>
            </a:r>
            <a:r>
              <a:rPr lang="cs-CZ" sz="4400" b="1" baseline="-25000" dirty="0" smtClean="0">
                <a:latin typeface="Comic Sans MS" pitchFamily="66" charset="0"/>
                <a:ea typeface="+mj-ea"/>
                <a:cs typeface="+mj-cs"/>
              </a:rPr>
              <a:t>1</a:t>
            </a:r>
            <a:endParaRPr lang="cs-CZ" sz="4400" b="1" baseline="-2500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000100" y="564357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POZOR NA SMĚR VÝSLEDNÉHO VEKTORU!</a:t>
            </a:r>
            <a:endParaRPr lang="cs-CZ" sz="32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714480" y="628652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Kontrola:</a:t>
            </a:r>
            <a:r>
              <a:rPr lang="cs-CZ" sz="2400" b="1" dirty="0" smtClean="0"/>
              <a:t>  F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</a:t>
            </a:r>
            <a:r>
              <a:rPr lang="cs-CZ" sz="2400" dirty="0" smtClean="0"/>
              <a:t>+</a:t>
            </a:r>
            <a:r>
              <a:rPr lang="cs-CZ" sz="2400" b="1" dirty="0" smtClean="0"/>
              <a:t> F </a:t>
            </a:r>
            <a:r>
              <a:rPr lang="cs-CZ" sz="2400" dirty="0" smtClean="0"/>
              <a:t>=</a:t>
            </a:r>
            <a:r>
              <a:rPr lang="cs-CZ" sz="2400" b="1" dirty="0" smtClean="0"/>
              <a:t> F</a:t>
            </a:r>
            <a:r>
              <a:rPr lang="cs-CZ" sz="2400" b="1" baseline="-25000" dirty="0" smtClean="0"/>
              <a:t>2</a:t>
            </a:r>
            <a:endParaRPr lang="cs-CZ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161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Operace s vektory</vt:lpstr>
      <vt:lpstr>a) Skládání sil shodného směru</vt:lpstr>
      <vt:lpstr>Skládání sil shodného směru ležících na jedné přímce</vt:lpstr>
      <vt:lpstr>b) Skládání sil opačného směru</vt:lpstr>
      <vt:lpstr>c) Skládání na sebe kolmých sil</vt:lpstr>
      <vt:lpstr>d) Skládání různoběžných sil</vt:lpstr>
      <vt:lpstr> Skládání více různoběžných sil</vt:lpstr>
      <vt:lpstr>d) Odčítání sil</vt:lpstr>
      <vt:lpstr>Odčítání sil jinak</vt:lpstr>
      <vt:lpstr>Rozklad vektoru do význačných směrů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Skládání sil</dc:title>
  <dc:creator>Hladčí</dc:creator>
  <cp:lastModifiedBy>svobodova</cp:lastModifiedBy>
  <cp:revision>32</cp:revision>
  <dcterms:created xsi:type="dcterms:W3CDTF">2011-10-27T18:34:11Z</dcterms:created>
  <dcterms:modified xsi:type="dcterms:W3CDTF">2013-12-06T10:06:24Z</dcterms:modified>
</cp:coreProperties>
</file>