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2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7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70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76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53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4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75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93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4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51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45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74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C26B3-B7CC-4849-BE01-57EFE78F9101}" type="datetimeFigureOut">
              <a:rPr lang="cs-CZ" smtClean="0"/>
              <a:t>8. 9. 2015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709C4-FDE3-4D5C-A2DC-ADA237A70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30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jpeg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jpe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jpe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7056" y="1124713"/>
            <a:ext cx="12124944" cy="1124711"/>
          </a:xfrm>
        </p:spPr>
        <p:txBody>
          <a:bodyPr>
            <a:noAutofit/>
          </a:bodyPr>
          <a:lstStyle/>
          <a:p>
            <a:r>
              <a:rPr lang="cs-CZ" sz="8000" b="1" i="1" u="sng" dirty="0" smtClean="0"/>
              <a:t>Vektorové fyzikální veličiny</a:t>
            </a:r>
            <a:endParaRPr lang="cs-CZ" sz="8000" b="1" i="1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Skalární veličina – velikost</a:t>
            </a:r>
          </a:p>
          <a:p>
            <a:r>
              <a:rPr lang="cs-CZ" dirty="0" smtClean="0"/>
              <a:t>Vektorová veličina – počátek, směr, velikost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1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96696"/>
          </a:xfrm>
        </p:spPr>
        <p:txBody>
          <a:bodyPr>
            <a:noAutofit/>
          </a:bodyPr>
          <a:lstStyle/>
          <a:p>
            <a:r>
              <a:rPr lang="cs-CZ" sz="5400" b="1" u="sng" dirty="0" smtClean="0">
                <a:solidFill>
                  <a:schemeClr val="accent2"/>
                </a:solidFill>
              </a:rPr>
              <a:t>Násobení vektoru reálným číslem</a:t>
            </a:r>
            <a:endParaRPr lang="cs-CZ" sz="5400" b="1" u="sng" dirty="0">
              <a:solidFill>
                <a:schemeClr val="accent2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46547" y="8296586"/>
            <a:ext cx="18711945" cy="436800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55981" y="2505488"/>
            <a:ext cx="86440" cy="110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67645" y="987584"/>
            <a:ext cx="230512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43155"/>
              </p:ext>
            </p:extLst>
          </p:nvPr>
        </p:nvGraphicFramePr>
        <p:xfrm>
          <a:off x="1046375" y="996697"/>
          <a:ext cx="4980592" cy="722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1663560" imgH="241200" progId="Equation.DSMT4">
                  <p:embed/>
                </p:oleObj>
              </mc:Choice>
              <mc:Fallback>
                <p:oleObj name="Equation" r:id="rId3" imgW="166356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375" y="996697"/>
                        <a:ext cx="4980592" cy="7223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54" y="1750727"/>
            <a:ext cx="7001256" cy="181965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67266" y="4204353"/>
            <a:ext cx="249492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663642"/>
              </p:ext>
            </p:extLst>
          </p:nvPr>
        </p:nvGraphicFramePr>
        <p:xfrm>
          <a:off x="867265" y="4204354"/>
          <a:ext cx="6064111" cy="247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6" imgW="2298700" imgH="939800" progId="Equation.DSMT4">
                  <p:embed/>
                </p:oleObj>
              </mc:Choice>
              <mc:Fallback>
                <p:oleObj name="Equation" r:id="rId6" imgW="2298700" imgH="93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265" y="4204354"/>
                        <a:ext cx="6064111" cy="2479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élník 9"/>
          <p:cNvSpPr/>
          <p:nvPr/>
        </p:nvSpPr>
        <p:spPr>
          <a:xfrm>
            <a:off x="518474" y="4204353"/>
            <a:ext cx="6608190" cy="25546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5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0800" y="64030"/>
            <a:ext cx="12141200" cy="1544637"/>
          </a:xfrm>
        </p:spPr>
        <p:txBody>
          <a:bodyPr>
            <a:noAutofit/>
          </a:bodyPr>
          <a:lstStyle/>
          <a:p>
            <a:r>
              <a:rPr lang="cs-CZ" sz="5400" b="1" u="sng" dirty="0" smtClean="0">
                <a:solidFill>
                  <a:schemeClr val="accent2"/>
                </a:solidFill>
              </a:rPr>
              <a:t>Sčítání rovnoběžných vektorů působících   </a:t>
            </a:r>
            <a:br>
              <a:rPr lang="cs-CZ" sz="5400" b="1" u="sng" dirty="0" smtClean="0">
                <a:solidFill>
                  <a:schemeClr val="accent2"/>
                </a:solidFill>
              </a:rPr>
            </a:br>
            <a:r>
              <a:rPr lang="cs-CZ" sz="5400" b="1" u="sng" dirty="0" smtClean="0">
                <a:solidFill>
                  <a:schemeClr val="accent2"/>
                </a:solidFill>
              </a:rPr>
              <a:t> v jednom bodě</a:t>
            </a:r>
            <a:endParaRPr lang="cs-CZ" sz="5400" b="1" u="sng" dirty="0">
              <a:solidFill>
                <a:schemeClr val="accent2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800" y="5969000"/>
            <a:ext cx="12141200" cy="64346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000" dirty="0" smtClean="0"/>
              <a:t>-</a:t>
            </a:r>
            <a:r>
              <a:rPr lang="cs-CZ" dirty="0" smtClean="0"/>
              <a:t>stejný postup, velikost výsledného vektoru je rovna rozdílu velikostí skládaných vektorů, směr výsledného vektoru je stejný jako směr větší složky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59" y="1608667"/>
            <a:ext cx="6986016" cy="14508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800" y="3174991"/>
            <a:ext cx="1214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 do koncového bodu jednoho vektoru rovnoběžně přeneseme počátek druhého vektoru, velikost výsledného vektoru je rovna součtu velikostí obou složek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19" y="3948331"/>
            <a:ext cx="7001256" cy="188976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0800" y="3948331"/>
            <a:ext cx="12141200" cy="2909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4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785429"/>
          </a:xfrm>
        </p:spPr>
        <p:txBody>
          <a:bodyPr>
            <a:normAutofit/>
          </a:bodyPr>
          <a:lstStyle/>
          <a:p>
            <a:r>
              <a:rPr lang="cs-CZ" sz="5400" b="1" u="sng" dirty="0" smtClean="0">
                <a:solidFill>
                  <a:schemeClr val="accent2"/>
                </a:solidFill>
              </a:rPr>
              <a:t>Sčítání různoběžných vektorů působících v jednom bodě</a:t>
            </a:r>
            <a:endParaRPr lang="cs-CZ" sz="5400" b="1" u="sng" dirty="0">
              <a:solidFill>
                <a:schemeClr val="accent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29" y="1887630"/>
            <a:ext cx="6675120" cy="495717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9728" y="1841911"/>
            <a:ext cx="112323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373288"/>
              </p:ext>
            </p:extLst>
          </p:nvPr>
        </p:nvGraphicFramePr>
        <p:xfrm>
          <a:off x="334062" y="1804165"/>
          <a:ext cx="3643708" cy="562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4" imgW="1562040" imgH="241200" progId="Equation.DSMT4">
                  <p:embed/>
                </p:oleObj>
              </mc:Choice>
              <mc:Fallback>
                <p:oleObj name="Equation" r:id="rId4" imgW="156204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62" y="1804165"/>
                        <a:ext cx="3643708" cy="562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62" y="1841911"/>
            <a:ext cx="6675120" cy="49372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54" y="1808805"/>
            <a:ext cx="6676249" cy="497037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83236" y="2426656"/>
            <a:ext cx="345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sz="2400" dirty="0" smtClean="0"/>
              <a:t>doplnění vektorů na rovnoběžník</a:t>
            </a:r>
            <a:endParaRPr lang="cs-CZ" sz="2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65" y="1834749"/>
            <a:ext cx="6676250" cy="495159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3236" y="5311128"/>
            <a:ext cx="3882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sz="2400" dirty="0"/>
              <a:t>p</a:t>
            </a:r>
            <a:r>
              <a:rPr lang="cs-CZ" sz="2400" dirty="0" smtClean="0"/>
              <a:t>očetně řešíme sčítání navzájem kolmých vektorů pomocí Pythagorovy věty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83237" y="3299877"/>
            <a:ext cx="378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sz="2400" dirty="0" smtClean="0"/>
              <a:t>do koncového bodu jednoho vektoru rovnoběžně přeneseme druhý vektor, sčítání vektorů je komutativní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935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7653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cs-CZ" sz="5400" b="1" u="sng" dirty="0" smtClean="0">
                <a:solidFill>
                  <a:schemeClr val="accent2"/>
                </a:solidFill>
              </a:rPr>
              <a:t>Odčítání různoběžných vektorů působících v jednom bodě</a:t>
            </a:r>
            <a:endParaRPr lang="cs-CZ" sz="5400" b="1" u="sng" dirty="0">
              <a:solidFill>
                <a:schemeClr val="accent2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42" y="1435104"/>
            <a:ext cx="7326064" cy="5440587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4592" y="1417414"/>
            <a:ext cx="197391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99427"/>
              </p:ext>
            </p:extLst>
          </p:nvPr>
        </p:nvGraphicFramePr>
        <p:xfrm>
          <a:off x="247486" y="1408837"/>
          <a:ext cx="3424724" cy="533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4" imgW="1549080" imgH="241200" progId="Equation.DSMT4">
                  <p:embed/>
                </p:oleObj>
              </mc:Choice>
              <mc:Fallback>
                <p:oleObj name="Equation" r:id="rId4" imgW="154908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86" y="1408837"/>
                        <a:ext cx="3424724" cy="533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164591" y="2045616"/>
            <a:ext cx="4317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 </a:t>
            </a:r>
            <a:r>
              <a:rPr lang="cs-CZ" sz="2400" dirty="0" smtClean="0"/>
              <a:t>odečíst znamená přičíst opačný vektor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95" y="1435104"/>
            <a:ext cx="7326065" cy="544058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3428" y="2979966"/>
            <a:ext cx="4200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sz="2400" dirty="0" smtClean="0"/>
              <a:t>další postup je jako u sčítání různoběžných vektorů</a:t>
            </a:r>
            <a:endParaRPr lang="cs-CZ" sz="24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02" y="1455103"/>
            <a:ext cx="7326066" cy="53722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02" y="1435103"/>
            <a:ext cx="7326067" cy="544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0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8352"/>
          </a:xfrm>
        </p:spPr>
        <p:txBody>
          <a:bodyPr>
            <a:normAutofit/>
          </a:bodyPr>
          <a:lstStyle/>
          <a:p>
            <a:pPr algn="ctr"/>
            <a:r>
              <a:rPr lang="cs-CZ" sz="5400" b="1" u="sng" dirty="0" smtClean="0">
                <a:solidFill>
                  <a:schemeClr val="accent2"/>
                </a:solidFill>
              </a:rPr>
              <a:t>Sčítání více různoběžných vektorů</a:t>
            </a:r>
            <a:endParaRPr lang="cs-CZ" sz="5400" b="1" u="sng" dirty="0">
              <a:solidFill>
                <a:schemeClr val="accent2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59" y="1329504"/>
            <a:ext cx="7486424" cy="5559676"/>
          </a:xfr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1440" y="1288351"/>
            <a:ext cx="134466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958503"/>
              </p:ext>
            </p:extLst>
          </p:nvPr>
        </p:nvGraphicFramePr>
        <p:xfrm>
          <a:off x="229805" y="1462088"/>
          <a:ext cx="3942415" cy="476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4" imgW="1993680" imgH="241200" progId="Equation.DSMT4">
                  <p:embed/>
                </p:oleObj>
              </mc:Choice>
              <mc:Fallback>
                <p:oleObj name="Equation" r:id="rId4" imgW="199368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05" y="1462088"/>
                        <a:ext cx="3942415" cy="476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91438" y="2322576"/>
            <a:ext cx="4409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 vektorový mnohoúhelník – do koncového bodu prvního vektoru rovnoběžně přeneseme druhý vektor</a:t>
            </a:r>
            <a:endParaRPr lang="cs-CZ" sz="24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59" y="1370656"/>
            <a:ext cx="7486425" cy="555967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7599" y="3814619"/>
            <a:ext cx="4306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sz="2400" dirty="0" smtClean="0"/>
              <a:t>do koncových bodů přenesených vektorů rovnoběžně přenášíme další vektory, na pořadí nezáleží</a:t>
            </a:r>
            <a:endParaRPr lang="cs-CZ" sz="24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98" y="1350079"/>
            <a:ext cx="7486426" cy="555967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76" y="1329503"/>
            <a:ext cx="7486427" cy="555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" y="0"/>
            <a:ext cx="12185904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u="sng" dirty="0" smtClean="0">
                <a:solidFill>
                  <a:schemeClr val="accent2"/>
                </a:solidFill>
              </a:rPr>
              <a:t>Rozklad vektoru do dvou složek</a:t>
            </a:r>
            <a:endParaRPr lang="cs-CZ" sz="5400" b="1" u="sng" dirty="0">
              <a:solidFill>
                <a:schemeClr val="accent2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24" y="1471468"/>
            <a:ext cx="7239536" cy="5376329"/>
          </a:xfr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2024" y="1481670"/>
            <a:ext cx="132744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829316"/>
              </p:ext>
            </p:extLst>
          </p:nvPr>
        </p:nvGraphicFramePr>
        <p:xfrm>
          <a:off x="220663" y="1481138"/>
          <a:ext cx="4279397" cy="402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4" imgW="2565360" imgH="241200" progId="Equation.DSMT4">
                  <p:embed/>
                </p:oleObj>
              </mc:Choice>
              <mc:Fallback>
                <p:oleObj name="Equation" r:id="rId4" imgW="256536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1481138"/>
                        <a:ext cx="4279397" cy="4025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192024" y="2207536"/>
            <a:ext cx="4279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 z koncového bodu zadaného vektoru povedeme rovnoběžky se zadanými směry složek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24" y="1537591"/>
            <a:ext cx="7239536" cy="52711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2024" y="3395514"/>
            <a:ext cx="427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 velikosti hledaných složek jsou dány průsečíky , které tvoří rovnoběžník</a:t>
            </a: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68" y="1481138"/>
            <a:ext cx="7239536" cy="52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772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u="sng" dirty="0" smtClean="0">
                <a:solidFill>
                  <a:schemeClr val="accent2">
                    <a:lumMod val="75000"/>
                  </a:schemeClr>
                </a:solidFill>
              </a:rPr>
              <a:t>Rozklad</a:t>
            </a:r>
            <a:r>
              <a:rPr lang="cs-CZ" sz="5400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5400" b="1" u="sng" dirty="0" smtClean="0">
                <a:solidFill>
                  <a:schemeClr val="accent2">
                    <a:lumMod val="75000"/>
                  </a:schemeClr>
                </a:solidFill>
              </a:rPr>
              <a:t>vektoru</a:t>
            </a:r>
            <a:r>
              <a:rPr lang="cs-CZ" sz="5400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5400" b="1" u="sng" dirty="0" smtClean="0">
                <a:solidFill>
                  <a:schemeClr val="accent2">
                    <a:lumMod val="75000"/>
                  </a:schemeClr>
                </a:solidFill>
              </a:rPr>
              <a:t>do</a:t>
            </a:r>
            <a:r>
              <a:rPr lang="cs-CZ" sz="5400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5400" b="1" u="sng" dirty="0" smtClean="0">
                <a:solidFill>
                  <a:schemeClr val="accent2">
                    <a:lumMod val="75000"/>
                  </a:schemeClr>
                </a:solidFill>
              </a:rPr>
              <a:t>souřadnicových</a:t>
            </a:r>
            <a:r>
              <a:rPr lang="cs-CZ" sz="5400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5400" b="1" u="sng" dirty="0" smtClean="0">
                <a:solidFill>
                  <a:schemeClr val="accent2">
                    <a:lumMod val="75000"/>
                  </a:schemeClr>
                </a:solidFill>
              </a:rPr>
              <a:t>os</a:t>
            </a:r>
            <a:endParaRPr lang="cs-CZ" sz="54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50" y="1423289"/>
            <a:ext cx="7256846" cy="5407868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03" y="1423289"/>
            <a:ext cx="7283339" cy="54347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48" y="1410723"/>
            <a:ext cx="7256848" cy="54204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48" y="1424901"/>
            <a:ext cx="7283341" cy="5433099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784922"/>
              </p:ext>
            </p:extLst>
          </p:nvPr>
        </p:nvGraphicFramePr>
        <p:xfrm>
          <a:off x="308420" y="1334388"/>
          <a:ext cx="2709100" cy="937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7" imgW="1396800" imgH="482400" progId="Equation.DSMT4">
                  <p:embed/>
                </p:oleObj>
              </mc:Choice>
              <mc:Fallback>
                <p:oleObj name="Equation" r:id="rId7" imgW="13968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20" y="1334388"/>
                        <a:ext cx="2709100" cy="937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64008" y="2688336"/>
            <a:ext cx="384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 z počátečního bodu vektoru vedeme rovnoběžky se souřadnicovými osami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008" y="4206240"/>
            <a:ext cx="384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 z koncového bodu vektoru vedeme rovnoběžky s osami, doplníme na obdélník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66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213</Words>
  <Application>Microsoft Office PowerPoint</Application>
  <PresentationFormat>Širokoúhlá obrazovka</PresentationFormat>
  <Paragraphs>23</Paragraphs>
  <Slides>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Equation</vt:lpstr>
      <vt:lpstr>Vektorové fyzikální veličiny</vt:lpstr>
      <vt:lpstr>Násobení vektoru reálným číslem</vt:lpstr>
      <vt:lpstr>Sčítání rovnoběžných vektorů působících     v jednom bodě</vt:lpstr>
      <vt:lpstr>Sčítání různoběžných vektorů působících v jednom bodě</vt:lpstr>
      <vt:lpstr>Odčítání různoběžných vektorů působících v jednom bodě</vt:lpstr>
      <vt:lpstr>Sčítání více různoběžných vektorů</vt:lpstr>
      <vt:lpstr>Rozklad vektoru do dvou složek</vt:lpstr>
      <vt:lpstr>Rozklad vektoru do souřadnicových 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Vektorové fyzikální veličiny</dc:title>
  <dc:creator>Jiří Kříž</dc:creator>
  <cp:lastModifiedBy>Jiří Kříž</cp:lastModifiedBy>
  <cp:revision>24</cp:revision>
  <dcterms:created xsi:type="dcterms:W3CDTF">2015-09-07T20:34:48Z</dcterms:created>
  <dcterms:modified xsi:type="dcterms:W3CDTF">2015-09-08T16:26:46Z</dcterms:modified>
</cp:coreProperties>
</file>