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68" r:id="rId7"/>
    <p:sldId id="269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8F47-CEB7-488D-95B7-B20968D644DD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78581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Zadání úlohy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2357430"/>
            <a:ext cx="8715404" cy="34290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Ve vrcholech rovnostranného trojúhelníka se stranou délky 1 m leží tři bodové náboje, jejichž hodnoty jsou Q</a:t>
            </a:r>
            <a:r>
              <a:rPr lang="cs-CZ" baseline="-25000" dirty="0" smtClean="0"/>
              <a:t>A</a:t>
            </a:r>
            <a:r>
              <a:rPr lang="cs-CZ" dirty="0" smtClean="0"/>
              <a:t> = - 2 </a:t>
            </a:r>
            <a:r>
              <a:rPr lang="cs-CZ" dirty="0" smtClean="0">
                <a:latin typeface="Calibri"/>
              </a:rPr>
              <a:t>µC, </a:t>
            </a:r>
            <a:r>
              <a:rPr lang="cs-CZ" dirty="0" smtClean="0"/>
              <a:t>Q</a:t>
            </a:r>
            <a:r>
              <a:rPr lang="cs-CZ" baseline="-25000" dirty="0" smtClean="0"/>
              <a:t>B</a:t>
            </a:r>
            <a:r>
              <a:rPr lang="cs-CZ" dirty="0" smtClean="0"/>
              <a:t> = - 2 µC a Q</a:t>
            </a:r>
            <a:r>
              <a:rPr lang="cs-CZ" baseline="-25000" dirty="0" smtClean="0"/>
              <a:t>C</a:t>
            </a:r>
            <a:r>
              <a:rPr lang="cs-CZ" dirty="0" smtClean="0"/>
              <a:t> </a:t>
            </a:r>
            <a:r>
              <a:rPr lang="cs-CZ" smtClean="0"/>
              <a:t>= 2 </a:t>
            </a:r>
            <a:r>
              <a:rPr lang="cs-CZ" dirty="0" smtClean="0"/>
              <a:t>µC . Určete velikosti výsledných sil působící na jednotlivé bodové náboje.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642910" y="5705872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ipsa 14"/>
          <p:cNvSpPr/>
          <p:nvPr/>
        </p:nvSpPr>
        <p:spPr>
          <a:xfrm>
            <a:off x="3180396" y="378619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572396" y="378619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358396" y="38867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4572008"/>
            <a:ext cx="8643966" cy="1982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Velikost výsledné síly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eA</a:t>
            </a:r>
            <a:r>
              <a:rPr lang="cs-CZ" dirty="0" smtClean="0"/>
              <a:t> působící na náboj Q</a:t>
            </a:r>
            <a:r>
              <a:rPr lang="cs-CZ" baseline="-25000" dirty="0" smtClean="0"/>
              <a:t>A</a:t>
            </a:r>
            <a:r>
              <a:rPr lang="cs-CZ" dirty="0" smtClean="0"/>
              <a:t> je </a:t>
            </a:r>
            <a:r>
              <a:rPr lang="cs-CZ" b="1" dirty="0" smtClean="0"/>
              <a:t>36.10</a:t>
            </a:r>
            <a:r>
              <a:rPr lang="cs-CZ" b="1" baseline="30000" dirty="0" smtClean="0"/>
              <a:t>-3</a:t>
            </a:r>
            <a:r>
              <a:rPr lang="cs-CZ" b="1" dirty="0" smtClean="0"/>
              <a:t> N</a:t>
            </a:r>
            <a:r>
              <a:rPr lang="cs-CZ" dirty="0" smtClean="0"/>
              <a:t>, na náboj Q</a:t>
            </a:r>
            <a:r>
              <a:rPr lang="cs-CZ" baseline="-25000" dirty="0" smtClean="0"/>
              <a:t>B</a:t>
            </a:r>
            <a:r>
              <a:rPr lang="cs-CZ" dirty="0" smtClean="0"/>
              <a:t> působí síla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eB</a:t>
            </a:r>
            <a:r>
              <a:rPr lang="cs-CZ" baseline="-25000" dirty="0" smtClean="0"/>
              <a:t> </a:t>
            </a:r>
            <a:r>
              <a:rPr lang="cs-CZ" dirty="0" smtClean="0"/>
              <a:t>také </a:t>
            </a:r>
            <a:r>
              <a:rPr lang="cs-CZ" b="1" dirty="0" smtClean="0"/>
              <a:t>36.10</a:t>
            </a:r>
            <a:r>
              <a:rPr lang="cs-CZ" b="1" baseline="30000" dirty="0" smtClean="0"/>
              <a:t>-3</a:t>
            </a:r>
            <a:r>
              <a:rPr lang="cs-CZ" b="1" dirty="0" smtClean="0"/>
              <a:t> N</a:t>
            </a:r>
            <a:r>
              <a:rPr lang="cs-CZ" dirty="0" smtClean="0"/>
              <a:t> a na náboj Q</a:t>
            </a:r>
            <a:r>
              <a:rPr lang="cs-CZ" baseline="-25000" dirty="0" smtClean="0"/>
              <a:t>C</a:t>
            </a:r>
            <a:r>
              <a:rPr lang="cs-CZ" dirty="0" smtClean="0"/>
              <a:t> je velikost výslednice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eC</a:t>
            </a:r>
            <a:r>
              <a:rPr lang="cs-CZ" baseline="-25000" dirty="0" smtClean="0"/>
              <a:t> </a:t>
            </a:r>
            <a:r>
              <a:rPr lang="cs-CZ" b="1" dirty="0" smtClean="0"/>
              <a:t>56.10</a:t>
            </a:r>
            <a:r>
              <a:rPr lang="cs-CZ" b="1" baseline="30000" dirty="0" smtClean="0"/>
              <a:t>-3</a:t>
            </a:r>
            <a:r>
              <a:rPr lang="cs-CZ" b="1" dirty="0" smtClean="0"/>
              <a:t> 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Odpověď</a:t>
            </a:r>
            <a:endParaRPr lang="cs-CZ" sz="3600" b="1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3286116" y="500042"/>
            <a:ext cx="4356000" cy="3384000"/>
          </a:xfrm>
          <a:prstGeom prst="triangl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4464000" y="1489248"/>
            <a:ext cx="198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16200000" flipV="1">
            <a:off x="2571736" y="3163660"/>
            <a:ext cx="92869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 flipH="1" flipV="1">
            <a:off x="7465239" y="3127941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857488" y="4000528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715272" y="4071966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214942" y="0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429256" y="1285860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eC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7929586" y="3357586"/>
            <a:ext cx="750131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eB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500298" y="3286148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eA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Výpis hodnot ze zadání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754" y="2894065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Q</a:t>
            </a:r>
            <a:r>
              <a:rPr lang="cs-CZ" baseline="-25000" dirty="0" smtClean="0"/>
              <a:t>A</a:t>
            </a:r>
            <a:r>
              <a:rPr lang="cs-CZ" dirty="0" smtClean="0"/>
              <a:t> = - 2 </a:t>
            </a:r>
            <a:r>
              <a:rPr lang="cs-CZ" dirty="0" smtClean="0">
                <a:latin typeface="Calibri"/>
              </a:rPr>
              <a:t>µC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00034" y="450057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 err="1" smtClean="0"/>
              <a:t>F</a:t>
            </a:r>
            <a:r>
              <a:rPr lang="cs-CZ" sz="3200" b="1" baseline="-25000" dirty="0" err="1" smtClean="0"/>
              <a:t>eA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32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obsah 4"/>
          <p:cNvSpPr txBox="1">
            <a:spLocks/>
          </p:cNvSpPr>
          <p:nvPr/>
        </p:nvSpPr>
        <p:spPr>
          <a:xfrm>
            <a:off x="214282" y="1285860"/>
            <a:ext cx="8715404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vrcholech rovnostranného trojúhelníka se stranou délky 1 m leží tři bodové náboje, jejichž hodnoty jsou 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µC,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µC a 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µC . Určete velikosti výsledných sil působící na jednotlivé bodové náboje.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7158" y="350043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357158" y="400050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500034" y="507207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 err="1" smtClean="0"/>
              <a:t>F</a:t>
            </a:r>
            <a:r>
              <a:rPr lang="cs-CZ" sz="3200" b="1" baseline="-25000" dirty="0" err="1" smtClean="0"/>
              <a:t>eB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32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500034" y="557214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 err="1" smtClean="0"/>
              <a:t>F</a:t>
            </a:r>
            <a:r>
              <a:rPr lang="cs-CZ" sz="3200" b="1" baseline="-25000" dirty="0" err="1" smtClean="0"/>
              <a:t>eC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32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8596" y="242886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 build="p"/>
      <p:bldP spid="13" grpId="0" build="p"/>
      <p:bldP spid="14" grpId="0"/>
      <p:bldP spid="15" grpId="0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vnoramenný trojúhelník 24"/>
          <p:cNvSpPr/>
          <p:nvPr/>
        </p:nvSpPr>
        <p:spPr>
          <a:xfrm>
            <a:off x="3214678" y="1836952"/>
            <a:ext cx="4356000" cy="3384000"/>
          </a:xfrm>
          <a:prstGeom prst="triangl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Výpočet – </a:t>
            </a:r>
            <a:r>
              <a:rPr lang="cs-CZ" sz="3600" b="1" i="1" dirty="0" smtClean="0"/>
              <a:t>zakreslení sil vzájemného působení</a:t>
            </a:r>
            <a:endParaRPr lang="cs-CZ" sz="3600" b="1" i="1" dirty="0"/>
          </a:p>
        </p:txBody>
      </p:sp>
      <p:sp>
        <p:nvSpPr>
          <p:cNvPr id="16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096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488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274000" y="171448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3000364" y="5286388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7429520" y="5286388"/>
            <a:ext cx="57150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5143504" y="1214422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rot="5340000" flipH="1" flipV="1">
            <a:off x="3065620" y="4430256"/>
            <a:ext cx="936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rot="5400000">
            <a:off x="4536000" y="2037364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rot="16140000" flipV="1">
            <a:off x="6822297" y="4464000"/>
            <a:ext cx="928694" cy="571504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rot="16200000" flipH="1">
            <a:off x="5184000" y="2001926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10800000">
            <a:off x="2071670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7572396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ástupný symbol pro obsah 2"/>
          <p:cNvSpPr txBox="1">
            <a:spLocks/>
          </p:cNvSpPr>
          <p:nvPr/>
        </p:nvSpPr>
        <p:spPr>
          <a:xfrm>
            <a:off x="2000232" y="5357826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lang="cs-CZ" sz="2000" b="1" baseline="-25000" dirty="0" smtClean="0"/>
              <a:t>/A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Zástupný symbol pro obsah 2"/>
          <p:cNvSpPr txBox="1">
            <a:spLocks/>
          </p:cNvSpPr>
          <p:nvPr/>
        </p:nvSpPr>
        <p:spPr>
          <a:xfrm>
            <a:off x="8072462" y="5357826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lang="cs-CZ" sz="2000" b="1" baseline="-25000" dirty="0" smtClean="0"/>
              <a:t>/B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Zástupný symbol pro obsah 2"/>
          <p:cNvSpPr txBox="1">
            <a:spLocks/>
          </p:cNvSpPr>
          <p:nvPr/>
        </p:nvSpPr>
        <p:spPr>
          <a:xfrm>
            <a:off x="7215206" y="4071942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lang="cs-CZ" sz="2000" b="1" baseline="-25000" dirty="0" smtClean="0"/>
              <a:t>/B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Zástupný symbol pro obsah 2"/>
          <p:cNvSpPr txBox="1">
            <a:spLocks/>
          </p:cNvSpPr>
          <p:nvPr/>
        </p:nvSpPr>
        <p:spPr>
          <a:xfrm>
            <a:off x="5857884" y="2214554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" name="Zástupný symbol pro obsah 2"/>
          <p:cNvSpPr txBox="1">
            <a:spLocks/>
          </p:cNvSpPr>
          <p:nvPr/>
        </p:nvSpPr>
        <p:spPr>
          <a:xfrm>
            <a:off x="4214810" y="2214554"/>
            <a:ext cx="107157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" name="Zástupný symbol pro obsah 2"/>
          <p:cNvSpPr txBox="1">
            <a:spLocks/>
          </p:cNvSpPr>
          <p:nvPr/>
        </p:nvSpPr>
        <p:spPr>
          <a:xfrm>
            <a:off x="2928926" y="4071942"/>
            <a:ext cx="92869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lang="cs-CZ" sz="2000" b="1" baseline="-25000" dirty="0" smtClean="0"/>
              <a:t>/A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5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24" grpId="0" animBg="1"/>
      <p:bldP spid="22" grpId="0" animBg="1"/>
      <p:bldP spid="26" grpId="0"/>
      <p:bldP spid="27" grpId="0"/>
      <p:bldP spid="2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vnoramenný trojúhelník 24"/>
          <p:cNvSpPr/>
          <p:nvPr/>
        </p:nvSpPr>
        <p:spPr>
          <a:xfrm>
            <a:off x="3214678" y="1836952"/>
            <a:ext cx="4356000" cy="3384000"/>
          </a:xfrm>
          <a:prstGeom prst="triangl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Výpočet – </a:t>
            </a:r>
            <a:r>
              <a:rPr lang="cs-CZ" sz="3200" b="1" i="1" dirty="0" smtClean="0"/>
              <a:t>nalezení výslednic</a:t>
            </a:r>
            <a:endParaRPr lang="cs-CZ" sz="3200" b="1" i="1" baseline="-25000" dirty="0"/>
          </a:p>
        </p:txBody>
      </p:sp>
      <p:sp>
        <p:nvSpPr>
          <p:cNvPr id="23" name="Elipsa 22"/>
          <p:cNvSpPr/>
          <p:nvPr/>
        </p:nvSpPr>
        <p:spPr>
          <a:xfrm>
            <a:off x="3096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488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274000" y="171448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2786050" y="5214950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7643834" y="5286388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5143504" y="1214422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rot="5340000" flipH="1" flipV="1">
            <a:off x="3065620" y="4430256"/>
            <a:ext cx="936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rot="5400000">
            <a:off x="4536000" y="2037364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rot="16200000" flipV="1">
            <a:off x="6822297" y="4464851"/>
            <a:ext cx="928694" cy="571504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rot="16200000" flipH="1">
            <a:off x="5177818" y="2001926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10800000">
            <a:off x="2071670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7572396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 rot="5400000" flipH="1" flipV="1">
            <a:off x="1857356" y="4071942"/>
            <a:ext cx="1357322" cy="9286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 rot="10800000">
            <a:off x="2285984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 rot="10800000">
            <a:off x="6858016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šipka 75"/>
          <p:cNvCxnSpPr/>
          <p:nvPr/>
        </p:nvCxnSpPr>
        <p:spPr>
          <a:xfrm rot="16200000" flipV="1">
            <a:off x="7715272" y="4214818"/>
            <a:ext cx="121444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 rot="16200000" flipV="1">
            <a:off x="4524467" y="3047905"/>
            <a:ext cx="1238074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rot="5400000" flipH="1" flipV="1">
            <a:off x="4893471" y="3036091"/>
            <a:ext cx="1357322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 rot="5400000">
            <a:off x="4368612" y="2808000"/>
            <a:ext cx="198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šipka 89"/>
          <p:cNvCxnSpPr/>
          <p:nvPr/>
        </p:nvCxnSpPr>
        <p:spPr>
          <a:xfrm rot="16200000" flipV="1">
            <a:off x="2500298" y="4500570"/>
            <a:ext cx="92869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šipka 91"/>
          <p:cNvCxnSpPr/>
          <p:nvPr/>
        </p:nvCxnSpPr>
        <p:spPr>
          <a:xfrm rot="5400000" flipH="1" flipV="1">
            <a:off x="7393801" y="4464851"/>
            <a:ext cx="928694" cy="57150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ástupný symbol pro obsah 2"/>
          <p:cNvSpPr txBox="1">
            <a:spLocks/>
          </p:cNvSpPr>
          <p:nvPr/>
        </p:nvSpPr>
        <p:spPr>
          <a:xfrm>
            <a:off x="5286380" y="2500306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eC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Zástupný symbol pro obsah 2"/>
          <p:cNvSpPr txBox="1">
            <a:spLocks/>
          </p:cNvSpPr>
          <p:nvPr/>
        </p:nvSpPr>
        <p:spPr>
          <a:xfrm>
            <a:off x="7858148" y="4572008"/>
            <a:ext cx="750131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eB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Zástupný symbol pro obsah 2"/>
          <p:cNvSpPr txBox="1">
            <a:spLocks/>
          </p:cNvSpPr>
          <p:nvPr/>
        </p:nvSpPr>
        <p:spPr>
          <a:xfrm>
            <a:off x="2428860" y="4500570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eA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41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vnoramenný trojúhelník 24"/>
          <p:cNvSpPr/>
          <p:nvPr/>
        </p:nvSpPr>
        <p:spPr>
          <a:xfrm>
            <a:off x="3214678" y="1836952"/>
            <a:ext cx="4356000" cy="3384000"/>
          </a:xfrm>
          <a:prstGeom prst="triangl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3096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488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274000" y="171448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2786050" y="5214950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7643834" y="5286388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5143504" y="1214422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rot="5340000" flipH="1" flipV="1">
            <a:off x="3065620" y="4430256"/>
            <a:ext cx="936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rot="5400000">
            <a:off x="4536000" y="2037364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rot="16200000" flipV="1">
            <a:off x="6822297" y="4464851"/>
            <a:ext cx="928694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rot="16200000" flipH="1">
            <a:off x="5177818" y="2001926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10800000">
            <a:off x="2071670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7572396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 rot="5400000" flipH="1" flipV="1">
            <a:off x="1857356" y="4071942"/>
            <a:ext cx="1357322" cy="9286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 rot="10800000">
            <a:off x="2285984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 rot="10800000">
            <a:off x="6858016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šipka 75"/>
          <p:cNvCxnSpPr/>
          <p:nvPr/>
        </p:nvCxnSpPr>
        <p:spPr>
          <a:xfrm rot="16200000" flipV="1">
            <a:off x="7715272" y="4214818"/>
            <a:ext cx="121444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 rot="16200000" flipV="1">
            <a:off x="4524467" y="3047905"/>
            <a:ext cx="1238074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rot="5400000" flipH="1" flipV="1">
            <a:off x="4893471" y="3036091"/>
            <a:ext cx="1357322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 rot="5400000">
            <a:off x="4368612" y="2808000"/>
            <a:ext cx="198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šipka 89"/>
          <p:cNvCxnSpPr/>
          <p:nvPr/>
        </p:nvCxnSpPr>
        <p:spPr>
          <a:xfrm rot="16200000" flipV="1">
            <a:off x="2500298" y="4500570"/>
            <a:ext cx="92869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šipka 91"/>
          <p:cNvCxnSpPr/>
          <p:nvPr/>
        </p:nvCxnSpPr>
        <p:spPr>
          <a:xfrm rot="5400000" flipH="1" flipV="1">
            <a:off x="7393801" y="4464851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ástupný symbol pro obsah 2"/>
          <p:cNvSpPr txBox="1">
            <a:spLocks/>
          </p:cNvSpPr>
          <p:nvPr/>
        </p:nvSpPr>
        <p:spPr>
          <a:xfrm>
            <a:off x="5286380" y="2500306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eC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Zástupný symbol pro obsah 2"/>
          <p:cNvSpPr txBox="1">
            <a:spLocks/>
          </p:cNvSpPr>
          <p:nvPr/>
        </p:nvSpPr>
        <p:spPr>
          <a:xfrm>
            <a:off x="7858148" y="4572008"/>
            <a:ext cx="750131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eB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Zástupný symbol pro obsah 2"/>
          <p:cNvSpPr txBox="1">
            <a:spLocks/>
          </p:cNvSpPr>
          <p:nvPr/>
        </p:nvSpPr>
        <p:spPr>
          <a:xfrm>
            <a:off x="2428860" y="4500570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eA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86248" y="5357826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Rovnostranné trojúhelníky </a:t>
            </a:r>
            <a:endParaRPr lang="cs-CZ" sz="2400" b="1" i="1" dirty="0"/>
          </a:p>
        </p:txBody>
      </p:sp>
      <p:sp>
        <p:nvSpPr>
          <p:cNvPr id="36" name="Rovnoramenný trojúhelník 35"/>
          <p:cNvSpPr/>
          <p:nvPr/>
        </p:nvSpPr>
        <p:spPr>
          <a:xfrm>
            <a:off x="2071670" y="4286256"/>
            <a:ext cx="1143008" cy="928694"/>
          </a:xfrm>
          <a:prstGeom prst="triangle">
            <a:avLst>
              <a:gd name="adj" fmla="val 57791"/>
            </a:avLst>
          </a:prstGeom>
          <a:solidFill>
            <a:schemeClr val="accent2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vnoramenný trojúhelník 37"/>
          <p:cNvSpPr/>
          <p:nvPr/>
        </p:nvSpPr>
        <p:spPr>
          <a:xfrm>
            <a:off x="7572396" y="4286256"/>
            <a:ext cx="1143008" cy="928694"/>
          </a:xfrm>
          <a:prstGeom prst="triangle">
            <a:avLst>
              <a:gd name="adj" fmla="val 47300"/>
            </a:avLst>
          </a:prstGeom>
          <a:solidFill>
            <a:schemeClr val="accent2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smtClean="0"/>
              <a:t>Výpočet </a:t>
            </a:r>
            <a:r>
              <a:rPr lang="cs-CZ" sz="3200" b="1" smtClean="0"/>
              <a:t> </a:t>
            </a:r>
            <a:r>
              <a:rPr lang="cs-CZ" sz="3200" b="1" i="1" dirty="0" err="1" smtClean="0"/>
              <a:t>F</a:t>
            </a:r>
            <a:r>
              <a:rPr lang="cs-CZ" sz="3200" b="1" i="1" baseline="-25000" dirty="0" err="1" smtClean="0"/>
              <a:t>eA</a:t>
            </a:r>
            <a:r>
              <a:rPr lang="cs-CZ" sz="3200" b="1" i="1" dirty="0" smtClean="0"/>
              <a:t>, </a:t>
            </a:r>
            <a:r>
              <a:rPr lang="cs-CZ" sz="3200" b="1" i="1" dirty="0" err="1" smtClean="0"/>
              <a:t>F</a:t>
            </a:r>
            <a:r>
              <a:rPr lang="cs-CZ" sz="3200" b="1" i="1" baseline="-25000" dirty="0" err="1" smtClean="0"/>
              <a:t>eB</a:t>
            </a:r>
            <a:endParaRPr lang="cs-CZ" sz="3200" b="1" i="1" baseline="-25000" dirty="0"/>
          </a:p>
        </p:txBody>
      </p:sp>
      <p:sp>
        <p:nvSpPr>
          <p:cNvPr id="42" name="Elipsa 41"/>
          <p:cNvSpPr/>
          <p:nvPr/>
        </p:nvSpPr>
        <p:spPr>
          <a:xfrm>
            <a:off x="1428728" y="3571876"/>
            <a:ext cx="2857520" cy="24288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6" grpId="0" animBg="1"/>
      <p:bldP spid="36" grpId="1" animBg="1"/>
      <p:bldP spid="38" grpId="0" animBg="1"/>
      <p:bldP spid="38" grpId="1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Výpočet  </a:t>
            </a:r>
            <a:r>
              <a:rPr lang="cs-CZ" sz="3600" b="1" dirty="0" err="1" smtClean="0"/>
              <a:t>F</a:t>
            </a:r>
            <a:r>
              <a:rPr lang="cs-CZ" sz="3600" b="1" baseline="-25000" dirty="0" err="1" smtClean="0"/>
              <a:t>eA</a:t>
            </a:r>
            <a:endParaRPr lang="cs-CZ" sz="3600" b="1" baseline="-25000" dirty="0"/>
          </a:p>
        </p:txBody>
      </p:sp>
      <p:sp>
        <p:nvSpPr>
          <p:cNvPr id="97" name="Zástupný symbol pro obsah 2"/>
          <p:cNvSpPr txBox="1">
            <a:spLocks/>
          </p:cNvSpPr>
          <p:nvPr/>
        </p:nvSpPr>
        <p:spPr>
          <a:xfrm>
            <a:off x="8072430" y="2857496"/>
            <a:ext cx="1071570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9" name="Skupina 168"/>
          <p:cNvGrpSpPr/>
          <p:nvPr/>
        </p:nvGrpSpPr>
        <p:grpSpPr>
          <a:xfrm>
            <a:off x="5643570" y="642918"/>
            <a:ext cx="2857520" cy="2869269"/>
            <a:chOff x="4572000" y="664899"/>
            <a:chExt cx="2857520" cy="2869269"/>
          </a:xfrm>
        </p:grpSpPr>
        <p:sp>
          <p:nvSpPr>
            <p:cNvPr id="54" name="Rovnoramenný trojúhelník 53"/>
            <p:cNvSpPr/>
            <p:nvPr/>
          </p:nvSpPr>
          <p:spPr>
            <a:xfrm>
              <a:off x="4572000" y="664899"/>
              <a:ext cx="2714644" cy="219259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Elipsa 92"/>
            <p:cNvSpPr/>
            <p:nvPr/>
          </p:nvSpPr>
          <p:spPr>
            <a:xfrm>
              <a:off x="7215206" y="278605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9" name="Přímá spojovací šipka 98"/>
            <p:cNvCxnSpPr/>
            <p:nvPr/>
          </p:nvCxnSpPr>
          <p:spPr>
            <a:xfrm rot="5400000">
              <a:off x="5928528" y="1500968"/>
              <a:ext cx="1588" cy="271464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šipka 101"/>
            <p:cNvCxnSpPr>
              <a:endCxn id="54" idx="0"/>
            </p:cNvCxnSpPr>
            <p:nvPr/>
          </p:nvCxnSpPr>
          <p:spPr>
            <a:xfrm rot="16200000" flipV="1">
              <a:off x="5511685" y="1082537"/>
              <a:ext cx="2192597" cy="13573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ástupný symbol pro obsah 2"/>
            <p:cNvSpPr txBox="1">
              <a:spLocks/>
            </p:cNvSpPr>
            <p:nvPr/>
          </p:nvSpPr>
          <p:spPr>
            <a:xfrm>
              <a:off x="6500826" y="1214422"/>
              <a:ext cx="642942" cy="6766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800" b="1" dirty="0" err="1" smtClean="0"/>
                <a:t>F</a:t>
              </a:r>
              <a:r>
                <a:rPr lang="cs-CZ" sz="2800" b="1" baseline="-25000" dirty="0" err="1" smtClean="0"/>
                <a:t>eA</a:t>
              </a:r>
              <a:r>
                <a:rPr kumimoji="0" lang="cs-CZ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cs-CZ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Zástupný symbol pro obsah 2"/>
            <p:cNvSpPr txBox="1">
              <a:spLocks/>
            </p:cNvSpPr>
            <p:nvPr/>
          </p:nvSpPr>
          <p:spPr>
            <a:xfrm>
              <a:off x="5572132" y="2857496"/>
              <a:ext cx="1071570" cy="6766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800" b="1" dirty="0" err="1" smtClean="0"/>
                <a:t>F</a:t>
              </a:r>
              <a:r>
                <a:rPr lang="cs-CZ" sz="2800" b="1" baseline="-25000" dirty="0" err="1" smtClean="0"/>
                <a:t>eB</a:t>
              </a:r>
              <a:r>
                <a:rPr lang="cs-CZ" sz="2800" b="1" baseline="-25000" dirty="0" smtClean="0"/>
                <a:t>/A</a:t>
              </a:r>
              <a:endParaRPr kumimoji="0" lang="cs-CZ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31" name="Skupina 130"/>
          <p:cNvGrpSpPr/>
          <p:nvPr/>
        </p:nvGrpSpPr>
        <p:grpSpPr>
          <a:xfrm>
            <a:off x="500034" y="3429000"/>
            <a:ext cx="4572032" cy="1023286"/>
            <a:chOff x="500034" y="3429000"/>
            <a:chExt cx="4572032" cy="1023286"/>
          </a:xfrm>
        </p:grpSpPr>
        <p:sp>
          <p:nvSpPr>
            <p:cNvPr id="114" name="TextovéPole 113"/>
            <p:cNvSpPr txBox="1"/>
            <p:nvPr/>
          </p:nvSpPr>
          <p:spPr>
            <a:xfrm>
              <a:off x="500034" y="3643314"/>
              <a:ext cx="321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err="1" smtClean="0"/>
                <a:t>F</a:t>
              </a:r>
              <a:r>
                <a:rPr lang="cs-CZ" sz="2400" b="1" baseline="-25000" dirty="0" err="1" smtClean="0"/>
                <a:t>eA</a:t>
              </a:r>
              <a:r>
                <a:rPr lang="cs-CZ" sz="2400" b="1" dirty="0" smtClean="0"/>
                <a:t> = </a:t>
              </a:r>
              <a:r>
                <a:rPr lang="cs-CZ" sz="2400" b="1" dirty="0" err="1" smtClean="0"/>
                <a:t>F</a:t>
              </a:r>
              <a:r>
                <a:rPr lang="cs-CZ" sz="2400" b="1" baseline="-25000" dirty="0" err="1" smtClean="0"/>
                <a:t>eB</a:t>
              </a:r>
              <a:r>
                <a:rPr lang="cs-CZ" sz="2400" b="1" baseline="-25000" dirty="0" smtClean="0"/>
                <a:t>/A</a:t>
              </a:r>
              <a:r>
                <a:rPr lang="cs-CZ" sz="2400" b="1" dirty="0" smtClean="0"/>
                <a:t> = </a:t>
              </a:r>
              <a:r>
                <a:rPr lang="cs-CZ" sz="2400" b="1" dirty="0" err="1" smtClean="0"/>
                <a:t>F</a:t>
              </a:r>
              <a:r>
                <a:rPr lang="cs-CZ" sz="2400" b="1" baseline="-25000" dirty="0" err="1" smtClean="0"/>
                <a:t>eA</a:t>
              </a:r>
              <a:r>
                <a:rPr lang="cs-CZ" sz="2400" b="1" baseline="-25000" dirty="0" smtClean="0"/>
                <a:t>/B</a:t>
              </a:r>
              <a:r>
                <a:rPr lang="cs-CZ" sz="2400" b="1" dirty="0" smtClean="0"/>
                <a:t> </a:t>
              </a:r>
              <a:endParaRPr lang="cs-CZ" sz="2400" b="1" dirty="0"/>
            </a:p>
          </p:txBody>
        </p:sp>
        <p:grpSp>
          <p:nvGrpSpPr>
            <p:cNvPr id="123" name="Skupina 122"/>
            <p:cNvGrpSpPr/>
            <p:nvPr/>
          </p:nvGrpSpPr>
          <p:grpSpPr>
            <a:xfrm>
              <a:off x="2714612" y="3429000"/>
              <a:ext cx="2357454" cy="1023286"/>
              <a:chOff x="928662" y="4214818"/>
              <a:chExt cx="2357454" cy="1023286"/>
            </a:xfrm>
          </p:grpSpPr>
          <p:sp>
            <p:nvSpPr>
              <p:cNvPr id="124" name="TextovéPole 123"/>
              <p:cNvSpPr txBox="1"/>
              <p:nvPr/>
            </p:nvSpPr>
            <p:spPr>
              <a:xfrm>
                <a:off x="928662" y="4429132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= k </a:t>
                </a:r>
                <a:endParaRPr lang="cs-CZ" sz="2800" b="1" dirty="0"/>
              </a:p>
            </p:txBody>
          </p:sp>
          <p:sp>
            <p:nvSpPr>
              <p:cNvPr id="125" name="TextovéPole 124"/>
              <p:cNvSpPr txBox="1"/>
              <p:nvPr/>
            </p:nvSpPr>
            <p:spPr>
              <a:xfrm>
                <a:off x="1500166" y="4214818"/>
                <a:ext cx="1785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|</a:t>
                </a:r>
                <a:r>
                  <a:rPr lang="cs-CZ" sz="2800" b="1" dirty="0" smtClean="0"/>
                  <a:t>Q</a:t>
                </a:r>
                <a:r>
                  <a:rPr lang="cs-CZ" sz="2800" b="1" baseline="-25000" dirty="0" smtClean="0"/>
                  <a:t>A</a:t>
                </a:r>
                <a:r>
                  <a:rPr lang="cs-CZ" sz="2800" b="1" dirty="0" smtClean="0"/>
                  <a:t> Q</a:t>
                </a:r>
                <a:r>
                  <a:rPr lang="cs-CZ" sz="2800" b="1" baseline="-25000" dirty="0" smtClean="0"/>
                  <a:t>B</a:t>
                </a:r>
                <a:r>
                  <a:rPr lang="en-US" sz="2800" b="1" dirty="0" smtClean="0"/>
                  <a:t>|</a:t>
                </a:r>
                <a:endParaRPr lang="cs-CZ" sz="2800" b="1" baseline="-25000" dirty="0"/>
              </a:p>
            </p:txBody>
          </p:sp>
          <p:sp>
            <p:nvSpPr>
              <p:cNvPr id="126" name="TextovéPole 125"/>
              <p:cNvSpPr txBox="1"/>
              <p:nvPr/>
            </p:nvSpPr>
            <p:spPr>
              <a:xfrm>
                <a:off x="1785918" y="4714884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r</a:t>
                </a:r>
                <a:r>
                  <a:rPr lang="cs-CZ" sz="2800" b="1" baseline="30000" dirty="0" smtClean="0"/>
                  <a:t>2</a:t>
                </a:r>
                <a:endParaRPr lang="cs-CZ" sz="2800" b="1" baseline="30000" dirty="0"/>
              </a:p>
            </p:txBody>
          </p:sp>
          <p:cxnSp>
            <p:nvCxnSpPr>
              <p:cNvPr id="127" name="Přímá spojovací čára 126"/>
              <p:cNvCxnSpPr/>
              <p:nvPr/>
            </p:nvCxnSpPr>
            <p:spPr>
              <a:xfrm>
                <a:off x="1571604" y="4714884"/>
                <a:ext cx="121444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2" name="Skupina 131"/>
          <p:cNvGrpSpPr/>
          <p:nvPr/>
        </p:nvGrpSpPr>
        <p:grpSpPr>
          <a:xfrm>
            <a:off x="500034" y="4429132"/>
            <a:ext cx="6429420" cy="1023286"/>
            <a:chOff x="500034" y="4429132"/>
            <a:chExt cx="6429420" cy="1023286"/>
          </a:xfrm>
        </p:grpSpPr>
        <p:sp>
          <p:nvSpPr>
            <p:cNvPr id="116" name="TextovéPole 115"/>
            <p:cNvSpPr txBox="1"/>
            <p:nvPr/>
          </p:nvSpPr>
          <p:spPr>
            <a:xfrm>
              <a:off x="500034" y="4643446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err="1" smtClean="0"/>
                <a:t>F</a:t>
              </a:r>
              <a:r>
                <a:rPr lang="cs-CZ" sz="2800" b="1" baseline="-25000" dirty="0" err="1" smtClean="0"/>
                <a:t>eA</a:t>
              </a:r>
              <a:r>
                <a:rPr lang="cs-CZ" sz="2800" b="1" dirty="0" smtClean="0"/>
                <a:t> = 9 . 10</a:t>
              </a:r>
              <a:r>
                <a:rPr lang="cs-CZ" sz="2800" b="1" baseline="30000" dirty="0" smtClean="0"/>
                <a:t>9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2500298" y="4429132"/>
              <a:ext cx="3214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|- </a:t>
              </a:r>
              <a:r>
                <a:rPr lang="cs-CZ" sz="2800" b="1" dirty="0" smtClean="0"/>
                <a:t>2 . 10</a:t>
              </a:r>
              <a:r>
                <a:rPr lang="cs-CZ" sz="2800" b="1" baseline="30000" dirty="0" smtClean="0"/>
                <a:t>-6  </a:t>
              </a:r>
              <a:endParaRPr lang="cs-CZ" sz="2800" b="1" baseline="30000" dirty="0"/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3857620" y="4929198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1</a:t>
              </a:r>
              <a:r>
                <a:rPr lang="cs-CZ" sz="2800" b="1" baseline="30000" dirty="0" smtClean="0"/>
                <a:t>2</a:t>
              </a:r>
              <a:endParaRPr lang="cs-CZ" sz="2800" b="1" baseline="30000" dirty="0"/>
            </a:p>
          </p:txBody>
        </p:sp>
        <p:cxnSp>
          <p:nvCxnSpPr>
            <p:cNvPr id="120" name="Přímá spojovací čára 119"/>
            <p:cNvCxnSpPr/>
            <p:nvPr/>
          </p:nvCxnSpPr>
          <p:spPr>
            <a:xfrm>
              <a:off x="2500298" y="4929198"/>
              <a:ext cx="335758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ovéPole 128"/>
            <p:cNvSpPr txBox="1"/>
            <p:nvPr/>
          </p:nvSpPr>
          <p:spPr>
            <a:xfrm>
              <a:off x="3929058" y="4429132"/>
              <a:ext cx="30003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. (-2) . 10</a:t>
              </a:r>
              <a:r>
                <a:rPr lang="cs-CZ" sz="2800" b="1" baseline="30000" dirty="0" smtClean="0"/>
                <a:t>-6</a:t>
              </a:r>
              <a:r>
                <a:rPr lang="en-US" sz="2800" b="1" dirty="0" smtClean="0"/>
                <a:t>|</a:t>
              </a:r>
              <a:r>
                <a:rPr lang="cs-CZ" sz="2800" b="1" baseline="30000" dirty="0" smtClean="0"/>
                <a:t>  </a:t>
              </a:r>
              <a:endParaRPr lang="cs-CZ" sz="2800" b="1" baseline="30000" dirty="0"/>
            </a:p>
          </p:txBody>
        </p:sp>
      </p:grpSp>
      <p:sp>
        <p:nvSpPr>
          <p:cNvPr id="130" name="TextovéPole 129"/>
          <p:cNvSpPr txBox="1"/>
          <p:nvPr/>
        </p:nvSpPr>
        <p:spPr>
          <a:xfrm>
            <a:off x="500034" y="557214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dbl" dirty="0" err="1" smtClean="0"/>
              <a:t>F</a:t>
            </a:r>
            <a:r>
              <a:rPr lang="cs-CZ" sz="2800" b="1" u="dbl" baseline="-25000" dirty="0" err="1" smtClean="0"/>
              <a:t>eA</a:t>
            </a:r>
            <a:r>
              <a:rPr lang="cs-CZ" sz="2800" b="1" u="dbl" dirty="0" smtClean="0"/>
              <a:t> = 36 . 10</a:t>
            </a:r>
            <a:r>
              <a:rPr lang="cs-CZ" sz="2800" b="1" u="dbl" baseline="30000" dirty="0" smtClean="0"/>
              <a:t>-3</a:t>
            </a:r>
            <a:r>
              <a:rPr lang="cs-CZ" sz="2800" b="1" u="dbl" dirty="0" smtClean="0"/>
              <a:t> N</a:t>
            </a:r>
            <a:endParaRPr lang="cs-CZ" sz="2800" b="1" u="dbl" baseline="30000" dirty="0"/>
          </a:p>
        </p:txBody>
      </p:sp>
      <p:sp>
        <p:nvSpPr>
          <p:cNvPr id="174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175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6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7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8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9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0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vnoramenný trojúhelník 53"/>
          <p:cNvSpPr/>
          <p:nvPr/>
        </p:nvSpPr>
        <p:spPr>
          <a:xfrm>
            <a:off x="5572132" y="642919"/>
            <a:ext cx="2714644" cy="214314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Výpočet  </a:t>
            </a:r>
            <a:r>
              <a:rPr lang="cs-CZ" sz="3600" b="1" dirty="0" err="1" smtClean="0"/>
              <a:t>F</a:t>
            </a:r>
            <a:r>
              <a:rPr lang="cs-CZ" sz="3600" b="1" baseline="-25000" dirty="0" err="1" smtClean="0"/>
              <a:t>eB</a:t>
            </a:r>
            <a:endParaRPr lang="cs-CZ" sz="3600" b="1" baseline="-25000" dirty="0"/>
          </a:p>
        </p:txBody>
      </p:sp>
      <p:sp>
        <p:nvSpPr>
          <p:cNvPr id="93" name="Elipsa 92"/>
          <p:cNvSpPr/>
          <p:nvPr/>
        </p:nvSpPr>
        <p:spPr>
          <a:xfrm>
            <a:off x="5500694" y="271462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Zástupný symbol pro obsah 2"/>
          <p:cNvSpPr txBox="1">
            <a:spLocks/>
          </p:cNvSpPr>
          <p:nvPr/>
        </p:nvSpPr>
        <p:spPr>
          <a:xfrm>
            <a:off x="5214942" y="2857496"/>
            <a:ext cx="1071570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9" name="Přímá spojovací šipka 98"/>
          <p:cNvCxnSpPr/>
          <p:nvPr/>
        </p:nvCxnSpPr>
        <p:spPr>
          <a:xfrm rot="5400000">
            <a:off x="6928660" y="1429530"/>
            <a:ext cx="1588" cy="2714644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šipka 101"/>
          <p:cNvCxnSpPr>
            <a:endCxn id="54" idx="0"/>
          </p:cNvCxnSpPr>
          <p:nvPr/>
        </p:nvCxnSpPr>
        <p:spPr>
          <a:xfrm rot="5400000" flipH="1" flipV="1">
            <a:off x="5165485" y="1049566"/>
            <a:ext cx="2170616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ástupný symbol pro obsah 2"/>
          <p:cNvSpPr txBox="1">
            <a:spLocks/>
          </p:cNvSpPr>
          <p:nvPr/>
        </p:nvSpPr>
        <p:spPr>
          <a:xfrm>
            <a:off x="5715008" y="1214422"/>
            <a:ext cx="92869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eB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Zástupný symbol pro obsah 2"/>
          <p:cNvSpPr txBox="1">
            <a:spLocks/>
          </p:cNvSpPr>
          <p:nvPr/>
        </p:nvSpPr>
        <p:spPr>
          <a:xfrm>
            <a:off x="6715140" y="2714620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eA</a:t>
            </a:r>
            <a:r>
              <a:rPr lang="cs-CZ" sz="2800" b="1" baseline="-25000" dirty="0" smtClean="0"/>
              <a:t>/B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Skupina 130"/>
          <p:cNvGrpSpPr/>
          <p:nvPr/>
        </p:nvGrpSpPr>
        <p:grpSpPr>
          <a:xfrm>
            <a:off x="500034" y="3429000"/>
            <a:ext cx="4572032" cy="1023286"/>
            <a:chOff x="500034" y="3429000"/>
            <a:chExt cx="4572032" cy="1023286"/>
          </a:xfrm>
        </p:grpSpPr>
        <p:sp>
          <p:nvSpPr>
            <p:cNvPr id="114" name="TextovéPole 113"/>
            <p:cNvSpPr txBox="1"/>
            <p:nvPr/>
          </p:nvSpPr>
          <p:spPr>
            <a:xfrm>
              <a:off x="500034" y="3643314"/>
              <a:ext cx="321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err="1" smtClean="0"/>
                <a:t>F</a:t>
              </a:r>
              <a:r>
                <a:rPr lang="cs-CZ" sz="2400" b="1" baseline="-25000" dirty="0" err="1" smtClean="0"/>
                <a:t>eB</a:t>
              </a:r>
              <a:r>
                <a:rPr lang="cs-CZ" sz="2400" b="1" dirty="0" smtClean="0"/>
                <a:t> = </a:t>
              </a:r>
              <a:r>
                <a:rPr lang="cs-CZ" sz="2400" b="1" dirty="0" err="1" smtClean="0"/>
                <a:t>F</a:t>
              </a:r>
              <a:r>
                <a:rPr lang="cs-CZ" sz="2400" b="1" baseline="-25000" dirty="0" err="1" smtClean="0"/>
                <a:t>eB</a:t>
              </a:r>
              <a:r>
                <a:rPr lang="cs-CZ" sz="2400" b="1" baseline="-25000" dirty="0" smtClean="0"/>
                <a:t>/A</a:t>
              </a:r>
              <a:r>
                <a:rPr lang="cs-CZ" sz="2400" b="1" dirty="0" smtClean="0"/>
                <a:t> = </a:t>
              </a:r>
              <a:r>
                <a:rPr lang="cs-CZ" sz="2400" b="1" dirty="0" err="1" smtClean="0"/>
                <a:t>Fe</a:t>
              </a:r>
              <a:r>
                <a:rPr lang="cs-CZ" sz="2400" b="1" baseline="-25000" dirty="0" err="1" smtClean="0"/>
                <a:t>A</a:t>
              </a:r>
              <a:r>
                <a:rPr lang="cs-CZ" sz="2400" b="1" baseline="-25000" dirty="0" smtClean="0"/>
                <a:t>/B</a:t>
              </a:r>
              <a:r>
                <a:rPr lang="cs-CZ" sz="2400" b="1" dirty="0" smtClean="0"/>
                <a:t> </a:t>
              </a:r>
              <a:endParaRPr lang="cs-CZ" sz="2400" b="1" dirty="0"/>
            </a:p>
          </p:txBody>
        </p:sp>
        <p:grpSp>
          <p:nvGrpSpPr>
            <p:cNvPr id="4" name="Skupina 122"/>
            <p:cNvGrpSpPr/>
            <p:nvPr/>
          </p:nvGrpSpPr>
          <p:grpSpPr>
            <a:xfrm>
              <a:off x="2714612" y="3429000"/>
              <a:ext cx="2357454" cy="1023286"/>
              <a:chOff x="928662" y="4214818"/>
              <a:chExt cx="2357454" cy="1023286"/>
            </a:xfrm>
          </p:grpSpPr>
          <p:sp>
            <p:nvSpPr>
              <p:cNvPr id="124" name="TextovéPole 123"/>
              <p:cNvSpPr txBox="1"/>
              <p:nvPr/>
            </p:nvSpPr>
            <p:spPr>
              <a:xfrm>
                <a:off x="928662" y="4429132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= k </a:t>
                </a:r>
                <a:endParaRPr lang="cs-CZ" sz="2800" b="1" dirty="0"/>
              </a:p>
            </p:txBody>
          </p:sp>
          <p:sp>
            <p:nvSpPr>
              <p:cNvPr id="125" name="TextovéPole 124"/>
              <p:cNvSpPr txBox="1"/>
              <p:nvPr/>
            </p:nvSpPr>
            <p:spPr>
              <a:xfrm>
                <a:off x="1500166" y="4214818"/>
                <a:ext cx="1785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|</a:t>
                </a:r>
                <a:r>
                  <a:rPr lang="cs-CZ" sz="2800" b="1" dirty="0" smtClean="0"/>
                  <a:t>Q</a:t>
                </a:r>
                <a:r>
                  <a:rPr lang="cs-CZ" sz="2800" b="1" baseline="-25000" dirty="0" smtClean="0"/>
                  <a:t>A</a:t>
                </a:r>
                <a:r>
                  <a:rPr lang="cs-CZ" sz="2800" b="1" dirty="0" smtClean="0"/>
                  <a:t> Q</a:t>
                </a:r>
                <a:r>
                  <a:rPr lang="cs-CZ" sz="2800" b="1" baseline="-25000" dirty="0" smtClean="0"/>
                  <a:t>B</a:t>
                </a:r>
                <a:r>
                  <a:rPr lang="en-US" sz="2800" b="1" dirty="0" smtClean="0"/>
                  <a:t>|</a:t>
                </a:r>
                <a:endParaRPr lang="cs-CZ" sz="2800" b="1" baseline="-25000" dirty="0"/>
              </a:p>
            </p:txBody>
          </p:sp>
          <p:sp>
            <p:nvSpPr>
              <p:cNvPr id="126" name="TextovéPole 125"/>
              <p:cNvSpPr txBox="1"/>
              <p:nvPr/>
            </p:nvSpPr>
            <p:spPr>
              <a:xfrm>
                <a:off x="1785918" y="4714884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r</a:t>
                </a:r>
                <a:r>
                  <a:rPr lang="cs-CZ" sz="2800" b="1" baseline="30000" dirty="0" smtClean="0"/>
                  <a:t>2</a:t>
                </a:r>
                <a:endParaRPr lang="cs-CZ" sz="2800" b="1" baseline="30000" dirty="0"/>
              </a:p>
            </p:txBody>
          </p:sp>
          <p:cxnSp>
            <p:nvCxnSpPr>
              <p:cNvPr id="127" name="Přímá spojovací čára 126"/>
              <p:cNvCxnSpPr/>
              <p:nvPr/>
            </p:nvCxnSpPr>
            <p:spPr>
              <a:xfrm>
                <a:off x="1571604" y="4714884"/>
                <a:ext cx="121444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Skupina 131"/>
          <p:cNvGrpSpPr/>
          <p:nvPr/>
        </p:nvGrpSpPr>
        <p:grpSpPr>
          <a:xfrm>
            <a:off x="500034" y="4429132"/>
            <a:ext cx="6429420" cy="1094724"/>
            <a:chOff x="500034" y="4429132"/>
            <a:chExt cx="6429420" cy="1094724"/>
          </a:xfrm>
        </p:grpSpPr>
        <p:sp>
          <p:nvSpPr>
            <p:cNvPr id="116" name="TextovéPole 115"/>
            <p:cNvSpPr txBox="1"/>
            <p:nvPr/>
          </p:nvSpPr>
          <p:spPr>
            <a:xfrm>
              <a:off x="500034" y="4643446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err="1" smtClean="0"/>
                <a:t>F</a:t>
              </a:r>
              <a:r>
                <a:rPr lang="cs-CZ" sz="2800" b="1" baseline="-25000" dirty="0" err="1" smtClean="0"/>
                <a:t>eB</a:t>
              </a:r>
              <a:r>
                <a:rPr lang="cs-CZ" sz="2800" b="1" dirty="0" smtClean="0"/>
                <a:t> = 9 . 10</a:t>
              </a:r>
              <a:r>
                <a:rPr lang="cs-CZ" sz="2800" b="1" baseline="30000" dirty="0" smtClean="0"/>
                <a:t>9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2500298" y="4429132"/>
              <a:ext cx="3214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|- </a:t>
              </a:r>
              <a:r>
                <a:rPr lang="cs-CZ" sz="2800" b="1" dirty="0" smtClean="0"/>
                <a:t>2 . 10</a:t>
              </a:r>
              <a:r>
                <a:rPr lang="cs-CZ" sz="2800" b="1" baseline="30000" dirty="0" smtClean="0"/>
                <a:t>-6  </a:t>
              </a:r>
              <a:endParaRPr lang="cs-CZ" sz="2800" b="1" baseline="30000" dirty="0"/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3786182" y="5000636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1</a:t>
              </a:r>
              <a:r>
                <a:rPr lang="cs-CZ" sz="2800" b="1" baseline="30000" dirty="0" smtClean="0"/>
                <a:t>2</a:t>
              </a:r>
              <a:endParaRPr lang="cs-CZ" sz="2800" b="1" baseline="30000" dirty="0"/>
            </a:p>
          </p:txBody>
        </p:sp>
        <p:cxnSp>
          <p:nvCxnSpPr>
            <p:cNvPr id="120" name="Přímá spojovací čára 119"/>
            <p:cNvCxnSpPr/>
            <p:nvPr/>
          </p:nvCxnSpPr>
          <p:spPr>
            <a:xfrm>
              <a:off x="2500298" y="4929198"/>
              <a:ext cx="335758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ovéPole 128"/>
            <p:cNvSpPr txBox="1"/>
            <p:nvPr/>
          </p:nvSpPr>
          <p:spPr>
            <a:xfrm>
              <a:off x="3929058" y="4429132"/>
              <a:ext cx="30003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. (-2) . 10</a:t>
              </a:r>
              <a:r>
                <a:rPr lang="cs-CZ" sz="2800" b="1" baseline="30000" dirty="0" smtClean="0"/>
                <a:t>-6</a:t>
              </a:r>
              <a:r>
                <a:rPr lang="en-US" sz="2800" b="1" dirty="0" smtClean="0"/>
                <a:t>|</a:t>
              </a:r>
              <a:r>
                <a:rPr lang="cs-CZ" sz="2800" b="1" baseline="30000" dirty="0" smtClean="0"/>
                <a:t>  </a:t>
              </a:r>
              <a:endParaRPr lang="cs-CZ" sz="2800" b="1" baseline="30000" dirty="0"/>
            </a:p>
          </p:txBody>
        </p:sp>
      </p:grpSp>
      <p:sp>
        <p:nvSpPr>
          <p:cNvPr id="130" name="TextovéPole 129"/>
          <p:cNvSpPr txBox="1"/>
          <p:nvPr/>
        </p:nvSpPr>
        <p:spPr>
          <a:xfrm>
            <a:off x="500034" y="557214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dbl" dirty="0" err="1" smtClean="0"/>
              <a:t>F</a:t>
            </a:r>
            <a:r>
              <a:rPr lang="cs-CZ" sz="2800" b="1" u="dbl" baseline="-25000" dirty="0" err="1" smtClean="0"/>
              <a:t>eB</a:t>
            </a:r>
            <a:r>
              <a:rPr lang="cs-CZ" sz="2800" b="1" u="dbl" dirty="0" smtClean="0"/>
              <a:t> = 36 . 10</a:t>
            </a:r>
            <a:r>
              <a:rPr lang="cs-CZ" sz="2800" b="1" u="dbl" baseline="30000" dirty="0" smtClean="0"/>
              <a:t>-3</a:t>
            </a:r>
            <a:r>
              <a:rPr lang="cs-CZ" sz="2800" b="1" u="dbl" dirty="0" smtClean="0"/>
              <a:t> N</a:t>
            </a:r>
            <a:endParaRPr lang="cs-CZ" sz="2800" b="1" u="dbl" baseline="30000" dirty="0"/>
          </a:p>
        </p:txBody>
      </p:sp>
      <p:sp>
        <p:nvSpPr>
          <p:cNvPr id="40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41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vnoramenný trojúhelník 24"/>
          <p:cNvSpPr/>
          <p:nvPr/>
        </p:nvSpPr>
        <p:spPr>
          <a:xfrm>
            <a:off x="3214678" y="1836952"/>
            <a:ext cx="4356000" cy="3384000"/>
          </a:xfrm>
          <a:prstGeom prst="triangl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3096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488000" y="5112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274000" y="171448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2786050" y="5214950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7643834" y="5286388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5143504" y="1214422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rot="5340000" flipH="1" flipV="1">
            <a:off x="3065620" y="4430256"/>
            <a:ext cx="936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rot="5400000">
            <a:off x="4536000" y="2037364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rot="16200000" flipV="1">
            <a:off x="6822297" y="4464851"/>
            <a:ext cx="928694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rot="16200000" flipH="1">
            <a:off x="5177818" y="2001926"/>
            <a:ext cx="1008000" cy="648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10800000">
            <a:off x="2071670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7572396" y="5214950"/>
            <a:ext cx="1152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 rot="5400000" flipH="1" flipV="1">
            <a:off x="1857356" y="4071942"/>
            <a:ext cx="1357322" cy="9286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 rot="10800000">
            <a:off x="2285984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 rot="10800000">
            <a:off x="6858016" y="4286256"/>
            <a:ext cx="1580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šipka 75"/>
          <p:cNvCxnSpPr/>
          <p:nvPr/>
        </p:nvCxnSpPr>
        <p:spPr>
          <a:xfrm rot="16200000" flipV="1">
            <a:off x="7715272" y="4214818"/>
            <a:ext cx="121444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 rot="16200000" flipV="1">
            <a:off x="4524467" y="3047905"/>
            <a:ext cx="1238074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rot="5400000" flipH="1" flipV="1">
            <a:off x="4893471" y="3036091"/>
            <a:ext cx="1357322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 rot="5400000">
            <a:off x="4368612" y="2808000"/>
            <a:ext cx="198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šipka 89"/>
          <p:cNvCxnSpPr/>
          <p:nvPr/>
        </p:nvCxnSpPr>
        <p:spPr>
          <a:xfrm rot="16200000" flipV="1">
            <a:off x="2500298" y="4500570"/>
            <a:ext cx="92869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šipka 91"/>
          <p:cNvCxnSpPr/>
          <p:nvPr/>
        </p:nvCxnSpPr>
        <p:spPr>
          <a:xfrm rot="5400000" flipH="1" flipV="1">
            <a:off x="7393801" y="4464851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ástupný symbol pro obsah 2"/>
          <p:cNvSpPr txBox="1">
            <a:spLocks/>
          </p:cNvSpPr>
          <p:nvPr/>
        </p:nvSpPr>
        <p:spPr>
          <a:xfrm>
            <a:off x="5286380" y="2500306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eC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Zástupný symbol pro obsah 2"/>
          <p:cNvSpPr txBox="1">
            <a:spLocks/>
          </p:cNvSpPr>
          <p:nvPr/>
        </p:nvSpPr>
        <p:spPr>
          <a:xfrm>
            <a:off x="7858148" y="4572008"/>
            <a:ext cx="750131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eB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Zástupný symbol pro obsah 2"/>
          <p:cNvSpPr txBox="1">
            <a:spLocks/>
          </p:cNvSpPr>
          <p:nvPr/>
        </p:nvSpPr>
        <p:spPr>
          <a:xfrm>
            <a:off x="2428860" y="4500570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eA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286248" y="5357826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Rovnostranné trojúhelníky </a:t>
            </a:r>
            <a:endParaRPr lang="cs-CZ" sz="2400" b="1" i="1" dirty="0"/>
          </a:p>
        </p:txBody>
      </p:sp>
      <p:sp>
        <p:nvSpPr>
          <p:cNvPr id="4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Výpočet  </a:t>
            </a:r>
            <a:r>
              <a:rPr lang="cs-CZ" sz="3200" b="1" i="1" dirty="0" err="1" smtClean="0"/>
              <a:t>F</a:t>
            </a:r>
            <a:r>
              <a:rPr lang="cs-CZ" sz="3200" b="1" i="1" baseline="-25000" dirty="0" err="1" smtClean="0"/>
              <a:t>eC</a:t>
            </a:r>
            <a:endParaRPr lang="cs-CZ" sz="3200" b="1" i="1" baseline="-25000" dirty="0"/>
          </a:p>
        </p:txBody>
      </p:sp>
      <p:sp>
        <p:nvSpPr>
          <p:cNvPr id="42" name="Elipsa 41"/>
          <p:cNvSpPr/>
          <p:nvPr/>
        </p:nvSpPr>
        <p:spPr>
          <a:xfrm>
            <a:off x="3786182" y="1214422"/>
            <a:ext cx="3143272" cy="29289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ástupný symbol pro obsah 2"/>
          <p:cNvSpPr txBox="1">
            <a:spLocks/>
          </p:cNvSpPr>
          <p:nvPr/>
        </p:nvSpPr>
        <p:spPr>
          <a:xfrm>
            <a:off x="5929322" y="2214554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Zástupný symbol pro obsah 2"/>
          <p:cNvSpPr txBox="1">
            <a:spLocks/>
          </p:cNvSpPr>
          <p:nvPr/>
        </p:nvSpPr>
        <p:spPr>
          <a:xfrm>
            <a:off x="4214810" y="2214554"/>
            <a:ext cx="107157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49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Výpočet </a:t>
            </a:r>
            <a:r>
              <a:rPr lang="cs-CZ" sz="3200" b="1" i="1" dirty="0" err="1" smtClean="0"/>
              <a:t>F</a:t>
            </a:r>
            <a:r>
              <a:rPr lang="cs-CZ" sz="3200" b="1" i="1" baseline="-25000" dirty="0" err="1" smtClean="0"/>
              <a:t>eC</a:t>
            </a:r>
            <a:endParaRPr lang="cs-CZ" sz="3200" b="1" i="1" baseline="-25000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6465966" y="0"/>
            <a:ext cx="57150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rot="5400000">
            <a:off x="5254611" y="925603"/>
            <a:ext cx="1714512" cy="114919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6200000" flipH="1">
            <a:off x="6341090" y="946694"/>
            <a:ext cx="1749950" cy="107157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6200000" flipV="1">
            <a:off x="5291462" y="2603264"/>
            <a:ext cx="1669488" cy="11778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6398751" y="2673843"/>
            <a:ext cx="1669488" cy="103671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6715140" y="2285992"/>
            <a:ext cx="64294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eC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7251784" y="1000132"/>
            <a:ext cx="8572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5537272" y="1000132"/>
            <a:ext cx="107157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6596462" y="50006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5537272" y="235745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avoúhlý trojúhelník 34"/>
          <p:cNvSpPr/>
          <p:nvPr/>
        </p:nvSpPr>
        <p:spPr>
          <a:xfrm>
            <a:off x="5572132" y="642918"/>
            <a:ext cx="1143008" cy="1714512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ástupný symbol pro obsah 2"/>
          <p:cNvSpPr txBox="1">
            <a:spLocks/>
          </p:cNvSpPr>
          <p:nvPr/>
        </p:nvSpPr>
        <p:spPr>
          <a:xfrm>
            <a:off x="5929322" y="2357430"/>
            <a:ext cx="1071570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lang="cs-CZ" sz="2000" b="1" baseline="-25000" dirty="0" smtClean="0"/>
              <a:t>/C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786446" y="2285992"/>
            <a:ext cx="357190" cy="571504"/>
            <a:chOff x="4000496" y="3214686"/>
            <a:chExt cx="428628" cy="571504"/>
          </a:xfrm>
        </p:grpSpPr>
        <p:sp>
          <p:nvSpPr>
            <p:cNvPr id="37" name="Zástupný symbol pro obsah 2"/>
            <p:cNvSpPr txBox="1">
              <a:spLocks/>
            </p:cNvSpPr>
            <p:nvPr/>
          </p:nvSpPr>
          <p:spPr>
            <a:xfrm>
              <a:off x="4000496" y="3429000"/>
              <a:ext cx="428628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1600" b="1" dirty="0" smtClean="0"/>
                <a:t>2</a:t>
              </a:r>
              <a:endParaRPr kumimoji="0" lang="cs-CZ" sz="1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Zástupný symbol pro obsah 2"/>
            <p:cNvSpPr txBox="1">
              <a:spLocks/>
            </p:cNvSpPr>
            <p:nvPr/>
          </p:nvSpPr>
          <p:spPr>
            <a:xfrm>
              <a:off x="4000496" y="3214686"/>
              <a:ext cx="428628" cy="3571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1600" b="1" dirty="0" smtClean="0"/>
                <a:t>1</a:t>
              </a:r>
              <a:endParaRPr kumimoji="0" lang="cs-CZ" sz="1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0" name="Přímá spojovací čára 39"/>
            <p:cNvCxnSpPr/>
            <p:nvPr/>
          </p:nvCxnSpPr>
          <p:spPr>
            <a:xfrm>
              <a:off x="4071934" y="3500438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Přímá spojovací šipka 17"/>
          <p:cNvCxnSpPr/>
          <p:nvPr/>
        </p:nvCxnSpPr>
        <p:spPr>
          <a:xfrm rot="16200000" flipH="1">
            <a:off x="4987219" y="2299021"/>
            <a:ext cx="3422570" cy="332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Skupina 64"/>
          <p:cNvGrpSpPr/>
          <p:nvPr/>
        </p:nvGrpSpPr>
        <p:grpSpPr>
          <a:xfrm>
            <a:off x="571472" y="3643314"/>
            <a:ext cx="4286280" cy="571504"/>
            <a:chOff x="714348" y="3071810"/>
            <a:chExt cx="4286280" cy="571504"/>
          </a:xfrm>
        </p:grpSpPr>
        <p:grpSp>
          <p:nvGrpSpPr>
            <p:cNvPr id="46" name="Skupina 45"/>
            <p:cNvGrpSpPr/>
            <p:nvPr/>
          </p:nvGrpSpPr>
          <p:grpSpPr>
            <a:xfrm>
              <a:off x="3286116" y="3071810"/>
              <a:ext cx="357190" cy="571504"/>
              <a:chOff x="4000496" y="3214686"/>
              <a:chExt cx="428628" cy="571504"/>
            </a:xfrm>
          </p:grpSpPr>
          <p:sp>
            <p:nvSpPr>
              <p:cNvPr id="47" name="Zástupný symbol pro obsah 2"/>
              <p:cNvSpPr txBox="1">
                <a:spLocks/>
              </p:cNvSpPr>
              <p:nvPr/>
            </p:nvSpPr>
            <p:spPr>
              <a:xfrm>
                <a:off x="4000496" y="3429000"/>
                <a:ext cx="428628" cy="3571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1600" b="1" dirty="0" smtClean="0"/>
                  <a:t>2</a:t>
                </a:r>
                <a:endParaRPr kumimoji="0" lang="cs-CZ" sz="16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Zástupný symbol pro obsah 2"/>
              <p:cNvSpPr txBox="1">
                <a:spLocks/>
              </p:cNvSpPr>
              <p:nvPr/>
            </p:nvSpPr>
            <p:spPr>
              <a:xfrm>
                <a:off x="4000496" y="3214686"/>
                <a:ext cx="428628" cy="3571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1600" b="1" dirty="0" smtClean="0"/>
                  <a:t>1</a:t>
                </a:r>
                <a:endParaRPr kumimoji="0" lang="cs-CZ" sz="16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49" name="Přímá spojovací čára 48"/>
              <p:cNvCxnSpPr/>
              <p:nvPr/>
            </p:nvCxnSpPr>
            <p:spPr>
              <a:xfrm>
                <a:off x="4071934" y="3500438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Skupina 63"/>
            <p:cNvGrpSpPr/>
            <p:nvPr/>
          </p:nvGrpSpPr>
          <p:grpSpPr>
            <a:xfrm>
              <a:off x="714348" y="3071810"/>
              <a:ext cx="4286280" cy="539646"/>
              <a:chOff x="500034" y="3643314"/>
              <a:chExt cx="4286280" cy="539646"/>
            </a:xfrm>
          </p:grpSpPr>
          <p:sp>
            <p:nvSpPr>
              <p:cNvPr id="44" name="TextovéPole 43"/>
              <p:cNvSpPr txBox="1"/>
              <p:nvPr/>
            </p:nvSpPr>
            <p:spPr>
              <a:xfrm>
                <a:off x="500034" y="3643314"/>
                <a:ext cx="42862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err="1" smtClean="0"/>
                  <a:t>F</a:t>
                </a:r>
                <a:r>
                  <a:rPr lang="cs-CZ" sz="2800" b="1" baseline="-25000" dirty="0" err="1" smtClean="0"/>
                  <a:t>eC</a:t>
                </a:r>
                <a:r>
                  <a:rPr lang="cs-CZ" sz="2800" b="1" dirty="0" smtClean="0"/>
                  <a:t> = 2   </a:t>
                </a:r>
                <a:r>
                  <a:rPr lang="cs-CZ" sz="2800" b="1" dirty="0" err="1" smtClean="0"/>
                  <a:t>Fe</a:t>
                </a:r>
                <a:r>
                  <a:rPr lang="cs-CZ" sz="2800" b="1" baseline="-25000" dirty="0" err="1" smtClean="0"/>
                  <a:t>A</a:t>
                </a:r>
                <a:r>
                  <a:rPr lang="cs-CZ" sz="2800" b="1" baseline="-25000" dirty="0" smtClean="0"/>
                  <a:t>/C</a:t>
                </a:r>
                <a:r>
                  <a:rPr lang="cs-CZ" sz="2800" b="1" baseline="30000" dirty="0" smtClean="0"/>
                  <a:t>2 </a:t>
                </a:r>
                <a:r>
                  <a:rPr lang="cs-CZ" sz="2800" b="1" dirty="0" smtClean="0"/>
                  <a:t> - (     </a:t>
                </a:r>
                <a:r>
                  <a:rPr lang="cs-CZ" sz="2800" b="1" dirty="0" err="1" smtClean="0"/>
                  <a:t>F</a:t>
                </a:r>
                <a:r>
                  <a:rPr lang="cs-CZ" sz="2800" b="1" baseline="-25000" dirty="0" err="1" smtClean="0"/>
                  <a:t>eA</a:t>
                </a:r>
                <a:r>
                  <a:rPr lang="cs-CZ" sz="2800" b="1" baseline="-25000" dirty="0" smtClean="0"/>
                  <a:t>/C</a:t>
                </a:r>
                <a:r>
                  <a:rPr lang="cs-CZ" sz="2800" b="1" dirty="0" smtClean="0"/>
                  <a:t>)</a:t>
                </a:r>
                <a:r>
                  <a:rPr lang="cs-CZ" sz="2800" b="1" baseline="30000" dirty="0" smtClean="0"/>
                  <a:t>2</a:t>
                </a:r>
                <a:r>
                  <a:rPr lang="cs-CZ" sz="2800" b="1" dirty="0" smtClean="0"/>
                  <a:t>   </a:t>
                </a:r>
                <a:endParaRPr lang="cs-CZ" sz="2800" b="1" dirty="0"/>
              </a:p>
            </p:txBody>
          </p:sp>
          <p:sp>
            <p:nvSpPr>
              <p:cNvPr id="50" name="Volný tvar 49"/>
              <p:cNvSpPr/>
              <p:nvPr/>
            </p:nvSpPr>
            <p:spPr>
              <a:xfrm>
                <a:off x="1500166" y="3643314"/>
                <a:ext cx="2928958" cy="539646"/>
              </a:xfrm>
              <a:custGeom>
                <a:avLst/>
                <a:gdLst>
                  <a:gd name="connsiteX0" fmla="*/ 0 w 2443396"/>
                  <a:gd name="connsiteY0" fmla="*/ 14990 h 539646"/>
                  <a:gd name="connsiteX1" fmla="*/ 119921 w 2443396"/>
                  <a:gd name="connsiteY1" fmla="*/ 539646 h 539646"/>
                  <a:gd name="connsiteX2" fmla="*/ 194872 w 2443396"/>
                  <a:gd name="connsiteY2" fmla="*/ 0 h 539646"/>
                  <a:gd name="connsiteX3" fmla="*/ 2443396 w 2443396"/>
                  <a:gd name="connsiteY3" fmla="*/ 0 h 539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3396" h="539646">
                    <a:moveTo>
                      <a:pt x="0" y="14990"/>
                    </a:moveTo>
                    <a:lnTo>
                      <a:pt x="119921" y="539646"/>
                    </a:lnTo>
                    <a:lnTo>
                      <a:pt x="194872" y="0"/>
                    </a:lnTo>
                    <a:lnTo>
                      <a:pt x="2443396" y="0"/>
                    </a:ln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51" name="Oblouk 50"/>
          <p:cNvSpPr/>
          <p:nvPr/>
        </p:nvSpPr>
        <p:spPr>
          <a:xfrm rot="16200000">
            <a:off x="6250793" y="1964521"/>
            <a:ext cx="857256" cy="785818"/>
          </a:xfrm>
          <a:prstGeom prst="arc">
            <a:avLst>
              <a:gd name="adj1" fmla="val 16200000"/>
              <a:gd name="adj2" fmla="val 807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ývojový diagram: spojka 51"/>
          <p:cNvSpPr/>
          <p:nvPr/>
        </p:nvSpPr>
        <p:spPr>
          <a:xfrm>
            <a:off x="6500826" y="2143116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571472" y="53578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dbl" dirty="0" err="1" smtClean="0"/>
              <a:t>F</a:t>
            </a:r>
            <a:r>
              <a:rPr lang="cs-CZ" sz="2800" b="1" u="dbl" baseline="-25000" dirty="0" err="1" smtClean="0"/>
              <a:t>eC</a:t>
            </a:r>
            <a:r>
              <a:rPr lang="cs-CZ" sz="2800" b="1" u="dbl" dirty="0" smtClean="0"/>
              <a:t> = 56 . 10</a:t>
            </a:r>
            <a:r>
              <a:rPr lang="cs-CZ" sz="2800" b="1" u="dbl" baseline="30000" dirty="0" smtClean="0"/>
              <a:t>-3</a:t>
            </a:r>
            <a:r>
              <a:rPr lang="cs-CZ" sz="2800" b="1" u="dbl" dirty="0" smtClean="0"/>
              <a:t> N</a:t>
            </a:r>
            <a:endParaRPr lang="cs-CZ" sz="2800" b="1" u="dbl" baseline="30000" dirty="0"/>
          </a:p>
        </p:txBody>
      </p:sp>
      <p:grpSp>
        <p:nvGrpSpPr>
          <p:cNvPr id="66" name="Skupina 65"/>
          <p:cNvGrpSpPr/>
          <p:nvPr/>
        </p:nvGrpSpPr>
        <p:grpSpPr>
          <a:xfrm>
            <a:off x="500034" y="4437089"/>
            <a:ext cx="5643602" cy="634985"/>
            <a:chOff x="500034" y="4437089"/>
            <a:chExt cx="5643602" cy="634985"/>
          </a:xfrm>
        </p:grpSpPr>
        <p:sp>
          <p:nvSpPr>
            <p:cNvPr id="53" name="TextovéPole 52"/>
            <p:cNvSpPr txBox="1"/>
            <p:nvPr/>
          </p:nvSpPr>
          <p:spPr>
            <a:xfrm>
              <a:off x="500034" y="4500570"/>
              <a:ext cx="5643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err="1" smtClean="0"/>
                <a:t>F</a:t>
              </a:r>
              <a:r>
                <a:rPr lang="cs-CZ" sz="2800" b="1" baseline="-25000" dirty="0" err="1" smtClean="0"/>
                <a:t>eC</a:t>
              </a:r>
              <a:r>
                <a:rPr lang="cs-CZ" sz="2800" b="1" dirty="0" smtClean="0"/>
                <a:t> = 2    (36 . 10</a:t>
              </a:r>
              <a:r>
                <a:rPr lang="cs-CZ" sz="2800" b="1" baseline="30000" dirty="0" smtClean="0"/>
                <a:t>-3</a:t>
              </a:r>
              <a:r>
                <a:rPr lang="cs-CZ" sz="2800" b="1" dirty="0" smtClean="0"/>
                <a:t> )</a:t>
              </a:r>
              <a:r>
                <a:rPr lang="cs-CZ" sz="2800" b="1" baseline="30000" dirty="0" smtClean="0"/>
                <a:t>2 </a:t>
              </a:r>
              <a:r>
                <a:rPr lang="cs-CZ" sz="2800" b="1" dirty="0" smtClean="0"/>
                <a:t> - (     36 . 10</a:t>
              </a:r>
              <a:r>
                <a:rPr lang="cs-CZ" sz="2800" b="1" baseline="30000" dirty="0" smtClean="0"/>
                <a:t>-3</a:t>
              </a:r>
              <a:r>
                <a:rPr lang="cs-CZ" sz="2800" b="1" dirty="0" smtClean="0"/>
                <a:t>)</a:t>
              </a:r>
              <a:r>
                <a:rPr lang="cs-CZ" sz="2800" b="1" baseline="30000" dirty="0" smtClean="0"/>
                <a:t>2</a:t>
              </a:r>
              <a:r>
                <a:rPr lang="cs-CZ" sz="2800" b="1" dirty="0" smtClean="0"/>
                <a:t>   </a:t>
              </a:r>
              <a:endParaRPr lang="cs-CZ" sz="2800" b="1" dirty="0"/>
            </a:p>
          </p:txBody>
        </p:sp>
        <p:grpSp>
          <p:nvGrpSpPr>
            <p:cNvPr id="54" name="Skupina 53"/>
            <p:cNvGrpSpPr/>
            <p:nvPr/>
          </p:nvGrpSpPr>
          <p:grpSpPr>
            <a:xfrm>
              <a:off x="3929058" y="4500570"/>
              <a:ext cx="357190" cy="571504"/>
              <a:chOff x="4000496" y="3214686"/>
              <a:chExt cx="428628" cy="571504"/>
            </a:xfrm>
          </p:grpSpPr>
          <p:sp>
            <p:nvSpPr>
              <p:cNvPr id="55" name="Zástupný symbol pro obsah 2"/>
              <p:cNvSpPr txBox="1">
                <a:spLocks/>
              </p:cNvSpPr>
              <p:nvPr/>
            </p:nvSpPr>
            <p:spPr>
              <a:xfrm>
                <a:off x="4000496" y="3429000"/>
                <a:ext cx="428628" cy="3571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1600" b="1" dirty="0" smtClean="0"/>
                  <a:t>2</a:t>
                </a:r>
                <a:endParaRPr kumimoji="0" lang="cs-CZ" sz="16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6" name="Zástupný symbol pro obsah 2"/>
              <p:cNvSpPr txBox="1">
                <a:spLocks/>
              </p:cNvSpPr>
              <p:nvPr/>
            </p:nvSpPr>
            <p:spPr>
              <a:xfrm>
                <a:off x="4000496" y="3214686"/>
                <a:ext cx="428628" cy="3571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1600" b="1" dirty="0" smtClean="0"/>
                  <a:t>1</a:t>
                </a:r>
                <a:endParaRPr kumimoji="0" lang="cs-CZ" sz="16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57" name="Přímá spojovací čára 56"/>
              <p:cNvCxnSpPr/>
              <p:nvPr/>
            </p:nvCxnSpPr>
            <p:spPr>
              <a:xfrm>
                <a:off x="4071934" y="3500438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Volný tvar 61"/>
            <p:cNvSpPr/>
            <p:nvPr/>
          </p:nvSpPr>
          <p:spPr>
            <a:xfrm>
              <a:off x="1528997" y="4437089"/>
              <a:ext cx="4107305" cy="479685"/>
            </a:xfrm>
            <a:custGeom>
              <a:avLst/>
              <a:gdLst>
                <a:gd name="connsiteX0" fmla="*/ 0 w 4107305"/>
                <a:gd name="connsiteY0" fmla="*/ 134911 h 479685"/>
                <a:gd name="connsiteX1" fmla="*/ 74951 w 4107305"/>
                <a:gd name="connsiteY1" fmla="*/ 479685 h 479685"/>
                <a:gd name="connsiteX2" fmla="*/ 164892 w 4107305"/>
                <a:gd name="connsiteY2" fmla="*/ 0 h 479685"/>
                <a:gd name="connsiteX3" fmla="*/ 4092314 w 4107305"/>
                <a:gd name="connsiteY3" fmla="*/ 0 h 479685"/>
                <a:gd name="connsiteX4" fmla="*/ 4107305 w 4107305"/>
                <a:gd name="connsiteY4" fmla="*/ 0 h 47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7305" h="479685">
                  <a:moveTo>
                    <a:pt x="0" y="134911"/>
                  </a:moveTo>
                  <a:lnTo>
                    <a:pt x="74951" y="479685"/>
                  </a:lnTo>
                  <a:lnTo>
                    <a:pt x="164892" y="0"/>
                  </a:lnTo>
                  <a:lnTo>
                    <a:pt x="4092314" y="0"/>
                  </a:lnTo>
                  <a:lnTo>
                    <a:pt x="4107305" y="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3" name="TextovéPole 62"/>
          <p:cNvSpPr txBox="1"/>
          <p:nvPr/>
        </p:nvSpPr>
        <p:spPr>
          <a:xfrm>
            <a:off x="2928926" y="157161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Pythagorova věta</a:t>
            </a:r>
            <a:endParaRPr lang="cs-CZ" sz="2400" b="1" i="1" dirty="0"/>
          </a:p>
        </p:txBody>
      </p:sp>
      <p:sp>
        <p:nvSpPr>
          <p:cNvPr id="68" name="Zástupný symbol pro obsah 2"/>
          <p:cNvSpPr>
            <a:spLocks noGrp="1"/>
          </p:cNvSpPr>
          <p:nvPr>
            <p:ph idx="1"/>
          </p:nvPr>
        </p:nvSpPr>
        <p:spPr>
          <a:xfrm>
            <a:off x="285720" y="1643050"/>
            <a:ext cx="2472296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Q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= - 2 </a:t>
            </a:r>
            <a:r>
              <a:rPr lang="cs-CZ" sz="2000" dirty="0" smtClean="0">
                <a:latin typeface="Calibri"/>
              </a:rPr>
              <a:t>µC</a:t>
            </a:r>
            <a:endParaRPr lang="cs-CZ" sz="2000" dirty="0"/>
          </a:p>
        </p:txBody>
      </p:sp>
      <p:sp>
        <p:nvSpPr>
          <p:cNvPr id="69" name="Zástupný symbol pro obsah 2"/>
          <p:cNvSpPr txBox="1">
            <a:spLocks/>
          </p:cNvSpPr>
          <p:nvPr/>
        </p:nvSpPr>
        <p:spPr>
          <a:xfrm>
            <a:off x="357158" y="2357430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Zástupný symbol pro obsah 2"/>
          <p:cNvSpPr txBox="1">
            <a:spLocks/>
          </p:cNvSpPr>
          <p:nvPr/>
        </p:nvSpPr>
        <p:spPr>
          <a:xfrm>
            <a:off x="285720" y="1857364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" name="Zástupný symbol pro obsah 2"/>
          <p:cNvSpPr txBox="1">
            <a:spLocks/>
          </p:cNvSpPr>
          <p:nvPr/>
        </p:nvSpPr>
        <p:spPr>
          <a:xfrm>
            <a:off x="285720" y="2071678"/>
            <a:ext cx="2472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cs-CZ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2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µC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Zástupný symbol pro obsah 2"/>
          <p:cNvSpPr txBox="1">
            <a:spLocks/>
          </p:cNvSpPr>
          <p:nvPr/>
        </p:nvSpPr>
        <p:spPr>
          <a:xfrm>
            <a:off x="357158" y="2571744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eB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Zástupný symbol pro obsah 2"/>
          <p:cNvSpPr txBox="1">
            <a:spLocks/>
          </p:cNvSpPr>
          <p:nvPr/>
        </p:nvSpPr>
        <p:spPr>
          <a:xfrm>
            <a:off x="500034" y="1500174"/>
            <a:ext cx="247229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1 m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Zástupný symbol pro obsah 2"/>
          <p:cNvSpPr txBox="1">
            <a:spLocks/>
          </p:cNvSpPr>
          <p:nvPr/>
        </p:nvSpPr>
        <p:spPr>
          <a:xfrm>
            <a:off x="357158" y="2786058"/>
            <a:ext cx="278608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b="1" dirty="0" err="1" smtClean="0"/>
              <a:t>F</a:t>
            </a:r>
            <a:r>
              <a:rPr lang="cs-CZ" sz="2000" b="1" baseline="-25000" dirty="0" err="1" smtClean="0"/>
              <a:t>eC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 N</a:t>
            </a:r>
            <a:endParaRPr kumimoji="0" lang="cs-CZ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51" grpId="0" animBg="1"/>
      <p:bldP spid="52" grpId="0" animBg="1"/>
      <p:bldP spid="59" grpId="0"/>
      <p:bldP spid="6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548</Words>
  <Application>Microsoft Office PowerPoint</Application>
  <PresentationFormat>Předvádění na obrazovce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Zadání úlohy</vt:lpstr>
      <vt:lpstr>Výpis hodnot ze zadání</vt:lpstr>
      <vt:lpstr>Výpočet – zakreslení sil vzájemného působení</vt:lpstr>
      <vt:lpstr>Výpočet – nalezení výslednic</vt:lpstr>
      <vt:lpstr>Výpočet  FeA, FeB</vt:lpstr>
      <vt:lpstr>Výpočet  FeA</vt:lpstr>
      <vt:lpstr>Výpočet  FeB</vt:lpstr>
      <vt:lpstr>Výpočet  FeC</vt:lpstr>
      <vt:lpstr>Výpočet FeC</vt:lpstr>
      <vt:lpstr>Odpověď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hlacikova</dc:creator>
  <cp:lastModifiedBy>kriz</cp:lastModifiedBy>
  <cp:revision>51</cp:revision>
  <dcterms:created xsi:type="dcterms:W3CDTF">2013-09-17T10:25:20Z</dcterms:created>
  <dcterms:modified xsi:type="dcterms:W3CDTF">2013-10-16T08:52:26Z</dcterms:modified>
</cp:coreProperties>
</file>