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9" r:id="rId2"/>
    <p:sldId id="257" r:id="rId3"/>
    <p:sldId id="258" r:id="rId4"/>
    <p:sldId id="282" r:id="rId5"/>
    <p:sldId id="260" r:id="rId6"/>
    <p:sldId id="259" r:id="rId7"/>
    <p:sldId id="261" r:id="rId8"/>
    <p:sldId id="263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8" r:id="rId19"/>
    <p:sldId id="277" r:id="rId20"/>
    <p:sldId id="275" r:id="rId21"/>
    <p:sldId id="280" r:id="rId22"/>
    <p:sldId id="26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58724-1012-475A-823A-C13389AD837D}" type="datetimeFigureOut">
              <a:rPr lang="cs-CZ" smtClean="0"/>
              <a:pPr/>
              <a:t>13.10.2013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88198-5FB0-40BD-B0AC-37B0A7D0ABA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10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4CC6-E061-4B95-8952-52691B1DE097}" type="datetime1">
              <a:rPr lang="cs-CZ" smtClean="0"/>
              <a:pPr/>
              <a:t>13.10.2013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9E3D-D155-4E82-AD86-C37495145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13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5D54-4A34-4E43-8311-4010B9BFF138}" type="datetime1">
              <a:rPr lang="cs-CZ" smtClean="0"/>
              <a:pPr/>
              <a:t>13.10.2013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9E3D-D155-4E82-AD86-C37495145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10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A7F35-CA93-4486-9B6C-AD04ECE4E97B}" type="datetime1">
              <a:rPr lang="cs-CZ" smtClean="0"/>
              <a:pPr/>
              <a:t>13.10.2013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9E3D-D155-4E82-AD86-C37495145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33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041D-6971-49E7-A912-117736500470}" type="datetime1">
              <a:rPr lang="cs-CZ" smtClean="0"/>
              <a:pPr/>
              <a:t>13.10.2013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9E3D-D155-4E82-AD86-C37495145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62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77D6-EA10-435C-B63C-D1AD95C0CFDE}" type="datetime1">
              <a:rPr lang="cs-CZ" smtClean="0"/>
              <a:pPr/>
              <a:t>13.10.2013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9E3D-D155-4E82-AD86-C37495145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95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6ED3-6459-4575-BF7A-F9461D5A92BF}" type="datetime1">
              <a:rPr lang="cs-CZ" smtClean="0"/>
              <a:pPr/>
              <a:t>13.10.2013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9E3D-D155-4E82-AD86-C37495145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73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3353-A2E6-4E15-A0CF-0B8BE5C0F5E0}" type="datetime1">
              <a:rPr lang="cs-CZ" smtClean="0"/>
              <a:pPr/>
              <a:t>13.10.2013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9E3D-D155-4E82-AD86-C37495145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89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D18C-1B93-4114-949B-91FE3015E396}" type="datetime1">
              <a:rPr lang="cs-CZ" smtClean="0"/>
              <a:pPr/>
              <a:t>13.10.2013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9E3D-D155-4E82-AD86-C37495145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68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5D8C-123C-45AD-B1F6-940DF23A4BF2}" type="datetime1">
              <a:rPr lang="cs-CZ" smtClean="0"/>
              <a:pPr/>
              <a:t>13.10.2013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9E3D-D155-4E82-AD86-C37495145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08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24D5-F60B-4838-A9B0-7163637F218E}" type="datetime1">
              <a:rPr lang="cs-CZ" smtClean="0"/>
              <a:pPr/>
              <a:t>13.10.2013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9E3D-D155-4E82-AD86-C37495145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03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F54B3-D18B-4F30-8171-331B395E1BD0}" type="datetime1">
              <a:rPr lang="cs-CZ" smtClean="0"/>
              <a:pPr/>
              <a:t>13.10.2013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C9E3D-D155-4E82-AD86-C37495145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8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A26B6-1758-45C4-ADA6-7456E853E04D}" type="datetime1">
              <a:rPr lang="cs-CZ" smtClean="0"/>
              <a:pPr/>
              <a:t>13.10.2013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C9E3D-D155-4E82-AD86-C37495145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nickciske.com/tools/binary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mlha.cz/unicode/utf8.ph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Unicode" TargetMode="External"/><Relationship Id="rId3" Type="http://schemas.openxmlformats.org/officeDocument/2006/relationships/hyperlink" Target="http://www.root.cz/clanky/v-pocitaci-jsou-jen-jednicky-a-nuly/" TargetMode="External"/><Relationship Id="rId7" Type="http://schemas.openxmlformats.org/officeDocument/2006/relationships/hyperlink" Target="http://cs.wikipedia.org/wiki/Znakov%C3%A1_sada7http:/cs.wikipedia.org/wiki/Unicode" TargetMode="External"/><Relationship Id="rId2" Type="http://schemas.openxmlformats.org/officeDocument/2006/relationships/hyperlink" Target="https://www.google.cz/search?q=p%C5%99evody+bit+a+byjt&amp;oq=p%C5%99evody+bit+a+byjt&amp;aqs=chrome..69i57j0.5840j0&amp;sourceid=chrome&amp;ie=UTF-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fferencebetween.info/difference-between-bits-and-bytes" TargetMode="External"/><Relationship Id="rId5" Type="http://schemas.openxmlformats.org/officeDocument/2006/relationships/hyperlink" Target="http://prevodyonline.eu/cz/ciselne-soustavy.html" TargetMode="External"/><Relationship Id="rId4" Type="http://schemas.openxmlformats.org/officeDocument/2006/relationships/hyperlink" Target="http://www.badgees.cz/cache/images/full/230_binarni_kod_150.p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hyperlink" Target="http://cs.wikipedia.org/wiki/Bajt" TargetMode="Externa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Informace, jednotky, signál, kód…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152128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Digitální vzdělávací </a:t>
            </a:r>
            <a:r>
              <a:rPr lang="cs-CZ" sz="2000" dirty="0" smtClean="0">
                <a:solidFill>
                  <a:schemeClr val="tx1"/>
                </a:solidFill>
              </a:rPr>
              <a:t>materiál </a:t>
            </a:r>
            <a:r>
              <a:rPr lang="cs-CZ" sz="2000" dirty="0">
                <a:solidFill>
                  <a:schemeClr val="tx1"/>
                </a:solidFill>
              </a:rPr>
              <a:t>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Binární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cs-CZ" dirty="0"/>
              <a:t>Počítač je schopen rozpoznat pouze dva </a:t>
            </a:r>
            <a:r>
              <a:rPr lang="cs-CZ" dirty="0" smtClean="0"/>
              <a:t>stavy:</a:t>
            </a:r>
          </a:p>
          <a:p>
            <a:pPr lvl="1">
              <a:spcBef>
                <a:spcPct val="50000"/>
              </a:spcBef>
            </a:pPr>
            <a:r>
              <a:rPr lang="cs-CZ" dirty="0" smtClean="0"/>
              <a:t>stav</a:t>
            </a:r>
            <a:r>
              <a:rPr lang="cs-CZ" dirty="0"/>
              <a:t>, kdy je hodnota napětí vyšší než jistá úroveň (zapnuto, </a:t>
            </a:r>
            <a:r>
              <a:rPr lang="cs-CZ" dirty="0" err="1"/>
              <a:t>true</a:t>
            </a:r>
            <a:r>
              <a:rPr lang="cs-CZ" dirty="0"/>
              <a:t> nebo logická </a:t>
            </a:r>
            <a:r>
              <a:rPr lang="cs-CZ" dirty="0" smtClean="0"/>
              <a:t>1)</a:t>
            </a:r>
            <a:endParaRPr lang="cs-CZ" dirty="0"/>
          </a:p>
          <a:p>
            <a:pPr lvl="1">
              <a:spcBef>
                <a:spcPct val="50000"/>
              </a:spcBef>
            </a:pPr>
            <a:r>
              <a:rPr lang="cs-CZ" dirty="0" smtClean="0"/>
              <a:t>Stav</a:t>
            </a:r>
            <a:r>
              <a:rPr lang="cs-CZ" dirty="0"/>
              <a:t>, kdy je hodnota napětí nižší než jistá úroveň (vypnuto, </a:t>
            </a:r>
            <a:r>
              <a:rPr lang="cs-CZ" dirty="0" err="1"/>
              <a:t>false</a:t>
            </a:r>
            <a:r>
              <a:rPr lang="cs-CZ" dirty="0"/>
              <a:t> nebo logická 0)</a:t>
            </a:r>
          </a:p>
          <a:p>
            <a:pPr>
              <a:spcBef>
                <a:spcPct val="50000"/>
              </a:spcBef>
            </a:pPr>
            <a:r>
              <a:rPr lang="cs-CZ" dirty="0"/>
              <a:t>Pouze těmito dvěma stavy jsou popisovány v počítači veškeré skutečnosti.</a:t>
            </a:r>
          </a:p>
        </p:txBody>
      </p:sp>
    </p:spTree>
    <p:extLst>
      <p:ext uri="{BB962C8B-B14F-4D97-AF65-F5344CB8AC3E}">
        <p14:creationId xmlns:p14="http://schemas.microsoft.com/office/powerpoint/2010/main" val="1871732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Binární – dvojková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informace nebo stavu pomocí dvou stavů – 0,1</a:t>
            </a:r>
          </a:p>
          <a:p>
            <a:r>
              <a:rPr lang="cs-CZ" dirty="0" smtClean="0"/>
              <a:t>Poziční zápis</a:t>
            </a:r>
          </a:p>
          <a:p>
            <a:r>
              <a:rPr lang="cs-CZ" dirty="0" err="1" smtClean="0"/>
              <a:t>Př</a:t>
            </a:r>
            <a:r>
              <a:rPr lang="cs-CZ" dirty="0" smtClean="0"/>
              <a:t>: 0001000111110010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913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Převod desítková x dvojková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Desítková na dvojkovou –metoda zbytkového dělení</a:t>
            </a:r>
          </a:p>
          <a:p>
            <a:pPr lvl="1"/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795925"/>
              </p:ext>
            </p:extLst>
          </p:nvPr>
        </p:nvGraphicFramePr>
        <p:xfrm>
          <a:off x="2843808" y="2348880"/>
          <a:ext cx="3672408" cy="363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1180800" imgH="1168200" progId="Equation.DSMT4">
                  <p:embed/>
                </p:oleObj>
              </mc:Choice>
              <mc:Fallback>
                <p:oleObj name="Equation" r:id="rId3" imgW="1180800" imgH="11682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348880"/>
                        <a:ext cx="3672408" cy="3632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4510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badgees.cz/cache/images/full/230_binarni_kod_15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25998"/>
            <a:ext cx="379377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Převod desítková x dvojková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r>
              <a:rPr lang="cs-CZ" dirty="0" smtClean="0"/>
              <a:t>Dvojková na desítkovou soustavu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206577"/>
              </p:ext>
            </p:extLst>
          </p:nvPr>
        </p:nvGraphicFramePr>
        <p:xfrm>
          <a:off x="573088" y="2312988"/>
          <a:ext cx="7373937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5" imgW="2552400" imgH="431640" progId="Equation.DSMT4">
                  <p:embed/>
                </p:oleObj>
              </mc:Choice>
              <mc:Fallback>
                <p:oleObj name="Equation" r:id="rId5" imgW="2552400" imgH="4316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2312988"/>
                        <a:ext cx="7373937" cy="1223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760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převeď z dvojkové soustavy na desítkovou:</a:t>
            </a:r>
          </a:p>
          <a:p>
            <a:pPr lvl="1"/>
            <a:r>
              <a:rPr lang="cs-CZ" dirty="0" smtClean="0"/>
              <a:t>11001001</a:t>
            </a:r>
          </a:p>
          <a:p>
            <a:pPr lvl="1"/>
            <a:r>
              <a:rPr lang="cs-CZ" dirty="0" smtClean="0"/>
              <a:t>00110111</a:t>
            </a:r>
          </a:p>
          <a:p>
            <a:pPr lvl="1"/>
            <a:r>
              <a:rPr lang="cs-CZ" dirty="0" smtClean="0"/>
              <a:t>11101101</a:t>
            </a:r>
          </a:p>
          <a:p>
            <a:r>
              <a:rPr lang="cs-CZ" dirty="0" smtClean="0"/>
              <a:t>převeď z desítkové soustavy na dvojkovou:</a:t>
            </a:r>
          </a:p>
          <a:p>
            <a:pPr lvl="1"/>
            <a:r>
              <a:rPr lang="cs-CZ" dirty="0" smtClean="0"/>
              <a:t>72</a:t>
            </a:r>
          </a:p>
          <a:p>
            <a:pPr lvl="1"/>
            <a:r>
              <a:rPr lang="cs-CZ" dirty="0" smtClean="0"/>
              <a:t>128</a:t>
            </a:r>
          </a:p>
          <a:p>
            <a:pPr lvl="1"/>
            <a:r>
              <a:rPr lang="cs-CZ" dirty="0" smtClean="0"/>
              <a:t>41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884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Cvičení –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převeď z dvojkové soustavy na desítkovou:</a:t>
            </a:r>
          </a:p>
          <a:p>
            <a:pPr lvl="1"/>
            <a:r>
              <a:rPr lang="cs-CZ" dirty="0" smtClean="0"/>
              <a:t>11001001 = 201</a:t>
            </a:r>
          </a:p>
          <a:p>
            <a:pPr lvl="1"/>
            <a:r>
              <a:rPr lang="cs-CZ" dirty="0" smtClean="0"/>
              <a:t>00110111 = 55</a:t>
            </a:r>
          </a:p>
          <a:p>
            <a:pPr lvl="1"/>
            <a:r>
              <a:rPr lang="cs-CZ" dirty="0" smtClean="0"/>
              <a:t>11101101 = 237</a:t>
            </a:r>
          </a:p>
          <a:p>
            <a:r>
              <a:rPr lang="cs-CZ" dirty="0" smtClean="0"/>
              <a:t>převeď z desítkové soustavy na dvojkovou:</a:t>
            </a:r>
          </a:p>
          <a:p>
            <a:pPr lvl="1"/>
            <a:r>
              <a:rPr lang="cs-CZ" dirty="0" smtClean="0"/>
              <a:t>72 = 1001000</a:t>
            </a:r>
          </a:p>
          <a:p>
            <a:pPr lvl="1"/>
            <a:r>
              <a:rPr lang="cs-CZ" dirty="0" smtClean="0"/>
              <a:t>128 = 10000000</a:t>
            </a:r>
          </a:p>
          <a:p>
            <a:pPr lvl="1"/>
            <a:r>
              <a:rPr lang="cs-CZ" dirty="0" smtClean="0"/>
              <a:t>41 = 101001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864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používané soustavy v informatice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přehlednější zápis kódu a adres používají programátoři hexadecimální tvar</a:t>
            </a:r>
          </a:p>
          <a:p>
            <a:r>
              <a:rPr lang="cs-CZ" dirty="0"/>
              <a:t>šestnáctková - </a:t>
            </a:r>
            <a:r>
              <a:rPr lang="cs-CZ" b="1" dirty="0"/>
              <a:t>hexadecimální</a:t>
            </a:r>
            <a:r>
              <a:rPr lang="cs-CZ" dirty="0"/>
              <a:t> soustava</a:t>
            </a:r>
          </a:p>
          <a:p>
            <a:pPr lvl="1"/>
            <a:r>
              <a:rPr lang="cs-CZ" dirty="0"/>
              <a:t>číselná soustava o základu 16</a:t>
            </a:r>
          </a:p>
          <a:p>
            <a:pPr lvl="1"/>
            <a:r>
              <a:rPr lang="cs-CZ" dirty="0"/>
              <a:t>číslice 0 1 2 3 4 5 6 7 8 9 A B C D E F</a:t>
            </a:r>
          </a:p>
          <a:p>
            <a:pPr lvl="1"/>
            <a:r>
              <a:rPr lang="cs-CZ" dirty="0"/>
              <a:t>(A25)</a:t>
            </a:r>
            <a:r>
              <a:rPr lang="cs-CZ" baseline="-25000" dirty="0"/>
              <a:t>16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372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Znakové sady pro kódování </a:t>
            </a:r>
            <a:r>
              <a:rPr lang="cs-CZ" dirty="0" smtClean="0"/>
              <a:t>znaků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r>
              <a:rPr lang="cs-CZ" dirty="0"/>
              <a:t>dohodnutá pravidla pro kódování a dekódování dat do/z binárního kódu</a:t>
            </a:r>
          </a:p>
          <a:p>
            <a:r>
              <a:rPr lang="cs-CZ" dirty="0"/>
              <a:t>znaková sada - množina znaků v kódovací tabulce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ákladní </a:t>
            </a:r>
            <a:r>
              <a:rPr lang="cs-CZ" dirty="0"/>
              <a:t>znaková sada</a:t>
            </a:r>
          </a:p>
          <a:p>
            <a:pPr lvl="1"/>
            <a:r>
              <a:rPr lang="cs-CZ" dirty="0"/>
              <a:t>ASCII - </a:t>
            </a:r>
            <a:r>
              <a:rPr lang="cs-CZ" b="1" dirty="0" err="1"/>
              <a:t>A</a:t>
            </a:r>
            <a:r>
              <a:rPr lang="cs-CZ" dirty="0" err="1"/>
              <a:t>merican</a:t>
            </a:r>
            <a:r>
              <a:rPr lang="cs-CZ" dirty="0"/>
              <a:t> </a:t>
            </a:r>
            <a:r>
              <a:rPr lang="cs-CZ" b="1" dirty="0"/>
              <a:t>S</a:t>
            </a:r>
            <a:r>
              <a:rPr lang="cs-CZ" dirty="0"/>
              <a:t>tandard </a:t>
            </a:r>
            <a:r>
              <a:rPr lang="cs-CZ" b="1" dirty="0" err="1"/>
              <a:t>C</a:t>
            </a:r>
            <a:r>
              <a:rPr lang="cs-CZ" dirty="0" err="1"/>
              <a:t>ode</a:t>
            </a:r>
            <a:r>
              <a:rPr lang="cs-CZ" dirty="0"/>
              <a:t> </a:t>
            </a:r>
            <a:r>
              <a:rPr lang="cs-CZ" dirty="0" err="1" smtClean="0"/>
              <a:t>For</a:t>
            </a:r>
            <a:r>
              <a:rPr lang="cs-CZ" dirty="0"/>
              <a:t> </a:t>
            </a:r>
            <a:r>
              <a:rPr lang="cs-CZ" b="1" dirty="0" err="1"/>
              <a:t>I</a:t>
            </a:r>
            <a:r>
              <a:rPr lang="cs-CZ" dirty="0" err="1"/>
              <a:t>nformation</a:t>
            </a:r>
            <a:r>
              <a:rPr lang="cs-CZ" dirty="0"/>
              <a:t> </a:t>
            </a:r>
            <a:r>
              <a:rPr lang="cs-CZ" b="1" dirty="0" err="1" smtClean="0"/>
              <a:t>I</a:t>
            </a:r>
            <a:r>
              <a:rPr lang="cs-CZ" dirty="0" err="1" smtClean="0"/>
              <a:t>nterchange</a:t>
            </a:r>
            <a:r>
              <a:rPr lang="cs-CZ" dirty="0" smtClean="0"/>
              <a:t> (7 bitů = 128 znaků)</a:t>
            </a:r>
            <a:endParaRPr lang="cs-CZ" dirty="0"/>
          </a:p>
          <a:p>
            <a:pPr lvl="1"/>
            <a:r>
              <a:rPr lang="cs-CZ" dirty="0" smtClean="0"/>
              <a:t>ASCII</a:t>
            </a:r>
            <a:r>
              <a:rPr lang="cs-CZ" dirty="0"/>
              <a:t> - rozšířená</a:t>
            </a:r>
          </a:p>
          <a:p>
            <a:pPr lvl="2"/>
            <a:r>
              <a:rPr lang="cs-CZ" dirty="0" smtClean="0"/>
              <a:t>délka kódu0((8 </a:t>
            </a:r>
            <a:r>
              <a:rPr lang="cs-CZ" dirty="0"/>
              <a:t>bitů </a:t>
            </a:r>
            <a:r>
              <a:rPr lang="cs-CZ" dirty="0" smtClean="0"/>
              <a:t>= 256 znaků)</a:t>
            </a:r>
            <a:endParaRPr lang="cs-CZ" dirty="0"/>
          </a:p>
          <a:p>
            <a:pPr lvl="2"/>
            <a:r>
              <a:rPr lang="cs-CZ" dirty="0"/>
              <a:t>rozšíření o kódování speciálních znaků národních abeced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75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ASCII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0776" y="4149080"/>
            <a:ext cx="8229600" cy="4525963"/>
          </a:xfrm>
        </p:spPr>
        <p:txBody>
          <a:bodyPr/>
          <a:lstStyle/>
          <a:p>
            <a:r>
              <a:rPr lang="cs-CZ" dirty="0" smtClean="0"/>
              <a:t>znaky anglické abecedy</a:t>
            </a:r>
            <a:r>
              <a:rPr lang="en-US" dirty="0" smtClean="0"/>
              <a:t>,</a:t>
            </a:r>
            <a:r>
              <a:rPr lang="cs-CZ" dirty="0" smtClean="0"/>
              <a:t> číslice</a:t>
            </a:r>
          </a:p>
          <a:p>
            <a:r>
              <a:rPr lang="cs-CZ" dirty="0" smtClean="0"/>
              <a:t>Další znaky -*</a:t>
            </a:r>
            <a:r>
              <a:rPr lang="en-US" dirty="0" smtClean="0"/>
              <a:t>&amp;%$#@...</a:t>
            </a:r>
          </a:p>
          <a:p>
            <a:r>
              <a:rPr lang="en-US" dirty="0" smtClean="0"/>
              <a:t>7 </a:t>
            </a:r>
            <a:r>
              <a:rPr lang="en-US" dirty="0" err="1" smtClean="0"/>
              <a:t>bitov</a:t>
            </a:r>
            <a:r>
              <a:rPr lang="cs-CZ" dirty="0" smtClean="0"/>
              <a:t>ý standard, obsahuje tedy 128 znaků</a:t>
            </a:r>
            <a:endParaRPr lang="cs-CZ" dirty="0"/>
          </a:p>
        </p:txBody>
      </p:sp>
      <p:pic>
        <p:nvPicPr>
          <p:cNvPr id="5122" name="Picture 2" descr="Soubor:ASCII Code Chart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7945"/>
            <a:ext cx="762000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458585"/>
              </p:ext>
            </p:extLst>
          </p:nvPr>
        </p:nvGraphicFramePr>
        <p:xfrm>
          <a:off x="3419872" y="5877272"/>
          <a:ext cx="201771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4" imgW="545760" imgH="203040" progId="Equation.DSMT4">
                  <p:embed/>
                </p:oleObj>
              </mc:Choice>
              <mc:Fallback>
                <p:oleObj name="Equation" r:id="rId4" imgW="54576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5877272"/>
                        <a:ext cx="2017713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8482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ASCII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Ahoj v ASCII:</a:t>
            </a:r>
          </a:p>
          <a:p>
            <a:pPr lvl="1"/>
            <a:r>
              <a:rPr lang="cs-CZ" dirty="0" smtClean="0"/>
              <a:t>01100001011010000110111101101010</a:t>
            </a:r>
          </a:p>
          <a:p>
            <a:r>
              <a:rPr lang="cs-CZ" dirty="0" smtClean="0"/>
              <a:t>Škola v ASCII</a:t>
            </a:r>
          </a:p>
          <a:p>
            <a:r>
              <a:rPr lang="cs-CZ" dirty="0" smtClean="0"/>
              <a:t>1001101001101011011011110110110001100001</a:t>
            </a:r>
          </a:p>
          <a:p>
            <a:endParaRPr lang="cs-CZ" dirty="0"/>
          </a:p>
          <a:p>
            <a:r>
              <a:rPr lang="cs-CZ" dirty="0" smtClean="0">
                <a:hlinkClick r:id="rId2"/>
              </a:rPr>
              <a:t>http://nickciske.com/tools/binary.php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74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</a:t>
            </a:r>
          </a:p>
          <a:p>
            <a:pPr lvl="1"/>
            <a:r>
              <a:rPr lang="cs-CZ" dirty="0"/>
              <a:t>jakékoli </a:t>
            </a:r>
            <a:r>
              <a:rPr lang="cs-CZ" dirty="0" smtClean="0"/>
              <a:t>vyjádření skutečnosti</a:t>
            </a:r>
            <a:r>
              <a:rPr lang="cs-CZ" dirty="0"/>
              <a:t>, schopné přenosu, interpretace či zpracování</a:t>
            </a:r>
            <a:endParaRPr lang="cs-CZ" dirty="0" smtClean="0"/>
          </a:p>
          <a:p>
            <a:r>
              <a:rPr lang="cs-CZ" dirty="0" smtClean="0"/>
              <a:t>Informace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data</a:t>
            </a:r>
            <a:r>
              <a:rPr lang="cs-CZ" dirty="0"/>
              <a:t>, která mají smysl (význam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Informatika</a:t>
            </a:r>
          </a:p>
          <a:p>
            <a:pPr lvl="1"/>
            <a:r>
              <a:rPr lang="cs-CZ" dirty="0" smtClean="0"/>
              <a:t>vědní obor o získávání, přenosu a zpracování informací</a:t>
            </a:r>
          </a:p>
        </p:txBody>
      </p:sp>
    </p:spTree>
    <p:extLst>
      <p:ext uri="{BB962C8B-B14F-4D97-AF65-F5344CB8AC3E}">
        <p14:creationId xmlns:p14="http://schemas.microsoft.com/office/powerpoint/2010/main" val="2539299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Znakové sady pro kódování češtiny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262984"/>
              </p:ext>
            </p:extLst>
          </p:nvPr>
        </p:nvGraphicFramePr>
        <p:xfrm>
          <a:off x="457200" y="2045811"/>
          <a:ext cx="8229600" cy="363474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Sada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Popis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u="none" strike="noStrike" dirty="0">
                          <a:solidFill>
                            <a:srgbClr val="0B0080"/>
                          </a:solidFill>
                          <a:effectLst/>
                        </a:rPr>
                        <a:t>CP852</a:t>
                      </a:r>
                      <a:endParaRPr lang="cs-CZ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osmibitové kódování češtiny v systému MS-DOS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u="none" strike="noStrike" dirty="0">
                          <a:solidFill>
                            <a:srgbClr val="0B0080"/>
                          </a:solidFill>
                          <a:effectLst/>
                        </a:rPr>
                        <a:t>ISO 8859-2</a:t>
                      </a:r>
                      <a:endParaRPr lang="cs-CZ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osmibitové kódování češtiny v UNIXových systémech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u="none" strike="noStrike" dirty="0">
                          <a:solidFill>
                            <a:srgbClr val="0B0080"/>
                          </a:solidFill>
                          <a:effectLst/>
                        </a:rPr>
                        <a:t>Windows-1250</a:t>
                      </a:r>
                      <a:endParaRPr lang="cs-CZ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osmibitové kódování češtiny používané v systémech Microsoft Windows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u="none" strike="noStrike" dirty="0">
                          <a:solidFill>
                            <a:srgbClr val="0B0080"/>
                          </a:solidFill>
                          <a:effectLst/>
                        </a:rPr>
                        <a:t>Kód Kamenických</a:t>
                      </a:r>
                      <a:endParaRPr lang="cs-CZ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osmibitové kódování češtiny částečně kompatibilní s CP437 (zachovává semigrafické znaky)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u="none" strike="noStrike" dirty="0" err="1">
                          <a:solidFill>
                            <a:srgbClr val="0B0080"/>
                          </a:solidFill>
                          <a:effectLst/>
                        </a:rPr>
                        <a:t>Unicode</a:t>
                      </a:r>
                      <a:endParaRPr lang="cs-CZ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současná celosvětová znaková sada, používaná v současných OS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34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Tabulka znaků UNICODE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Tabulka všech existujících abeced</a:t>
            </a:r>
          </a:p>
          <a:p>
            <a:r>
              <a:rPr lang="cs-CZ" dirty="0" smtClean="0"/>
              <a:t>Více jak 110 000 znaků</a:t>
            </a:r>
          </a:p>
          <a:p>
            <a:r>
              <a:rPr lang="cs-CZ" dirty="0" smtClean="0"/>
              <a:t>16 bitový kódovací systém</a:t>
            </a:r>
          </a:p>
          <a:p>
            <a:r>
              <a:rPr lang="cs-CZ" dirty="0" smtClean="0"/>
              <a:t>Různý způsob kódování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2"/>
              </a:rPr>
              <a:t>http://mlha.cz/unicode/utf8.php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4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hlinkClick r:id="rId2"/>
              </a:rPr>
              <a:t>https://www.google.cz/</a:t>
            </a:r>
            <a:r>
              <a:rPr lang="cs-CZ" sz="2000" dirty="0" err="1" smtClean="0">
                <a:hlinkClick r:id="rId2"/>
              </a:rPr>
              <a:t>search?q</a:t>
            </a:r>
            <a:r>
              <a:rPr lang="cs-CZ" sz="2000" dirty="0" smtClean="0">
                <a:hlinkClick r:id="rId2"/>
              </a:rPr>
              <a:t>=p%C5%99evody+bit+a+byjt&amp;oq=p%C5%99evody+bit+a+byjt&amp;aqs=chrome..69i57j0.5840j0&amp;sourceid=</a:t>
            </a:r>
            <a:r>
              <a:rPr lang="cs-CZ" sz="2000" dirty="0" err="1" smtClean="0">
                <a:hlinkClick r:id="rId2"/>
              </a:rPr>
              <a:t>chrome&amp;ie</a:t>
            </a:r>
            <a:r>
              <a:rPr lang="cs-CZ" sz="2000" dirty="0" smtClean="0">
                <a:hlinkClick r:id="rId2"/>
              </a:rPr>
              <a:t>=UTF-8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http://www.root.cz/clanky/v-pocitaci-jsou-jen-jednicky-a-nuly/</a:t>
            </a:r>
            <a:endParaRPr lang="cs-CZ" sz="2000" dirty="0" smtClean="0"/>
          </a:p>
          <a:p>
            <a:r>
              <a:rPr lang="cs-CZ" sz="2000" dirty="0" smtClean="0">
                <a:hlinkClick r:id="rId4"/>
              </a:rPr>
              <a:t>http://www.badgees.cz/cache/images/full/230_binarni_kod_150.png</a:t>
            </a:r>
            <a:endParaRPr lang="cs-CZ" sz="2000" dirty="0" smtClean="0"/>
          </a:p>
          <a:p>
            <a:r>
              <a:rPr lang="cs-CZ" sz="2000" dirty="0" smtClean="0">
                <a:hlinkClick r:id="rId5"/>
              </a:rPr>
              <a:t>http://prevodyonline.eu/cz/ciselne-soustavy.html</a:t>
            </a:r>
            <a:endParaRPr lang="cs-CZ" sz="2000" dirty="0" smtClean="0"/>
          </a:p>
          <a:p>
            <a:r>
              <a:rPr lang="cs-CZ" sz="2000" dirty="0">
                <a:hlinkClick r:id="rId6"/>
              </a:rPr>
              <a:t>http://</a:t>
            </a:r>
            <a:r>
              <a:rPr lang="cs-CZ" sz="2000" dirty="0" smtClean="0">
                <a:hlinkClick r:id="rId6"/>
              </a:rPr>
              <a:t>www.differencebetween.info/difference-between-bits-and-bytes</a:t>
            </a:r>
            <a:endParaRPr lang="cs-CZ" sz="2000" dirty="0" smtClean="0"/>
          </a:p>
          <a:p>
            <a:r>
              <a:rPr lang="cs-CZ" sz="2000" dirty="0">
                <a:hlinkClick r:id="rId7"/>
              </a:rPr>
              <a:t>http://</a:t>
            </a:r>
            <a:r>
              <a:rPr lang="cs-CZ" sz="2000" dirty="0" smtClean="0">
                <a:hlinkClick r:id="rId7"/>
              </a:rPr>
              <a:t>cs.wikipedia.org/wiki/Znakov%C3%A1_sada7</a:t>
            </a:r>
            <a:r>
              <a:rPr lang="cs-CZ" sz="2000" dirty="0">
                <a:hlinkClick r:id="rId7"/>
              </a:rPr>
              <a:t>http://</a:t>
            </a:r>
            <a:r>
              <a:rPr lang="cs-CZ" sz="2000" dirty="0" smtClean="0">
                <a:hlinkClick r:id="rId7"/>
              </a:rPr>
              <a:t>cs.wikipedia.org/wiki/Unicode</a:t>
            </a:r>
            <a:endParaRPr lang="cs-CZ" sz="2000" dirty="0" smtClean="0"/>
          </a:p>
          <a:p>
            <a:r>
              <a:rPr lang="cs-CZ" sz="2000" dirty="0">
                <a:hlinkClick r:id="rId8"/>
              </a:rPr>
              <a:t>http://cs.wikipedia.org/wiki/Unicode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0940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Zpracování </a:t>
            </a:r>
            <a:r>
              <a:rPr lang="cs-CZ" dirty="0" smtClean="0"/>
              <a:t>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Zadání</a:t>
            </a:r>
          </a:p>
          <a:p>
            <a:r>
              <a:rPr lang="cs-CZ" dirty="0" smtClean="0"/>
              <a:t>uložení </a:t>
            </a:r>
            <a:endParaRPr lang="cs-CZ" dirty="0"/>
          </a:p>
          <a:p>
            <a:r>
              <a:rPr lang="cs-CZ" dirty="0" smtClean="0"/>
              <a:t>přenos</a:t>
            </a:r>
            <a:endParaRPr lang="cs-CZ" dirty="0"/>
          </a:p>
          <a:p>
            <a:r>
              <a:rPr lang="cs-CZ" dirty="0" smtClean="0"/>
              <a:t>zobrazení </a:t>
            </a:r>
            <a:r>
              <a:rPr lang="cs-CZ" dirty="0"/>
              <a:t>a tisk</a:t>
            </a:r>
          </a:p>
          <a:p>
            <a:r>
              <a:rPr lang="cs-CZ" dirty="0"/>
              <a:t>archivace, </a:t>
            </a:r>
            <a:r>
              <a:rPr lang="cs-CZ" dirty="0" smtClean="0"/>
              <a:t>komprimace</a:t>
            </a:r>
            <a:endParaRPr lang="cs-CZ" dirty="0"/>
          </a:p>
          <a:p>
            <a:r>
              <a:rPr lang="cs-CZ" dirty="0"/>
              <a:t>třídění a výběr</a:t>
            </a:r>
          </a:p>
          <a:p>
            <a:r>
              <a:rPr lang="cs-CZ" dirty="0"/>
              <a:t>aritmetické operace</a:t>
            </a:r>
          </a:p>
          <a:p>
            <a:r>
              <a:rPr lang="cs-CZ" dirty="0"/>
              <a:t>logické operace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37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Tabulka českých znaků </a:t>
            </a:r>
            <a:r>
              <a:rPr lang="cs-CZ" dirty="0" err="1" smtClean="0"/>
              <a:t>Unicode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01" y="1600200"/>
            <a:ext cx="6427997" cy="4525963"/>
          </a:xfrm>
        </p:spPr>
      </p:pic>
    </p:spTree>
    <p:extLst>
      <p:ext uri="{BB962C8B-B14F-4D97-AF65-F5344CB8AC3E}">
        <p14:creationId xmlns:p14="http://schemas.microsoft.com/office/powerpoint/2010/main" val="3099754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ývojový diagram: alternativní postup 9"/>
          <p:cNvSpPr/>
          <p:nvPr/>
        </p:nvSpPr>
        <p:spPr>
          <a:xfrm>
            <a:off x="2545164" y="3868865"/>
            <a:ext cx="4498197" cy="158417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Přenos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3204" y="1398120"/>
            <a:ext cx="8229600" cy="4525963"/>
          </a:xfrm>
        </p:spPr>
        <p:txBody>
          <a:bodyPr/>
          <a:lstStyle/>
          <a:p>
            <a:r>
              <a:rPr lang="cs-CZ" dirty="0" smtClean="0"/>
              <a:t>Základní operace s informacemi</a:t>
            </a:r>
          </a:p>
          <a:p>
            <a:r>
              <a:rPr lang="cs-CZ" dirty="0" smtClean="0"/>
              <a:t>Signál – nositel informace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4176670"/>
            <a:ext cx="1728192" cy="9541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Zdroj </a:t>
            </a:r>
          </a:p>
          <a:p>
            <a:pPr algn="ctr"/>
            <a:r>
              <a:rPr lang="cs-CZ" sz="2800" dirty="0" smtClean="0"/>
              <a:t>informace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53471" y="4191128"/>
            <a:ext cx="1224136" cy="9541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Vysílač</a:t>
            </a:r>
          </a:p>
          <a:p>
            <a:pPr algn="ctr"/>
            <a:r>
              <a:rPr lang="cs-CZ" sz="2800" dirty="0" smtClean="0"/>
              <a:t>kodér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95936" y="4176671"/>
            <a:ext cx="1224136" cy="9541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vedení </a:t>
            </a:r>
          </a:p>
          <a:p>
            <a:pPr algn="ctr"/>
            <a:r>
              <a:rPr lang="cs-CZ" sz="2800" dirty="0" smtClean="0"/>
              <a:t>- kanál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75804" y="4191694"/>
            <a:ext cx="1519750" cy="9541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Přijímač </a:t>
            </a:r>
          </a:p>
          <a:p>
            <a:pPr algn="ctr"/>
            <a:r>
              <a:rPr lang="cs-CZ" sz="2800" dirty="0" smtClean="0"/>
              <a:t>dekodér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191168" y="4116208"/>
            <a:ext cx="1569012" cy="9541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Příjemce </a:t>
            </a:r>
          </a:p>
          <a:p>
            <a:pPr algn="ctr"/>
            <a:r>
              <a:rPr lang="cs-CZ" sz="2800" dirty="0" smtClean="0"/>
              <a:t>informací</a:t>
            </a:r>
            <a:endParaRPr lang="cs-CZ" sz="2800" dirty="0"/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2123728" y="4514293"/>
            <a:ext cx="5297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6" idx="3"/>
            <a:endCxn id="7" idx="1"/>
          </p:cNvCxnSpPr>
          <p:nvPr/>
        </p:nvCxnSpPr>
        <p:spPr>
          <a:xfrm flipV="1">
            <a:off x="3877607" y="4653725"/>
            <a:ext cx="118329" cy="14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7" idx="3"/>
            <a:endCxn id="8" idx="1"/>
          </p:cNvCxnSpPr>
          <p:nvPr/>
        </p:nvCxnSpPr>
        <p:spPr>
          <a:xfrm>
            <a:off x="5220072" y="4653725"/>
            <a:ext cx="155732" cy="15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6895554" y="4514293"/>
            <a:ext cx="295614" cy="3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2760026" y="3227100"/>
            <a:ext cx="4271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Obecný komunikační systém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73338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Jednotky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Bit </a:t>
            </a:r>
          </a:p>
          <a:p>
            <a:pPr lvl="1"/>
            <a:r>
              <a:rPr lang="cs-CZ" dirty="0" smtClean="0"/>
              <a:t>Základní jednotka informace</a:t>
            </a:r>
          </a:p>
          <a:p>
            <a:pPr lvl="1"/>
            <a:r>
              <a:rPr lang="cs-CZ" dirty="0" smtClean="0"/>
              <a:t>Binary </a:t>
            </a:r>
            <a:r>
              <a:rPr lang="cs-CZ" dirty="0" err="1" smtClean="0"/>
              <a:t>digit</a:t>
            </a:r>
            <a:endParaRPr lang="cs-CZ" dirty="0" smtClean="0"/>
          </a:p>
          <a:p>
            <a:pPr lvl="1"/>
            <a:r>
              <a:rPr lang="cs-CZ" dirty="0"/>
              <a:t> </a:t>
            </a:r>
            <a:r>
              <a:rPr lang="cs-CZ" dirty="0" smtClean="0"/>
              <a:t>hodnoty 0,1</a:t>
            </a:r>
          </a:p>
          <a:p>
            <a:pPr lvl="1"/>
            <a:r>
              <a:rPr lang="cs-CZ" dirty="0" smtClean="0"/>
              <a:t>Vyjadřuje logické ano, ne</a:t>
            </a:r>
          </a:p>
          <a:p>
            <a:r>
              <a:rPr lang="cs-CZ" dirty="0" smtClean="0"/>
              <a:t>Byte (bajt) </a:t>
            </a:r>
          </a:p>
          <a:p>
            <a:pPr lvl="1"/>
            <a:r>
              <a:rPr lang="cs-CZ" dirty="0" smtClean="0"/>
              <a:t>Jednotka množství informace</a:t>
            </a:r>
          </a:p>
          <a:p>
            <a:pPr lvl="1"/>
            <a:r>
              <a:rPr lang="cs-CZ" dirty="0" smtClean="0"/>
              <a:t>Nejmenší objem dat, se kterým procesor dokáže pracovat</a:t>
            </a:r>
          </a:p>
          <a:p>
            <a:pPr lvl="1"/>
            <a:r>
              <a:rPr lang="cs-CZ" dirty="0" smtClean="0"/>
              <a:t>1 B = 8b</a:t>
            </a:r>
          </a:p>
          <a:p>
            <a:pPr lvl="1"/>
            <a:endParaRPr lang="cs-CZ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7" t="13796" r="8770" b="72409"/>
          <a:stretch/>
        </p:blipFill>
        <p:spPr bwMode="auto">
          <a:xfrm>
            <a:off x="4499992" y="3861048"/>
            <a:ext cx="3764039" cy="48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2699792" y="4103607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7" t="14065" r="80474" b="72409"/>
          <a:stretch/>
        </p:blipFill>
        <p:spPr bwMode="auto">
          <a:xfrm>
            <a:off x="5541818" y="2322022"/>
            <a:ext cx="381029" cy="386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5" t="18357" r="14235" b="19041"/>
          <a:stretch/>
        </p:blipFill>
        <p:spPr bwMode="auto">
          <a:xfrm>
            <a:off x="6467302" y="2322022"/>
            <a:ext cx="382385" cy="338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810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násobných jednotek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888550"/>
              </p:ext>
            </p:extLst>
          </p:nvPr>
        </p:nvGraphicFramePr>
        <p:xfrm>
          <a:off x="467544" y="1628800"/>
          <a:ext cx="8229600" cy="2845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2304256"/>
                <a:gridCol w="3826768"/>
              </a:tblGrid>
              <a:tr h="711398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1 kB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/>
                        <a:t>1 024</a:t>
                      </a:r>
                      <a:r>
                        <a:rPr lang="cs-CZ" sz="2800" b="0" baseline="0" dirty="0" smtClean="0"/>
                        <a:t> B</a:t>
                      </a:r>
                      <a:endParaRPr lang="cs-CZ" sz="2800" b="0" dirty="0"/>
                    </a:p>
                  </a:txBody>
                  <a:tcPr/>
                </a:tc>
              </a:tr>
              <a:tr h="7113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1 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1 048 576</a:t>
                      </a:r>
                      <a:r>
                        <a:rPr lang="cs-CZ" sz="2800" b="0" baseline="0" dirty="0" smtClean="0"/>
                        <a:t> B</a:t>
                      </a:r>
                      <a:endParaRPr lang="cs-CZ" b="0" dirty="0"/>
                    </a:p>
                  </a:txBody>
                  <a:tcPr/>
                </a:tc>
              </a:tr>
              <a:tr h="711398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1 GB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1 073 741 824 B</a:t>
                      </a:r>
                      <a:endParaRPr lang="cs-CZ" sz="2800" dirty="0"/>
                    </a:p>
                  </a:txBody>
                  <a:tcPr/>
                </a:tc>
              </a:tr>
              <a:tr h="711398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1 TB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1 099 511 627 776 B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147358"/>
              </p:ext>
            </p:extLst>
          </p:nvPr>
        </p:nvGraphicFramePr>
        <p:xfrm>
          <a:off x="2915817" y="1628800"/>
          <a:ext cx="1080120" cy="558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3" imgW="368280" imgH="190440" progId="Equation.DSMT4">
                  <p:embed/>
                </p:oleObj>
              </mc:Choice>
              <mc:Fallback>
                <p:oleObj name="Equation" r:id="rId3" imgW="368280" imgH="19044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7" y="1628800"/>
                        <a:ext cx="1080120" cy="5586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391417"/>
              </p:ext>
            </p:extLst>
          </p:nvPr>
        </p:nvGraphicFramePr>
        <p:xfrm>
          <a:off x="2915817" y="2348880"/>
          <a:ext cx="1080120" cy="538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5" imgW="380880" imgH="190440" progId="Equation.DSMT4">
                  <p:embed/>
                </p:oleObj>
              </mc:Choice>
              <mc:Fallback>
                <p:oleObj name="Equation" r:id="rId5" imgW="380880" imgH="19044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7" y="2348880"/>
                        <a:ext cx="1080120" cy="5387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234299"/>
              </p:ext>
            </p:extLst>
          </p:nvPr>
        </p:nvGraphicFramePr>
        <p:xfrm>
          <a:off x="2915816" y="3068960"/>
          <a:ext cx="111683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7" imgW="368280" imgH="190440" progId="Equation.DSMT4">
                  <p:embed/>
                </p:oleObj>
              </mc:Choice>
              <mc:Fallback>
                <p:oleObj name="Equation" r:id="rId7" imgW="368280" imgH="19044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068960"/>
                        <a:ext cx="1116830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715740"/>
              </p:ext>
            </p:extLst>
          </p:nvPr>
        </p:nvGraphicFramePr>
        <p:xfrm>
          <a:off x="2915817" y="3789040"/>
          <a:ext cx="1080120" cy="538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9" imgW="380880" imgH="190440" progId="Equation.DSMT4">
                  <p:embed/>
                </p:oleObj>
              </mc:Choice>
              <mc:Fallback>
                <p:oleObj name="Equation" r:id="rId9" imgW="380880" imgH="19044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7" y="3789040"/>
                        <a:ext cx="1080120" cy="5387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Zástupný symbol pro obsah 2"/>
          <p:cNvSpPr txBox="1">
            <a:spLocks/>
          </p:cNvSpPr>
          <p:nvPr/>
        </p:nvSpPr>
        <p:spPr>
          <a:xfrm>
            <a:off x="611560" y="4581128"/>
            <a:ext cx="7056784" cy="2016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Používané násobky</a:t>
            </a:r>
          </a:p>
          <a:p>
            <a:r>
              <a:rPr lang="cs-CZ" dirty="0" smtClean="0"/>
              <a:t>Podle SI jde však o binární násobky se značením: </a:t>
            </a:r>
            <a:r>
              <a:rPr lang="cs-CZ" dirty="0" err="1" smtClean="0"/>
              <a:t>kiB</a:t>
            </a:r>
            <a:r>
              <a:rPr lang="cs-CZ" dirty="0" smtClean="0"/>
              <a:t>, </a:t>
            </a:r>
            <a:r>
              <a:rPr lang="cs-CZ" dirty="0" err="1" smtClean="0"/>
              <a:t>MiB</a:t>
            </a:r>
            <a:r>
              <a:rPr lang="cs-CZ" dirty="0" smtClean="0"/>
              <a:t>, </a:t>
            </a:r>
            <a:r>
              <a:rPr lang="cs-CZ" dirty="0" err="1" smtClean="0"/>
              <a:t>GiB</a:t>
            </a:r>
            <a:r>
              <a:rPr lang="cs-CZ" dirty="0" smtClean="0"/>
              <a:t>, </a:t>
            </a:r>
            <a:r>
              <a:rPr lang="cs-CZ" dirty="0" err="1" smtClean="0"/>
              <a:t>TiB</a:t>
            </a:r>
            <a:endParaRPr lang="cs-CZ" dirty="0" smtClean="0"/>
          </a:p>
          <a:p>
            <a:r>
              <a:rPr lang="cs-CZ" dirty="0" smtClean="0">
                <a:hlinkClick r:id="rId11"/>
              </a:rPr>
              <a:t>http://cs.wikipedia.org/wiki/Bajt</a:t>
            </a:r>
            <a:endParaRPr lang="cs-CZ" dirty="0" smtClean="0"/>
          </a:p>
          <a:p>
            <a:endParaRPr lang="cs-CZ" dirty="0" smtClean="0"/>
          </a:p>
          <a:p>
            <a:pPr marL="0" indent="0">
              <a:buFont typeface="Arial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129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28 B =   </a:t>
            </a:r>
            <a:r>
              <a:rPr lang="cs-CZ" sz="4400" dirty="0" smtClean="0"/>
              <a:t>*</a:t>
            </a:r>
            <a:r>
              <a:rPr lang="cs-CZ" dirty="0" smtClean="0"/>
              <a:t>  (b)</a:t>
            </a:r>
          </a:p>
          <a:p>
            <a:r>
              <a:rPr lang="cs-CZ" dirty="0" smtClean="0"/>
              <a:t>25 kB = </a:t>
            </a:r>
            <a:r>
              <a:rPr lang="cs-CZ" sz="4000" dirty="0" smtClean="0"/>
              <a:t>*</a:t>
            </a:r>
            <a:r>
              <a:rPr lang="cs-CZ" dirty="0" smtClean="0"/>
              <a:t>   (</a:t>
            </a:r>
            <a:r>
              <a:rPr lang="cs-CZ" dirty="0" err="1" smtClean="0"/>
              <a:t>kb</a:t>
            </a:r>
            <a:r>
              <a:rPr lang="cs-CZ" dirty="0" smtClean="0"/>
              <a:t>)   = </a:t>
            </a:r>
            <a:r>
              <a:rPr lang="cs-CZ" sz="4000" dirty="0" smtClean="0"/>
              <a:t>*</a:t>
            </a:r>
            <a:r>
              <a:rPr lang="cs-CZ" dirty="0" smtClean="0"/>
              <a:t> (b)</a:t>
            </a:r>
          </a:p>
          <a:p>
            <a:r>
              <a:rPr lang="cs-CZ" dirty="0" smtClean="0"/>
              <a:t>1 024 B = </a:t>
            </a:r>
            <a:r>
              <a:rPr lang="cs-CZ" sz="4000" dirty="0" smtClean="0"/>
              <a:t>*</a:t>
            </a:r>
            <a:r>
              <a:rPr lang="cs-CZ" dirty="0" smtClean="0"/>
              <a:t> (b)</a:t>
            </a:r>
          </a:p>
          <a:p>
            <a:r>
              <a:rPr lang="cs-CZ" dirty="0" smtClean="0"/>
              <a:t>1 024 b = </a:t>
            </a:r>
            <a:r>
              <a:rPr lang="cs-CZ" sz="4000" dirty="0" smtClean="0"/>
              <a:t>*</a:t>
            </a:r>
            <a:r>
              <a:rPr lang="cs-CZ" dirty="0" smtClean="0"/>
              <a:t> (B)</a:t>
            </a:r>
          </a:p>
          <a:p>
            <a:r>
              <a:rPr lang="cs-CZ" dirty="0" smtClean="0"/>
              <a:t>600 MB =</a:t>
            </a:r>
            <a:r>
              <a:rPr lang="cs-CZ" sz="4000" dirty="0" smtClean="0"/>
              <a:t> * </a:t>
            </a:r>
            <a:r>
              <a:rPr lang="cs-CZ" dirty="0" smtClean="0"/>
              <a:t>(kB)</a:t>
            </a:r>
          </a:p>
          <a:p>
            <a:r>
              <a:rPr lang="cs-CZ" dirty="0" smtClean="0"/>
              <a:t>2 </a:t>
            </a:r>
            <a:r>
              <a:rPr lang="cs-CZ" dirty="0" err="1" smtClean="0"/>
              <a:t>Tb</a:t>
            </a:r>
            <a:r>
              <a:rPr lang="cs-CZ" dirty="0" smtClean="0"/>
              <a:t> = </a:t>
            </a:r>
            <a:r>
              <a:rPr lang="cs-CZ" sz="4000" dirty="0" smtClean="0"/>
              <a:t>*</a:t>
            </a:r>
            <a:r>
              <a:rPr lang="cs-CZ" dirty="0" smtClean="0"/>
              <a:t> (MB)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454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=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28 B =   28.8=224  b</a:t>
            </a:r>
          </a:p>
          <a:p>
            <a:r>
              <a:rPr lang="cs-CZ" dirty="0" smtClean="0"/>
              <a:t>25 kB = 25 . 8 =200 </a:t>
            </a:r>
            <a:r>
              <a:rPr lang="cs-CZ" dirty="0" err="1" smtClean="0"/>
              <a:t>kb</a:t>
            </a:r>
            <a:r>
              <a:rPr lang="cs-CZ" dirty="0" smtClean="0"/>
              <a:t>   = 200.1024=204800 (b)</a:t>
            </a:r>
          </a:p>
          <a:p>
            <a:r>
              <a:rPr lang="cs-CZ" dirty="0" smtClean="0"/>
              <a:t>1 024 B = 1024.8=8 192 b</a:t>
            </a:r>
          </a:p>
          <a:p>
            <a:r>
              <a:rPr lang="cs-CZ" dirty="0" smtClean="0"/>
              <a:t>1 024 b = 1024:8=128 B</a:t>
            </a:r>
          </a:p>
          <a:p>
            <a:r>
              <a:rPr lang="cs-CZ" dirty="0" smtClean="0"/>
              <a:t>600 MB = 600.1024=614400 kB</a:t>
            </a:r>
          </a:p>
          <a:p>
            <a:r>
              <a:rPr lang="cs-CZ" dirty="0" smtClean="0"/>
              <a:t>2 </a:t>
            </a:r>
            <a:r>
              <a:rPr lang="cs-CZ" dirty="0" err="1" smtClean="0"/>
              <a:t>Tb</a:t>
            </a:r>
            <a:r>
              <a:rPr lang="cs-CZ" dirty="0" smtClean="0"/>
              <a:t> = 2.1024.1024=20971520 MB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7360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596</Words>
  <Application>Microsoft Office PowerPoint</Application>
  <PresentationFormat>Předvádění na obrazovce (4:3)</PresentationFormat>
  <Paragraphs>156</Paragraphs>
  <Slides>22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Motiv systému Office</vt:lpstr>
      <vt:lpstr>Equation</vt:lpstr>
      <vt:lpstr>Informace, jednotky, signál, kód…</vt:lpstr>
      <vt:lpstr>Pojmy</vt:lpstr>
      <vt:lpstr>Zpracování informací</vt:lpstr>
      <vt:lpstr>Tabulka českých znaků Unicode</vt:lpstr>
      <vt:lpstr>Přenos informace</vt:lpstr>
      <vt:lpstr>Jednotky informace</vt:lpstr>
      <vt:lpstr>Přehled násobných jednotek</vt:lpstr>
      <vt:lpstr>Cvičení</vt:lpstr>
      <vt:lpstr>Cvičení = řešení</vt:lpstr>
      <vt:lpstr>Binární soustava</vt:lpstr>
      <vt:lpstr>Binární – dvojková soustava</vt:lpstr>
      <vt:lpstr>Převod desítková x dvojková soustava</vt:lpstr>
      <vt:lpstr>Převod desítková x dvojková soustava</vt:lpstr>
      <vt:lpstr>Cvičení</vt:lpstr>
      <vt:lpstr>Cvičení – řešení</vt:lpstr>
      <vt:lpstr>Další používané soustavy v informatice</vt:lpstr>
      <vt:lpstr>Znakové sady pro kódování znaků</vt:lpstr>
      <vt:lpstr>ASCII</vt:lpstr>
      <vt:lpstr>ASCII</vt:lpstr>
      <vt:lpstr>Znakové sady pro kódování češtiny</vt:lpstr>
      <vt:lpstr>Tabulka znaků UNICODE</vt:lpstr>
      <vt:lpstr>Odkazy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</dc:title>
  <dc:creator>veronika</dc:creator>
  <cp:lastModifiedBy>veronika</cp:lastModifiedBy>
  <cp:revision>39</cp:revision>
  <dcterms:created xsi:type="dcterms:W3CDTF">2013-09-09T15:48:35Z</dcterms:created>
  <dcterms:modified xsi:type="dcterms:W3CDTF">2013-10-13T07:58:02Z</dcterms:modified>
</cp:coreProperties>
</file>