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2" r:id="rId2"/>
    <p:sldId id="260" r:id="rId3"/>
    <p:sldId id="261" r:id="rId4"/>
    <p:sldId id="265" r:id="rId5"/>
    <p:sldId id="257" r:id="rId6"/>
    <p:sldId id="259" r:id="rId7"/>
    <p:sldId id="258" r:id="rId8"/>
    <p:sldId id="270" r:id="rId9"/>
    <p:sldId id="267" r:id="rId10"/>
    <p:sldId id="269" r:id="rId11"/>
    <p:sldId id="268" r:id="rId12"/>
    <p:sldId id="271" r:id="rId13"/>
    <p:sldId id="262" r:id="rId14"/>
    <p:sldId id="263" r:id="rId15"/>
    <p:sldId id="264" r:id="rId16"/>
    <p:sldId id="266" r:id="rId17"/>
    <p:sldId id="25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60"/>
  </p:normalViewPr>
  <p:slideViewPr>
    <p:cSldViewPr>
      <p:cViewPr varScale="1">
        <p:scale>
          <a:sx n="39" d="100"/>
          <a:sy n="39" d="100"/>
        </p:scale>
        <p:origin x="50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image" Target="../media/image7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14508571461104"/>
          <c:y val="0.14385486402722564"/>
          <c:w val="0.85417812469753662"/>
          <c:h val="0.6726036280762836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List1!$B$6</c:f>
              <c:strCache>
                <c:ptCount val="1"/>
                <c:pt idx="0">
                  <c:v>počet stanic</c:v>
                </c:pt>
              </c:strCache>
            </c:strRef>
          </c:tx>
          <c:spPr>
            <a:ln w="66675">
              <a:noFill/>
            </a:ln>
          </c:spPr>
          <c:marker>
            <c:symbol val="circle"/>
            <c:size val="13"/>
            <c:spPr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5401813927272156E-3"/>
                  <c:y val="0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3246618106139533E-3"/>
                  <c:y val="0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3246618106139533E-3"/>
                  <c:y val="0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5499234470691196E-2"/>
                  <c:y val="3.997596841390029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6.2440726159230131E-2"/>
                  <c:y val="4.0072064491818243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5.1335414498785994E-2"/>
                  <c:y val="4.6222222222222234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4.9084098862642291E-2"/>
                  <c:y val="7.4570367298883014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6.037795275590542E-2"/>
                  <c:y val="7.9317097383917162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power"/>
            <c:dispRSqr val="0"/>
            <c:dispEq val="0"/>
          </c:trendline>
          <c:trendline>
            <c:trendlineType val="power"/>
            <c:dispRSqr val="0"/>
            <c:dispEq val="0"/>
          </c:trendline>
          <c:xVal>
            <c:numRef>
              <c:f>List1!$C$5:$M$5</c:f>
              <c:numCache>
                <c:formatCode>General</c:formatCode>
                <c:ptCount val="11"/>
                <c:pt idx="0">
                  <c:v>1969</c:v>
                </c:pt>
                <c:pt idx="1">
                  <c:v>1970</c:v>
                </c:pt>
                <c:pt idx="2">
                  <c:v>1973</c:v>
                </c:pt>
                <c:pt idx="3">
                  <c:v>1984</c:v>
                </c:pt>
                <c:pt idx="4">
                  <c:v>1987</c:v>
                </c:pt>
                <c:pt idx="5">
                  <c:v>1996</c:v>
                </c:pt>
                <c:pt idx="6">
                  <c:v>2000</c:v>
                </c:pt>
                <c:pt idx="7">
                  <c:v>2003</c:v>
                </c:pt>
                <c:pt idx="8">
                  <c:v>2005</c:v>
                </c:pt>
                <c:pt idx="9">
                  <c:v>2009</c:v>
                </c:pt>
                <c:pt idx="10">
                  <c:v>2010</c:v>
                </c:pt>
              </c:numCache>
            </c:numRef>
          </c:xVal>
          <c:yVal>
            <c:numRef>
              <c:f>List1!$C$6:$M$6</c:f>
              <c:numCache>
                <c:formatCode>#,##0</c:formatCode>
                <c:ptCount val="11"/>
                <c:pt idx="0">
                  <c:v>4</c:v>
                </c:pt>
                <c:pt idx="1">
                  <c:v>13</c:v>
                </c:pt>
                <c:pt idx="2">
                  <c:v>40</c:v>
                </c:pt>
                <c:pt idx="3">
                  <c:v>1000</c:v>
                </c:pt>
                <c:pt idx="4">
                  <c:v>27000</c:v>
                </c:pt>
                <c:pt idx="5">
                  <c:v>55000000</c:v>
                </c:pt>
                <c:pt idx="6">
                  <c:v>250000000</c:v>
                </c:pt>
                <c:pt idx="7">
                  <c:v>600000000</c:v>
                </c:pt>
                <c:pt idx="8">
                  <c:v>900000000</c:v>
                </c:pt>
                <c:pt idx="9">
                  <c:v>1800000000</c:v>
                </c:pt>
                <c:pt idx="10">
                  <c:v>2000000000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05492752"/>
        <c:axId val="-305489488"/>
      </c:scatterChart>
      <c:valAx>
        <c:axId val="-30549275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r>
                  <a:rPr lang="en-US" sz="1200">
                    <a:solidFill>
                      <a:schemeClr val="bg1"/>
                    </a:solidFill>
                  </a:rPr>
                  <a:t>Roky</a:t>
                </a:r>
              </a:p>
            </c:rich>
          </c:tx>
          <c:layout>
            <c:manualLayout>
              <c:xMode val="edge"/>
              <c:yMode val="edge"/>
              <c:x val="0.49437147363087258"/>
              <c:y val="0.941179368415271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cs-CZ"/>
          </a:p>
        </c:txPr>
        <c:crossAx val="-305489488"/>
        <c:crosses val="autoZero"/>
        <c:crossBetween val="midCat"/>
        <c:majorUnit val="2"/>
        <c:minorUnit val="1"/>
      </c:valAx>
      <c:valAx>
        <c:axId val="-305489488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r>
                  <a:rPr lang="en-US" sz="1600">
                    <a:solidFill>
                      <a:schemeClr val="bg1"/>
                    </a:solidFill>
                  </a:rPr>
                  <a:t>počet stanic</a:t>
                </a:r>
              </a:p>
            </c:rich>
          </c:tx>
          <c:layout>
            <c:manualLayout>
              <c:xMode val="edge"/>
              <c:yMode val="edge"/>
              <c:x val="2.4813210848643942E-2"/>
              <c:y val="2.875504882740086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cs-CZ"/>
          </a:p>
        </c:txPr>
        <c:crossAx val="-305492752"/>
        <c:crosses val="autoZero"/>
        <c:crossBetween val="midCat"/>
      </c:valAx>
      <c:spPr>
        <a:solidFill>
          <a:schemeClr val="accent4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6282F-DCC2-4225-B41C-3C32071D84EA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8C308-5C8D-4AE8-8870-B7ECA4A193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34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8C308-5C8D-4AE8-8870-B7ECA4A1932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492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 financuje ministerstvo obrany USA.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8C308-5C8D-4AE8-8870-B7ECA4A1932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224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 financuje ministerstvo obrany USA.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8C308-5C8D-4AE8-8870-B7ECA4A1932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438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 financuje ministerstvo obrany USA.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8C308-5C8D-4AE8-8870-B7ECA4A1932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641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roce 2010 došly IP</a:t>
            </a:r>
            <a:r>
              <a:rPr lang="cs-CZ" baseline="0" dirty="0" smtClean="0"/>
              <a:t> adresy podle protokolu IPv4 a přešlo se na protokol IPv6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8C308-5C8D-4AE8-8870-B7ECA4A1932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7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AE7D083-CDC5-4223-AE60-CA762118FF24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1A6A07-6FF0-419B-959C-9209B8C1E7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7D083-CDC5-4223-AE60-CA762118FF24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A6A07-6FF0-419B-959C-9209B8C1E7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7D083-CDC5-4223-AE60-CA762118FF24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A6A07-6FF0-419B-959C-9209B8C1E7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7D083-CDC5-4223-AE60-CA762118FF24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A6A07-6FF0-419B-959C-9209B8C1E7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AE7D083-CDC5-4223-AE60-CA762118FF24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1A6A07-6FF0-419B-959C-9209B8C1E7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7D083-CDC5-4223-AE60-CA762118FF24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11A6A07-6FF0-419B-959C-9209B8C1E7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7D083-CDC5-4223-AE60-CA762118FF24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11A6A07-6FF0-419B-959C-9209B8C1E7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7D083-CDC5-4223-AE60-CA762118FF24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A6A07-6FF0-419B-959C-9209B8C1E7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7D083-CDC5-4223-AE60-CA762118FF24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A6A07-6FF0-419B-959C-9209B8C1E7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AE7D083-CDC5-4223-AE60-CA762118FF24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1A6A07-6FF0-419B-959C-9209B8C1E7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AE7D083-CDC5-4223-AE60-CA762118FF24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1A6A07-6FF0-419B-959C-9209B8C1E7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AE7D083-CDC5-4223-AE60-CA762118FF24}" type="datetimeFigureOut">
              <a:rPr lang="cs-CZ" smtClean="0"/>
              <a:pPr/>
              <a:t>12. 10. 2014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11A6A07-6FF0-419B-959C-9209B8C1E7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/>
        </p:nvSpPr>
        <p:spPr>
          <a:xfrm>
            <a:off x="683568" y="5301208"/>
            <a:ext cx="7704856" cy="11521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32656"/>
            <a:ext cx="8072494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Vývoj sítě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4143380"/>
            <a:ext cx="7929618" cy="114300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cs-CZ" dirty="0" smtClean="0"/>
              <a:t>2011 vyčerpání adres protokolu IPv4</a:t>
            </a:r>
          </a:p>
          <a:p>
            <a:pPr>
              <a:buClr>
                <a:schemeClr val="tx1"/>
              </a:buClr>
              <a:buSzPct val="100000"/>
              <a:buNone/>
            </a:pPr>
            <a:r>
              <a:rPr lang="cs-CZ" dirty="0" smtClean="0"/>
              <a:t>           přechod na protokol IPv6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57158" y="2571744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28596" y="1714488"/>
            <a:ext cx="814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buFont typeface="Arial" pitchFamily="34" charset="0"/>
              <a:buChar char="•"/>
            </a:pPr>
            <a:r>
              <a:rPr lang="cs-CZ" sz="3200" dirty="0" smtClean="0"/>
              <a:t>1991 zavedení www stránek .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428596" y="2928934"/>
            <a:ext cx="814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buFont typeface="Arial" pitchFamily="34" charset="0"/>
              <a:buChar char="•"/>
            </a:pPr>
            <a:r>
              <a:rPr lang="cs-CZ" sz="3200" dirty="0" smtClean="0"/>
              <a:t>1993 první grafický prohlížeč </a:t>
            </a:r>
            <a:r>
              <a:rPr lang="cs-CZ" sz="3200" dirty="0" err="1" smtClean="0"/>
              <a:t>Mosaic</a:t>
            </a:r>
            <a:r>
              <a:rPr lang="cs-CZ" sz="3200" dirty="0" smtClean="0"/>
              <a:t> .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/>
          <p:nvPr/>
        </p:nvGraphicFramePr>
        <p:xfrm>
          <a:off x="0" y="1285860"/>
          <a:ext cx="91440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122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Nárůst počtu uživatelů sítě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Volný tvar 8"/>
          <p:cNvSpPr/>
          <p:nvPr/>
        </p:nvSpPr>
        <p:spPr>
          <a:xfrm>
            <a:off x="1643042" y="2714620"/>
            <a:ext cx="6786610" cy="3143273"/>
          </a:xfrm>
          <a:custGeom>
            <a:avLst/>
            <a:gdLst>
              <a:gd name="connsiteX0" fmla="*/ 0 w 6572250"/>
              <a:gd name="connsiteY0" fmla="*/ 2466975 h 2466975"/>
              <a:gd name="connsiteX1" fmla="*/ 2314575 w 6572250"/>
              <a:gd name="connsiteY1" fmla="*/ 2466975 h 2466975"/>
              <a:gd name="connsiteX2" fmla="*/ 2790825 w 6572250"/>
              <a:gd name="connsiteY2" fmla="*/ 2447925 h 2466975"/>
              <a:gd name="connsiteX3" fmla="*/ 4191000 w 6572250"/>
              <a:gd name="connsiteY3" fmla="*/ 2409825 h 2466975"/>
              <a:gd name="connsiteX4" fmla="*/ 4829175 w 6572250"/>
              <a:gd name="connsiteY4" fmla="*/ 2219325 h 2466975"/>
              <a:gd name="connsiteX5" fmla="*/ 5267325 w 6572250"/>
              <a:gd name="connsiteY5" fmla="*/ 1885950 h 2466975"/>
              <a:gd name="connsiteX6" fmla="*/ 5591175 w 6572250"/>
              <a:gd name="connsiteY6" fmla="*/ 1562100 h 2466975"/>
              <a:gd name="connsiteX7" fmla="*/ 6229350 w 6572250"/>
              <a:gd name="connsiteY7" fmla="*/ 647700 h 2466975"/>
              <a:gd name="connsiteX8" fmla="*/ 6362700 w 6572250"/>
              <a:gd name="connsiteY8" fmla="*/ 457200 h 2466975"/>
              <a:gd name="connsiteX9" fmla="*/ 6572250 w 6572250"/>
              <a:gd name="connsiteY9" fmla="*/ 0 h 2466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250" h="2466975">
                <a:moveTo>
                  <a:pt x="0" y="2466975"/>
                </a:moveTo>
                <a:lnTo>
                  <a:pt x="2314575" y="2466975"/>
                </a:lnTo>
                <a:cubicBezTo>
                  <a:pt x="2779712" y="2463800"/>
                  <a:pt x="2790825" y="2447925"/>
                  <a:pt x="2790825" y="2447925"/>
                </a:cubicBezTo>
                <a:cubicBezTo>
                  <a:pt x="3103562" y="2438400"/>
                  <a:pt x="3851275" y="2447925"/>
                  <a:pt x="4191000" y="2409825"/>
                </a:cubicBezTo>
                <a:cubicBezTo>
                  <a:pt x="4530725" y="2371725"/>
                  <a:pt x="4649788" y="2306637"/>
                  <a:pt x="4829175" y="2219325"/>
                </a:cubicBezTo>
                <a:cubicBezTo>
                  <a:pt x="5008562" y="2132013"/>
                  <a:pt x="5140325" y="1995487"/>
                  <a:pt x="5267325" y="1885950"/>
                </a:cubicBezTo>
                <a:cubicBezTo>
                  <a:pt x="5394325" y="1776413"/>
                  <a:pt x="5430838" y="1768475"/>
                  <a:pt x="5591175" y="1562100"/>
                </a:cubicBezTo>
                <a:cubicBezTo>
                  <a:pt x="5751512" y="1355725"/>
                  <a:pt x="6229350" y="647700"/>
                  <a:pt x="6229350" y="647700"/>
                </a:cubicBezTo>
                <a:cubicBezTo>
                  <a:pt x="6357938" y="463550"/>
                  <a:pt x="6305550" y="565150"/>
                  <a:pt x="6362700" y="457200"/>
                </a:cubicBezTo>
                <a:cubicBezTo>
                  <a:pt x="6419850" y="349250"/>
                  <a:pt x="6496050" y="174625"/>
                  <a:pt x="6572250" y="0"/>
                </a:cubicBezTo>
              </a:path>
            </a:pathLst>
          </a:cu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29454" y="285728"/>
            <a:ext cx="2000232" cy="1143000"/>
          </a:xfrm>
        </p:spPr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5" name="Tlačítko akce: Konec 4">
            <a:hlinkClick r:id="" action="ppaction://hlinkshowjump?jump=lastslide" highlightClick="1"/>
          </p:cNvPr>
          <p:cNvSpPr/>
          <p:nvPr/>
        </p:nvSpPr>
        <p:spPr>
          <a:xfrm>
            <a:off x="7286644" y="1714488"/>
            <a:ext cx="1643074" cy="10001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ARPANET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cs-CZ" dirty="0" smtClean="0"/>
              <a:t>Finančně zajistila experimenty grantová agentura ministerstva obrany USA, s názvem </a:t>
            </a:r>
            <a:r>
              <a:rPr lang="cs-CZ" b="1" dirty="0" smtClean="0"/>
              <a:t>ARPA</a:t>
            </a:r>
            <a:r>
              <a:rPr lang="cs-CZ" dirty="0" smtClean="0"/>
              <a:t> (</a:t>
            </a:r>
            <a:r>
              <a:rPr lang="cs-CZ" dirty="0" err="1" smtClean="0"/>
              <a:t>Advanced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Projects</a:t>
            </a:r>
            <a:r>
              <a:rPr lang="cs-CZ" dirty="0" smtClean="0"/>
              <a:t> </a:t>
            </a:r>
            <a:r>
              <a:rPr lang="cs-CZ" dirty="0" err="1" smtClean="0"/>
              <a:t>Agency</a:t>
            </a:r>
            <a:r>
              <a:rPr lang="cs-CZ" dirty="0" smtClean="0"/>
              <a:t>). </a:t>
            </a:r>
            <a:endParaRPr lang="cs-CZ" dirty="0"/>
          </a:p>
        </p:txBody>
      </p:sp>
      <p:sp>
        <p:nvSpPr>
          <p:cNvPr id="5" name="Tlačítko akce: Návrat 4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685226" cy="7566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Konec 5">
            <a:hlinkClick r:id="" action="ppaction://hlinkshowjump?jump=lastslide" highlightClick="1"/>
          </p:cNvPr>
          <p:cNvSpPr/>
          <p:nvPr/>
        </p:nvSpPr>
        <p:spPr>
          <a:xfrm>
            <a:off x="214282" y="5857892"/>
            <a:ext cx="785818" cy="7143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429520" y="614364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ZPĚT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Peer-to-peer</a:t>
            </a:r>
            <a:endParaRPr lang="cs-CZ" b="1" dirty="0"/>
          </a:p>
        </p:txBody>
      </p:sp>
      <p:sp>
        <p:nvSpPr>
          <p:cNvPr id="4" name="Zástupný symbol pro obsah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cs-CZ" sz="3200" dirty="0" smtClean="0"/>
              <a:t>Síť nemá žádnou centrální složku, fungovala by i v momentě, kdy by některé její části byly zničeny.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lačítko akce: Návrat 4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714380" cy="78581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Konec 5">
            <a:hlinkClick r:id="" action="ppaction://hlinkshowjump?jump=lastslide" highlightClick="1"/>
          </p:cNvPr>
          <p:cNvSpPr/>
          <p:nvPr/>
        </p:nvSpPr>
        <p:spPr>
          <a:xfrm>
            <a:off x="214282" y="5857892"/>
            <a:ext cx="785818" cy="7143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429520" y="614364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ZPĚT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Studená válka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714620"/>
            <a:ext cx="8229600" cy="211455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cs-CZ" sz="3000" dirty="0" smtClean="0"/>
              <a:t>Byla vedena mezi komunistickými státy – zejména Sovětským svazem a jeho spojenci – a západními státy, zejména Spojenými státy a jejich spojenci. </a:t>
            </a:r>
            <a:endParaRPr lang="cs-CZ" sz="3000" dirty="0"/>
          </a:p>
        </p:txBody>
      </p:sp>
      <p:sp>
        <p:nvSpPr>
          <p:cNvPr id="4" name="Tlačítko akce: Návrat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714380" cy="78581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71472" y="4929198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>
              <a:buFont typeface="Calibri" pitchFamily="34" charset="0"/>
              <a:buChar char="•"/>
            </a:pPr>
            <a:r>
              <a:rPr lang="cs-CZ" sz="3000" dirty="0" smtClean="0"/>
              <a:t>Konflikt začal zhruba roku 1947 a trval do zániku Sovětského svazu roku 1991.</a:t>
            </a:r>
          </a:p>
        </p:txBody>
      </p:sp>
      <p:sp>
        <p:nvSpPr>
          <p:cNvPr id="6" name="Obdélník 5"/>
          <p:cNvSpPr/>
          <p:nvPr/>
        </p:nvSpPr>
        <p:spPr>
          <a:xfrm>
            <a:off x="500034" y="1500174"/>
            <a:ext cx="75009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cs-CZ" sz="3000" dirty="0" smtClean="0"/>
              <a:t>stav politických sporů a vojenského napětí</a:t>
            </a:r>
            <a:endParaRPr lang="cs-CZ" sz="3000" dirty="0"/>
          </a:p>
        </p:txBody>
      </p:sp>
      <p:sp>
        <p:nvSpPr>
          <p:cNvPr id="7" name="Tlačítko akce: Konec 6">
            <a:hlinkClick r:id="" action="ppaction://hlinkshowjump?jump=lastslide" highlightClick="1"/>
          </p:cNvPr>
          <p:cNvSpPr/>
          <p:nvPr/>
        </p:nvSpPr>
        <p:spPr>
          <a:xfrm>
            <a:off x="214282" y="5857892"/>
            <a:ext cx="785818" cy="7143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429520" y="614364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ZPĚT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TCP/IP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71610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cs-CZ" dirty="0" smtClean="0"/>
              <a:t>Souhrn pravidel, která musí splňovat každý počítač připojený k síti.</a:t>
            </a:r>
            <a:endParaRPr lang="cs-CZ" dirty="0"/>
          </a:p>
        </p:txBody>
      </p:sp>
      <p:sp>
        <p:nvSpPr>
          <p:cNvPr id="4" name="Tlačítko akce: Návrat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714380" cy="78581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Konec 4">
            <a:hlinkClick r:id="" action="ppaction://hlinkshowjump?jump=lastslide" highlightClick="1"/>
          </p:cNvPr>
          <p:cNvSpPr/>
          <p:nvPr/>
        </p:nvSpPr>
        <p:spPr>
          <a:xfrm>
            <a:off x="214282" y="5857892"/>
            <a:ext cx="785818" cy="7143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429520" y="614364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ZPĚT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14282" y="1785926"/>
            <a:ext cx="9144000" cy="5715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1400" dirty="0" smtClean="0">
                <a:solidFill>
                  <a:schemeClr val="tx1"/>
                </a:solidFill>
              </a:rPr>
              <a:t>Počítačová síť: Obecně:Typy a topologie. </a:t>
            </a:r>
            <a:r>
              <a:rPr lang="cs-CZ" sz="1400" i="1" dirty="0" err="1" smtClean="0">
                <a:solidFill>
                  <a:schemeClr val="tx1"/>
                </a:solidFill>
              </a:rPr>
              <a:t>Itphysx.cz</a:t>
            </a:r>
            <a:r>
              <a:rPr lang="cs-CZ" sz="1400" dirty="0" smtClean="0">
                <a:solidFill>
                  <a:schemeClr val="tx1"/>
                </a:solidFill>
              </a:rPr>
              <a:t> [online]. 2011 [cit. 2013-01-02]. Dostupné z: http://itphysx.cz/wp-content/uploads/Arpanet-11.png 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14282" y="1142984"/>
            <a:ext cx="8715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Studená válka.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 [cit. 2013-01-03]. Dostupné z: http://cs.wikipedia.org/wiki/Studen%C3%A1_v%C3%A1lka </a:t>
            </a:r>
            <a:endParaRPr lang="cs-CZ" sz="1400" dirty="0"/>
          </a:p>
        </p:txBody>
      </p:sp>
      <p:sp>
        <p:nvSpPr>
          <p:cNvPr id="6" name="Obdélník 5"/>
          <p:cNvSpPr/>
          <p:nvPr/>
        </p:nvSpPr>
        <p:spPr>
          <a:xfrm>
            <a:off x="214282" y="242886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PETERKA, Jiří. </a:t>
            </a:r>
            <a:r>
              <a:rPr lang="cs-CZ" sz="1400" i="1" dirty="0" smtClean="0"/>
              <a:t>Na počátku byl ARPANET</a:t>
            </a:r>
            <a:r>
              <a:rPr lang="cs-CZ" sz="1400" dirty="0" smtClean="0"/>
              <a:t> [online]. [cit. 2013-01-03]. Dostupné z: http://www.</a:t>
            </a:r>
            <a:r>
              <a:rPr lang="cs-CZ" sz="1400" dirty="0" err="1" smtClean="0"/>
              <a:t>earchiv.cz</a:t>
            </a:r>
            <a:r>
              <a:rPr lang="cs-CZ" sz="1400" dirty="0" smtClean="0"/>
              <a:t>/a95/a504c502.php3 </a:t>
            </a:r>
            <a:endParaRPr lang="cs-CZ" sz="1400" dirty="0"/>
          </a:p>
        </p:txBody>
      </p:sp>
      <p:sp>
        <p:nvSpPr>
          <p:cNvPr id="7" name="Obdélník 6"/>
          <p:cNvSpPr/>
          <p:nvPr/>
        </p:nvSpPr>
        <p:spPr>
          <a:xfrm>
            <a:off x="214282" y="307181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ARPANET. In: </a:t>
            </a:r>
            <a:r>
              <a:rPr lang="en-US" sz="1400" i="1" dirty="0" smtClean="0"/>
              <a:t>Wikipedia: the free encyclopedia</a:t>
            </a:r>
            <a:r>
              <a:rPr lang="en-US" sz="1400" dirty="0" smtClean="0"/>
              <a:t> [online]. San Francisco (CA): Wikimedia Foundation, 2001- [cit. 2013-01-03]. </a:t>
            </a:r>
            <a:r>
              <a:rPr lang="en-US" sz="1400" dirty="0" err="1" smtClean="0"/>
              <a:t>Dostupné</a:t>
            </a:r>
            <a:r>
              <a:rPr lang="en-US" sz="1400" dirty="0" smtClean="0"/>
              <a:t> z: http://cs.wikipedia.org/wiki/ARPANET </a:t>
            </a:r>
            <a:endParaRPr lang="cs-CZ" sz="1400" dirty="0"/>
          </a:p>
        </p:txBody>
      </p:sp>
      <p:sp>
        <p:nvSpPr>
          <p:cNvPr id="8" name="Obdélník 7"/>
          <p:cNvSpPr/>
          <p:nvPr/>
        </p:nvSpPr>
        <p:spPr>
          <a:xfrm>
            <a:off x="214282" y="3857628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BOERNER, Gerald. Network Profile of the Day. [online]. [cit. 2013-01-03]. </a:t>
            </a:r>
            <a:r>
              <a:rPr lang="en-US" sz="1400" dirty="0" err="1" smtClean="0"/>
              <a:t>Dostupné</a:t>
            </a:r>
            <a:r>
              <a:rPr lang="en-US" sz="1400" dirty="0" smtClean="0"/>
              <a:t> z: http://www.boerner.net/jboerner/?p=7606 </a:t>
            </a:r>
            <a:endParaRPr lang="cs-CZ" sz="1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71472" y="57148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CITACE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Historie Internetu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Úvod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30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cs-CZ" dirty="0" smtClean="0"/>
              <a:t>Předchůdcem Internetu byl ARPANET.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00034" y="3000372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Vojenský projekt USA.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00034" y="4429132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Koncepce sítě peer-to-peer.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786446" y="2214554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Proč</a:t>
            </a:r>
            <a:r>
              <a:rPr lang="cs-CZ" sz="2000" b="1" dirty="0" smtClean="0"/>
              <a:t> ARPANET? </a:t>
            </a:r>
            <a:endParaRPr lang="cs-CZ" sz="2000" b="1" dirty="0"/>
          </a:p>
        </p:txBody>
      </p:sp>
      <p:sp>
        <p:nvSpPr>
          <p:cNvPr id="10" name="Tlačítko akce: Nápověda 9">
            <a:hlinkClick r:id="rId3" action="ppaction://hlinksldjump" highlightClick="1"/>
          </p:cNvPr>
          <p:cNvSpPr/>
          <p:nvPr/>
        </p:nvSpPr>
        <p:spPr>
          <a:xfrm>
            <a:off x="8072462" y="2143116"/>
            <a:ext cx="500066" cy="50006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Nápověda 10">
            <a:hlinkClick r:id="rId4" action="ppaction://hlinksldjump" highlightClick="1"/>
          </p:cNvPr>
          <p:cNvSpPr/>
          <p:nvPr/>
        </p:nvSpPr>
        <p:spPr>
          <a:xfrm>
            <a:off x="8072462" y="5072074"/>
            <a:ext cx="500066" cy="50006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4786314" y="5143512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Co znamená</a:t>
            </a:r>
            <a:r>
              <a:rPr lang="cs-CZ" sz="2000" b="1" dirty="0" smtClean="0"/>
              <a:t> peer-to-peer? </a:t>
            </a:r>
            <a:endParaRPr lang="cs-CZ" sz="2000" b="1" dirty="0"/>
          </a:p>
        </p:txBody>
      </p:sp>
      <p:sp>
        <p:nvSpPr>
          <p:cNvPr id="15" name="Tlačítko akce: Informace 14">
            <a:hlinkClick r:id="rId5" action="ppaction://hlinksldjump" highlightClick="1"/>
          </p:cNvPr>
          <p:cNvSpPr/>
          <p:nvPr/>
        </p:nvSpPr>
        <p:spPr>
          <a:xfrm>
            <a:off x="8072462" y="3500438"/>
            <a:ext cx="500066" cy="500066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5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 build="p"/>
      <p:bldP spid="4" grpId="0"/>
      <p:bldP spid="6" grpId="0"/>
      <p:bldP spid="9" grpId="0"/>
      <p:bldP spid="10" grpId="0" animBg="1"/>
      <p:bldP spid="11" grpId="0" animBg="1"/>
      <p:bldP spid="12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Šipka doprava 15"/>
          <p:cNvSpPr/>
          <p:nvPr/>
        </p:nvSpPr>
        <p:spPr>
          <a:xfrm>
            <a:off x="3643306" y="4786322"/>
            <a:ext cx="221457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Vývoj sítě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57158" y="2571744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71472" y="1785926"/>
            <a:ext cx="7929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cs-CZ" sz="3200" dirty="0" smtClean="0"/>
              <a:t>1962 vzniká v USA projekt počítačového výzkumu agentury ARPA.</a:t>
            </a:r>
            <a:endParaRPr lang="cs-CZ" sz="3200" dirty="0"/>
          </a:p>
        </p:txBody>
      </p:sp>
      <p:sp>
        <p:nvSpPr>
          <p:cNvPr id="12" name="Obdélník 11"/>
          <p:cNvSpPr/>
          <p:nvPr/>
        </p:nvSpPr>
        <p:spPr>
          <a:xfrm>
            <a:off x="571472" y="3500438"/>
            <a:ext cx="8572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cs-CZ" sz="3200" dirty="0" smtClean="0"/>
              <a:t>1969 výsledkem výzkumu je spuštění sítě ARPANET.</a:t>
            </a:r>
            <a:endParaRPr lang="cs-CZ" sz="3200" dirty="0"/>
          </a:p>
        </p:txBody>
      </p:sp>
      <p:pic>
        <p:nvPicPr>
          <p:cNvPr id="12290" name="Picture 2" descr="Arpanet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286256"/>
            <a:ext cx="2500330" cy="1314043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3643306" y="478632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 Black" pitchFamily="34" charset="0"/>
              </a:rPr>
              <a:t>LOGO         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klik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Vývojový diagram: spojka 14"/>
          <p:cNvSpPr/>
          <p:nvPr/>
        </p:nvSpPr>
        <p:spPr>
          <a:xfrm>
            <a:off x="5857884" y="4857760"/>
            <a:ext cx="214314" cy="214314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23" presetClass="entr" presetSubtype="16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" grpId="0"/>
      <p:bldP spid="9" grpId="0"/>
      <p:bldP spid="12" grpId="0"/>
      <p:bldP spid="14" grpId="0"/>
      <p:bldP spid="14" grpId="1"/>
      <p:bldP spid="15" grpId="0" animBg="1"/>
      <p:bldP spid="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tphysx.cz/wp-content/uploads/Arpanet-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71472" y="6215082"/>
            <a:ext cx="6786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Kalifornská univerzita, Los Angeles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42910" y="5715016"/>
            <a:ext cx="6215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Kalifornská univerzita, </a:t>
            </a:r>
            <a:r>
              <a:rPr lang="cs-CZ" sz="2000" b="1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Santa</a:t>
            </a:r>
            <a:r>
              <a:rPr lang="cs-CZ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Barbara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071934" y="857232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Stanfordský</a:t>
            </a:r>
            <a:r>
              <a:rPr lang="cs-CZ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výzkumný ústav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071934" y="428604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Univerzita Utah</a:t>
            </a:r>
          </a:p>
        </p:txBody>
      </p:sp>
      <p:sp>
        <p:nvSpPr>
          <p:cNvPr id="10" name="Vývojový diagram: spojka 9"/>
          <p:cNvSpPr/>
          <p:nvPr/>
        </p:nvSpPr>
        <p:spPr>
          <a:xfrm>
            <a:off x="2428860" y="3214686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ývojový diagram: spojka 10"/>
          <p:cNvSpPr/>
          <p:nvPr/>
        </p:nvSpPr>
        <p:spPr>
          <a:xfrm>
            <a:off x="785786" y="3714752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vojový diagram: spojka 11"/>
          <p:cNvSpPr/>
          <p:nvPr/>
        </p:nvSpPr>
        <p:spPr>
          <a:xfrm>
            <a:off x="928662" y="4286256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ývojový diagram: spojka 12"/>
          <p:cNvSpPr/>
          <p:nvPr/>
        </p:nvSpPr>
        <p:spPr>
          <a:xfrm>
            <a:off x="1214414" y="4572008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357158" y="571480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4</a:t>
            </a:r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uzly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38889E-6 -1.50289E-6 L 0.15521 -0.387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56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556E-17 4.91329E-6 L 0.33542 -0.3981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0" y="-1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50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-2.08092E-6 L -0.08195 0.2319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1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500"/>
                            </p:stCondLst>
                            <p:childTnLst>
                              <p:par>
                                <p:cTn id="38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-5.78035E-7 L -0.1132 0.2635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0" y="1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03" y="214290"/>
            <a:ext cx="4905397" cy="434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4500562" cy="1143000"/>
          </a:xfrm>
        </p:spPr>
        <p:txBody>
          <a:bodyPr/>
          <a:lstStyle/>
          <a:p>
            <a:pPr algn="l"/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První zpráva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43050"/>
            <a:ext cx="3857652" cy="2928958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cs-CZ" sz="3000" dirty="0"/>
              <a:t>Historicky první zpráva </a:t>
            </a:r>
            <a:r>
              <a:rPr lang="cs-CZ" sz="3000" dirty="0" err="1"/>
              <a:t>ARPANETu</a:t>
            </a:r>
            <a:r>
              <a:rPr lang="cs-CZ" sz="3000" dirty="0"/>
              <a:t> byla odeslána </a:t>
            </a:r>
            <a:r>
              <a:rPr lang="cs-CZ" sz="3000" dirty="0" smtClean="0"/>
              <a:t>29.října </a:t>
            </a:r>
            <a:r>
              <a:rPr lang="cs-CZ" sz="3000" b="1" dirty="0" smtClean="0">
                <a:solidFill>
                  <a:srgbClr val="FFFF00"/>
                </a:solidFill>
              </a:rPr>
              <a:t>1969</a:t>
            </a:r>
            <a:r>
              <a:rPr lang="cs-CZ" sz="3000" dirty="0" smtClean="0"/>
              <a:t>, </a:t>
            </a:r>
            <a:r>
              <a:rPr lang="cs-CZ" sz="3000" dirty="0"/>
              <a:t>a směrovala z </a:t>
            </a:r>
            <a:r>
              <a:rPr lang="cs-CZ" sz="3000" dirty="0" smtClean="0"/>
              <a:t>Los Angeles </a:t>
            </a:r>
            <a:r>
              <a:rPr lang="cs-CZ" sz="3000" dirty="0"/>
              <a:t>do </a:t>
            </a:r>
            <a:r>
              <a:rPr lang="cs-CZ" sz="3000" dirty="0" err="1"/>
              <a:t>Stanfordu</a:t>
            </a:r>
            <a:r>
              <a:rPr lang="cs-CZ" sz="3000" dirty="0"/>
              <a:t>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4643446"/>
            <a:ext cx="8501122" cy="200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Zpráva zněla: „LO”. Mělo to být celé slovo „LOGIN”, ale software se po odeslání dvou znaků zhroutil. Chyba však byla obratem opravena a komunikace se rozběhla.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000760" y="2786059"/>
            <a:ext cx="785818" cy="27699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Arial Black" pitchFamily="34" charset="0"/>
              </a:rPr>
              <a:t> LO…</a:t>
            </a:r>
            <a:endParaRPr lang="cs-CZ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5857884" y="3143248"/>
            <a:ext cx="142876" cy="7143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35" presetClass="emph" presetSubtype="0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64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5E-6 -1.7341E-7 L -0.06962 -0.15214 " pathEditMode="relative" rAng="0" ptsTypes="AA">
                                      <p:cBhvr>
                                        <p:cTn id="3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" y="-76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4624E-6 L -0.06528 -0.12578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tphysx.cz/wp-content/uploads/arpanet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6849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357158" y="71435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13</a:t>
            </a:r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uzlů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500034" y="1857364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1973 se připojila Evropa (Norsko a Anglie).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28596" y="3214686"/>
            <a:ext cx="8143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buFont typeface="Arial" pitchFamily="34" charset="0"/>
              <a:buChar char="•"/>
            </a:pPr>
            <a:r>
              <a:rPr lang="cs-CZ" sz="3200" dirty="0" smtClean="0"/>
              <a:t>1983 všechny počítače připojené k </a:t>
            </a:r>
            <a:r>
              <a:rPr lang="cs-CZ" sz="3200" dirty="0" err="1" smtClean="0"/>
              <a:t>ARPANETu</a:t>
            </a:r>
            <a:r>
              <a:rPr lang="cs-CZ" sz="3200" dirty="0" smtClean="0"/>
              <a:t> musí povinně přejít na protokoly TCP/IP.</a:t>
            </a:r>
          </a:p>
        </p:txBody>
      </p:sp>
      <p:sp>
        <p:nvSpPr>
          <p:cNvPr id="6" name="Tlačítko akce: Nápověda 5">
            <a:hlinkClick r:id="rId2" action="ppaction://hlinksldjump" highlightClick="1"/>
          </p:cNvPr>
          <p:cNvSpPr/>
          <p:nvPr/>
        </p:nvSpPr>
        <p:spPr>
          <a:xfrm>
            <a:off x="8143900" y="471488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214810" y="4857760"/>
            <a:ext cx="385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Co jsou to</a:t>
            </a:r>
            <a:r>
              <a:rPr lang="cs-CZ" sz="2000" b="1" dirty="0" smtClean="0"/>
              <a:t> protokoly TCP/IP? </a:t>
            </a:r>
            <a:endParaRPr lang="cs-CZ" sz="2000" b="1" dirty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Vývoj sítě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Vývoj sítě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3929066"/>
            <a:ext cx="8229600" cy="757230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cs-CZ" dirty="0" smtClean="0"/>
              <a:t>1987 vzniká pojem „Internet“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57158" y="2571744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28596" y="5143512"/>
            <a:ext cx="814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buFont typeface="Arial" pitchFamily="34" charset="0"/>
              <a:buChar char="•"/>
            </a:pPr>
            <a:r>
              <a:rPr lang="cs-CZ" sz="3200" dirty="0" smtClean="0"/>
              <a:t>1990 končí ARPANET.</a:t>
            </a:r>
          </a:p>
        </p:txBody>
      </p:sp>
      <p:sp>
        <p:nvSpPr>
          <p:cNvPr id="9" name="Obdélník 8"/>
          <p:cNvSpPr/>
          <p:nvPr/>
        </p:nvSpPr>
        <p:spPr>
          <a:xfrm>
            <a:off x="357158" y="1500174"/>
            <a:ext cx="81439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buFont typeface="Arial" pitchFamily="34" charset="0"/>
              <a:buChar char="•"/>
            </a:pPr>
            <a:r>
              <a:rPr lang="cs-CZ" sz="3200" dirty="0" smtClean="0"/>
              <a:t>1983 se oddělily od původního </a:t>
            </a:r>
            <a:r>
              <a:rPr lang="cs-CZ" sz="3200" dirty="0" err="1" smtClean="0"/>
              <a:t>ARPANETu</a:t>
            </a:r>
            <a:r>
              <a:rPr lang="cs-CZ" sz="3200" dirty="0" smtClean="0"/>
              <a:t> části, které měly něco společného s vojenstvím, a vytvořily samostatnou síť MILNET.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479</Words>
  <Application>Microsoft Office PowerPoint</Application>
  <PresentationFormat>Předvádění na obrazovce (4:3)</PresentationFormat>
  <Paragraphs>70</Paragraphs>
  <Slides>17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Rockwell</vt:lpstr>
      <vt:lpstr>Tahoma</vt:lpstr>
      <vt:lpstr>Wingdings 2</vt:lpstr>
      <vt:lpstr>Lití písma</vt:lpstr>
      <vt:lpstr>Prezentace aplikace PowerPoint</vt:lpstr>
      <vt:lpstr>Historie Internetu</vt:lpstr>
      <vt:lpstr>Úvod</vt:lpstr>
      <vt:lpstr>Vývoj sítě</vt:lpstr>
      <vt:lpstr>Prezentace aplikace PowerPoint</vt:lpstr>
      <vt:lpstr>První zpráva</vt:lpstr>
      <vt:lpstr>Prezentace aplikace PowerPoint</vt:lpstr>
      <vt:lpstr>Vývoj sítě</vt:lpstr>
      <vt:lpstr>Vývoj sítě</vt:lpstr>
      <vt:lpstr>Vývoj sítě</vt:lpstr>
      <vt:lpstr>Nárůst počtu uživatelů sítě</vt:lpstr>
      <vt:lpstr>konec</vt:lpstr>
      <vt:lpstr>ARPANET</vt:lpstr>
      <vt:lpstr>Peer-to-peer</vt:lpstr>
      <vt:lpstr>Studená válka</vt:lpstr>
      <vt:lpstr>TCP/IP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Hladčí</dc:creator>
  <cp:lastModifiedBy>uživatel18</cp:lastModifiedBy>
  <cp:revision>23</cp:revision>
  <dcterms:created xsi:type="dcterms:W3CDTF">2013-01-02T14:38:55Z</dcterms:created>
  <dcterms:modified xsi:type="dcterms:W3CDTF">2014-10-12T08:22:38Z</dcterms:modified>
</cp:coreProperties>
</file>