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89" r:id="rId2"/>
    <p:sldId id="264" r:id="rId3"/>
    <p:sldId id="257" r:id="rId4"/>
    <p:sldId id="260" r:id="rId5"/>
    <p:sldId id="265" r:id="rId6"/>
    <p:sldId id="261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80" r:id="rId20"/>
    <p:sldId id="277" r:id="rId21"/>
    <p:sldId id="287" r:id="rId22"/>
    <p:sldId id="281" r:id="rId23"/>
    <p:sldId id="282" r:id="rId24"/>
    <p:sldId id="283" r:id="rId25"/>
    <p:sldId id="284" r:id="rId26"/>
    <p:sldId id="285" r:id="rId27"/>
    <p:sldId id="258" r:id="rId28"/>
    <p:sldId id="259" r:id="rId29"/>
    <p:sldId id="288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 varScale="1">
        <p:scale>
          <a:sx n="39" d="100"/>
          <a:sy n="39" d="100"/>
        </p:scale>
        <p:origin x="51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D32F3-B142-4A53-A40E-3BB421D4C94A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6F8B0-707F-49B4-AA6B-88103510D6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19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9C1D-17C2-4877-81C0-46F2855CF0B3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A251-CCCA-48E1-90A2-44CA00281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Digitální učební materiál 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2. Doménu </a:t>
            </a:r>
            <a:r>
              <a:rPr lang="cs-CZ" b="1" dirty="0" err="1" smtClean="0"/>
              <a:t>edu</a:t>
            </a:r>
            <a:r>
              <a:rPr lang="cs-CZ" b="1" dirty="0" smtClean="0"/>
              <a:t> mají servery z oblasti:</a:t>
            </a:r>
            <a:endParaRPr lang="cs-CZ" dirty="0"/>
          </a:p>
        </p:txBody>
      </p:sp>
      <p:sp>
        <p:nvSpPr>
          <p:cNvPr id="54" name="Tlačítko akce: Vlastní 5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428728" y="2214554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357158" y="214311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357158" y="335756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57" name="Tlačítko akce: Vlastní 56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428728" y="342900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57158" y="457200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9" name="Tlačítko akce: Vlastní 8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428728" y="464344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šipka 10"/>
          <p:cNvCxnSpPr/>
          <p:nvPr/>
        </p:nvCxnSpPr>
        <p:spPr>
          <a:xfrm rot="5400000" flipH="1" flipV="1">
            <a:off x="6786578" y="3714752"/>
            <a:ext cx="857256" cy="1588"/>
          </a:xfrm>
          <a:prstGeom prst="straightConnector1">
            <a:avLst/>
          </a:prstGeom>
          <a:ln w="539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>
            <a:off x="6787372" y="4571214"/>
            <a:ext cx="857256" cy="158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500826" y="450057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F</a:t>
            </a:r>
            <a:r>
              <a:rPr lang="cs-CZ" sz="2800" b="1" baseline="-25000" dirty="0" smtClean="0">
                <a:solidFill>
                  <a:schemeClr val="bg1"/>
                </a:solidFill>
              </a:rPr>
              <a:t>G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71704" y="2143116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vzdělávací</a:t>
            </a:r>
            <a:endParaRPr lang="cs-CZ" sz="40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571704" y="342900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komerční</a:t>
            </a:r>
            <a:endParaRPr lang="cs-CZ" sz="4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571704" y="4643446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vládní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8" cy="1143000"/>
          </a:xfrm>
        </p:spPr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3. IPv4 adresu tvoří čtyři čísla z intervalu?</a:t>
            </a:r>
            <a:endParaRPr lang="cs-CZ" dirty="0"/>
          </a:p>
        </p:txBody>
      </p:sp>
      <p:sp>
        <p:nvSpPr>
          <p:cNvPr id="16" name="Tlačítko akce: Vlastní 15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214414" y="2285992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14282" y="221455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4282" y="464344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19" name="Tlačítko akce: Vlastní 18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214414" y="4714884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Vlastní 6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214414" y="3429000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14282" y="335756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71736" y="464344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&lt;0-255&gt;</a:t>
            </a:r>
            <a:endParaRPr lang="cs-CZ" sz="4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71736" y="342900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&lt;0-256&gt;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643174" y="2285992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&lt;1-255&gt;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530225" indent="-530225" algn="l"/>
            <a:r>
              <a:rPr lang="cs-CZ" b="1" dirty="0" smtClean="0"/>
              <a:t>4. URL adresa je adresa:</a:t>
            </a:r>
            <a:endParaRPr lang="cs-CZ" dirty="0"/>
          </a:p>
        </p:txBody>
      </p:sp>
      <p:sp>
        <p:nvSpPr>
          <p:cNvPr id="54" name="Tlačítko akce: Vlastní 5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2000264" y="357187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1000132" y="350043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000132" y="200024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57" name="Tlačítko akce: Vlastní 56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2000264" y="2071678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00132" y="485776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8" name="Tlačítko akce: Vlastní 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2000264" y="4929198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3000364" y="200024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serveru</a:t>
            </a:r>
            <a:endParaRPr lang="cs-CZ" sz="40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000364" y="3500438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dokumentu v síti</a:t>
            </a:r>
            <a:endParaRPr lang="cs-CZ" sz="4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071802" y="4857760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počítače v síti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5. Jak se nazývá služba, která převádí IP adresu na slovní a obráceně?</a:t>
            </a:r>
            <a:endParaRPr lang="cs-CZ" dirty="0"/>
          </a:p>
        </p:txBody>
      </p:sp>
      <p:sp>
        <p:nvSpPr>
          <p:cNvPr id="54" name="Tlačítko akce: Vlastní 5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357290" y="400050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357158" y="392906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305108" y="528638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C</a:t>
            </a:r>
            <a:endParaRPr lang="cs-CZ" sz="4400" dirty="0"/>
          </a:p>
        </p:txBody>
      </p:sp>
      <p:sp>
        <p:nvSpPr>
          <p:cNvPr id="57" name="Tlačítko akce: Vlastní 56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305240" y="535782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57158" y="264318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8" name="Tlačítko akce: Vlastní 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357290" y="271462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500298" y="2714620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TCP</a:t>
            </a:r>
            <a:endParaRPr lang="cs-CZ" sz="4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00298" y="3929066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DNS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00298" y="528638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FTP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6. Jakou zkratkou se označuje fyzická adresa serveru?</a:t>
            </a:r>
            <a:endParaRPr lang="cs-CZ" dirty="0"/>
          </a:p>
        </p:txBody>
      </p:sp>
      <p:sp>
        <p:nvSpPr>
          <p:cNvPr id="54" name="Tlačítko akce: Vlastní 53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18" y="3571876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785786" y="350043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785786" y="207167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57" name="Tlačítko akce: Vlastní 56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785918" y="214311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Vlastní 6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18" y="5143512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5786" y="507207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C</a:t>
            </a:r>
            <a:endParaRPr lang="cs-CZ" sz="4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071802" y="214311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MAC</a:t>
            </a:r>
            <a:endParaRPr lang="cs-CZ" sz="4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071802" y="357187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IP</a:t>
            </a:r>
            <a:endParaRPr lang="cs-CZ" sz="4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071802" y="5143512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HTTP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42976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530225" indent="-530225" algn="l"/>
            <a:r>
              <a:rPr lang="cs-CZ" b="1" dirty="0" smtClean="0"/>
              <a:t>1. Co je to chat?</a:t>
            </a:r>
            <a:endParaRPr lang="cs-CZ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50" y="2143116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85818" y="207167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85818" y="500063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17" name="Tlačítko akce: Vlastní 16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785950" y="507207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lastní 7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50" y="3643314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85818" y="357187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pic>
        <p:nvPicPr>
          <p:cNvPr id="14339" name="Picture 3" descr="http://static.ak.fbcdn.net/images/bl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2100" y="-136525"/>
            <a:ext cx="9525" cy="9525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3214678" y="2071678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internetový obchod</a:t>
            </a:r>
            <a:endParaRPr lang="cs-CZ" sz="4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143240" y="5000636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komunikace on-line</a:t>
            </a:r>
            <a:endParaRPr lang="cs-CZ" sz="40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14678" y="364331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poštovní služba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42976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654164"/>
          </a:xfrm>
        </p:spPr>
        <p:txBody>
          <a:bodyPr>
            <a:normAutofit/>
          </a:bodyPr>
          <a:lstStyle/>
          <a:p>
            <a:pPr marL="530225" indent="-530225" algn="l"/>
            <a:r>
              <a:rPr lang="cs-CZ" b="1" dirty="0" smtClean="0"/>
              <a:t>2. Prostřednictvím koho se uživatel připojuje k síti?</a:t>
            </a:r>
            <a:endParaRPr lang="cs-CZ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32" y="4143380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0" y="407194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542926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C</a:t>
            </a:r>
            <a:endParaRPr lang="cs-CZ" sz="4400" dirty="0"/>
          </a:p>
        </p:txBody>
      </p:sp>
      <p:sp>
        <p:nvSpPr>
          <p:cNvPr id="17" name="Tlačítko akce: Vlastní 16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000132" y="5500702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lastní 7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32" y="2643182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0" y="257174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28860" y="5429264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/>
              <a:t>providera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357422" y="4071942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supervizora</a:t>
            </a:r>
            <a:endParaRPr lang="cs-CZ" sz="4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357422" y="2643182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administrátora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42976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530225" indent="-530225" algn="l"/>
            <a:r>
              <a:rPr lang="cs-CZ" b="1" dirty="0" smtClean="0"/>
              <a:t>3. Co je to </a:t>
            </a:r>
            <a:r>
              <a:rPr lang="cs-CZ" b="1" dirty="0" err="1" smtClean="0"/>
              <a:t>auditing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785950" y="1785926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85818" y="171448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85818" y="457200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17" name="Tlačítko akce: Vlastní 16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785950" y="464344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85818" y="321468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0" name="Tlačítko akce: Vlastní 9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785950" y="328612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2857488" y="1500174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monitoring počítačů zaměstnanců </a:t>
            </a:r>
            <a:endParaRPr lang="cs-CZ" sz="40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857488" y="3286124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nákup síťového softwaru</a:t>
            </a:r>
            <a:endParaRPr lang="cs-CZ" sz="4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928926" y="4500570"/>
            <a:ext cx="5643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zamezení prohlížení některých stránek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42976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530225" indent="-530225" algn="l"/>
            <a:r>
              <a:rPr lang="cs-CZ" b="1" dirty="0" smtClean="0"/>
              <a:t>4. Kdo je stvořitel </a:t>
            </a:r>
            <a:r>
              <a:rPr lang="cs-CZ" b="1" dirty="0" err="1" smtClean="0"/>
              <a:t>facebooku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2842" y="4549423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c</a:t>
            </a:r>
            <a:endParaRPr lang="cs-CZ" sz="4400" dirty="0"/>
          </a:p>
        </p:txBody>
      </p:sp>
      <p:sp>
        <p:nvSpPr>
          <p:cNvPr id="17" name="Tlačítko akce: Vlastní 16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472942" y="4620861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lastní 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428728" y="2071678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28596" y="200024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8" name="Tlačítko akce: Vlastní 1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472974" y="3406415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72842" y="3334977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B</a:t>
            </a:r>
            <a:endParaRPr lang="cs-CZ" sz="4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571736" y="2000240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/>
              <a:t>Jobs</a:t>
            </a:r>
            <a:endParaRPr lang="cs-CZ" sz="4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500298" y="3357562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/>
              <a:t>Wozniak</a:t>
            </a:r>
            <a:endParaRPr lang="cs-CZ" sz="40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571736" y="4572008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/>
              <a:t>Zuckerberg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42976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142812" y="285728"/>
            <a:ext cx="9001188" cy="1868478"/>
          </a:xfrm>
        </p:spPr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5. Která služba umožňuje přenos souborů z jednoho počítače v internetu do druhého?</a:t>
            </a:r>
            <a:endParaRPr lang="cs-CZ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32" y="2357430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0" y="228599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357187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7" name="Tlačítko akce: Vlastní 16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000100" y="3714752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lastní 7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00" y="4929198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0" y="485776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143108" y="2071678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428860" y="235743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HTTP</a:t>
            </a:r>
            <a:endParaRPr lang="cs-CZ" sz="40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428860" y="371475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FTP</a:t>
            </a:r>
            <a:endParaRPr lang="cs-CZ" sz="40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428860" y="485776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HTTPS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POČÍTAČOVÉ SÍTĚ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9144000" cy="477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96024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1.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1.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1.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1.</a:t>
                      </a:r>
                      <a:endParaRPr lang="cs-CZ" sz="4000" dirty="0"/>
                    </a:p>
                  </a:txBody>
                  <a:tcPr/>
                </a:tc>
              </a:tr>
              <a:tr h="796024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2.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2.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2.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2.</a:t>
                      </a:r>
                      <a:endParaRPr lang="cs-CZ" sz="4000" dirty="0"/>
                    </a:p>
                  </a:txBody>
                  <a:tcPr/>
                </a:tc>
              </a:tr>
              <a:tr h="796024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3.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3.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3.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3.</a:t>
                      </a:r>
                      <a:endParaRPr lang="cs-CZ" sz="4000" dirty="0"/>
                    </a:p>
                  </a:txBody>
                  <a:tcPr/>
                </a:tc>
              </a:tr>
              <a:tr h="796024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4.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4.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4.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4.</a:t>
                      </a:r>
                      <a:endParaRPr lang="cs-CZ" sz="4000" dirty="0"/>
                    </a:p>
                  </a:txBody>
                  <a:tcPr/>
                </a:tc>
              </a:tr>
              <a:tr h="796024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5.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5.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5.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5.</a:t>
                      </a:r>
                      <a:endParaRPr lang="cs-CZ" sz="4000" dirty="0"/>
                    </a:p>
                  </a:txBody>
                  <a:tcPr/>
                </a:tc>
              </a:tr>
              <a:tr h="796024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6.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6.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6.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6.</a:t>
                      </a:r>
                      <a:endParaRPr lang="cs-CZ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lačítko akce: Dopředu nebo Další 38">
            <a:hlinkClick r:id="rId2" action="ppaction://hlinksldjump" highlightClick="1"/>
          </p:cNvPr>
          <p:cNvSpPr/>
          <p:nvPr/>
        </p:nvSpPr>
        <p:spPr>
          <a:xfrm>
            <a:off x="857224" y="207167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lačítko akce: Dopředu nebo Další 58">
            <a:hlinkClick r:id="rId3" action="ppaction://hlinksldjump" highlightClick="1"/>
          </p:cNvPr>
          <p:cNvSpPr/>
          <p:nvPr/>
        </p:nvSpPr>
        <p:spPr>
          <a:xfrm>
            <a:off x="857224" y="2857496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Tlačítko akce: Dopředu nebo Další 62">
            <a:hlinkClick r:id="rId4" action="ppaction://hlinksldjump" highlightClick="1"/>
          </p:cNvPr>
          <p:cNvSpPr/>
          <p:nvPr/>
        </p:nvSpPr>
        <p:spPr>
          <a:xfrm>
            <a:off x="857224" y="364331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lačítko akce: Dopředu nebo Další 63">
            <a:hlinkClick r:id="rId5" action="ppaction://hlinksldjump" highlightClick="1"/>
          </p:cNvPr>
          <p:cNvSpPr/>
          <p:nvPr/>
        </p:nvSpPr>
        <p:spPr>
          <a:xfrm>
            <a:off x="857224" y="4429132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lačítko akce: Dopředu nebo Další 64">
            <a:hlinkClick r:id="rId6" action="ppaction://hlinksldjump" highlightClick="1"/>
          </p:cNvPr>
          <p:cNvSpPr/>
          <p:nvPr/>
        </p:nvSpPr>
        <p:spPr>
          <a:xfrm>
            <a:off x="857224" y="528638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lačítko akce: Dopředu nebo Další 65">
            <a:hlinkClick r:id="rId7" action="ppaction://hlinksldjump" highlightClick="1"/>
          </p:cNvPr>
          <p:cNvSpPr/>
          <p:nvPr/>
        </p:nvSpPr>
        <p:spPr>
          <a:xfrm>
            <a:off x="857224" y="6072206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lačítko akce: Dopředu nebo Další 66">
            <a:hlinkClick r:id="rId8" action="ppaction://hlinksldjump" highlightClick="1"/>
          </p:cNvPr>
          <p:cNvSpPr/>
          <p:nvPr/>
        </p:nvSpPr>
        <p:spPr>
          <a:xfrm>
            <a:off x="3071802" y="207167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8" name="Tlačítko akce: Dopředu nebo Další 67">
            <a:hlinkClick r:id="rId9" action="ppaction://hlinksldjump" highlightClick="1"/>
          </p:cNvPr>
          <p:cNvSpPr/>
          <p:nvPr/>
        </p:nvSpPr>
        <p:spPr>
          <a:xfrm>
            <a:off x="3071802" y="2857496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Tlačítko akce: Dopředu nebo Další 68">
            <a:hlinkClick r:id="rId10" action="ppaction://hlinksldjump" highlightClick="1"/>
          </p:cNvPr>
          <p:cNvSpPr/>
          <p:nvPr/>
        </p:nvSpPr>
        <p:spPr>
          <a:xfrm>
            <a:off x="3071802" y="364331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lačítko akce: Dopředu nebo Další 69">
            <a:hlinkClick r:id="rId11" action="ppaction://hlinksldjump" highlightClick="1"/>
          </p:cNvPr>
          <p:cNvSpPr/>
          <p:nvPr/>
        </p:nvSpPr>
        <p:spPr>
          <a:xfrm>
            <a:off x="3071802" y="4429132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lačítko akce: Dopředu nebo Další 70">
            <a:hlinkClick r:id="rId12" action="ppaction://hlinksldjump" highlightClick="1"/>
          </p:cNvPr>
          <p:cNvSpPr/>
          <p:nvPr/>
        </p:nvSpPr>
        <p:spPr>
          <a:xfrm>
            <a:off x="3071802" y="528638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Tlačítko akce: Dopředu nebo Další 71">
            <a:hlinkClick r:id="rId13" action="ppaction://hlinksldjump" highlightClick="1"/>
          </p:cNvPr>
          <p:cNvSpPr/>
          <p:nvPr/>
        </p:nvSpPr>
        <p:spPr>
          <a:xfrm>
            <a:off x="3071802" y="6072206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Tlačítko akce: Dopředu nebo Další 72">
            <a:hlinkClick r:id="rId14" action="ppaction://hlinksldjump" highlightClick="1"/>
          </p:cNvPr>
          <p:cNvSpPr/>
          <p:nvPr/>
        </p:nvSpPr>
        <p:spPr>
          <a:xfrm>
            <a:off x="5429256" y="207167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Tlačítko akce: Dopředu nebo Další 73">
            <a:hlinkClick r:id="rId15" action="ppaction://hlinksldjump" highlightClick="1"/>
          </p:cNvPr>
          <p:cNvSpPr/>
          <p:nvPr/>
        </p:nvSpPr>
        <p:spPr>
          <a:xfrm>
            <a:off x="5429256" y="2857496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lačítko akce: Dopředu nebo Další 74">
            <a:hlinkClick r:id="rId16" action="ppaction://hlinksldjump" highlightClick="1"/>
          </p:cNvPr>
          <p:cNvSpPr/>
          <p:nvPr/>
        </p:nvSpPr>
        <p:spPr>
          <a:xfrm>
            <a:off x="5429256" y="364331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Tlačítko akce: Dopředu nebo Další 75">
            <a:hlinkClick r:id="rId17" action="ppaction://hlinksldjump" highlightClick="1"/>
          </p:cNvPr>
          <p:cNvSpPr/>
          <p:nvPr/>
        </p:nvSpPr>
        <p:spPr>
          <a:xfrm>
            <a:off x="5429256" y="4429132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lačítko akce: Dopředu nebo Další 76">
            <a:hlinkClick r:id="rId18" action="ppaction://hlinksldjump" highlightClick="1"/>
          </p:cNvPr>
          <p:cNvSpPr/>
          <p:nvPr/>
        </p:nvSpPr>
        <p:spPr>
          <a:xfrm>
            <a:off x="5429256" y="528638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Tlačítko akce: Dopředu nebo Další 77">
            <a:hlinkClick r:id="rId19" action="ppaction://hlinksldjump" highlightClick="1"/>
          </p:cNvPr>
          <p:cNvSpPr/>
          <p:nvPr/>
        </p:nvSpPr>
        <p:spPr>
          <a:xfrm>
            <a:off x="5429256" y="6072206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Tlačítko akce: Dopředu nebo Další 78">
            <a:hlinkClick r:id="rId20" action="ppaction://hlinksldjump" highlightClick="1"/>
          </p:cNvPr>
          <p:cNvSpPr/>
          <p:nvPr/>
        </p:nvSpPr>
        <p:spPr>
          <a:xfrm>
            <a:off x="7715272" y="207167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Tlačítko akce: Dopředu nebo Další 79">
            <a:hlinkClick r:id="rId21" action="ppaction://hlinksldjump" highlightClick="1"/>
          </p:cNvPr>
          <p:cNvSpPr/>
          <p:nvPr/>
        </p:nvSpPr>
        <p:spPr>
          <a:xfrm>
            <a:off x="7715272" y="2857496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Tlačítko akce: Dopředu nebo Další 80">
            <a:hlinkClick r:id="rId22" action="ppaction://hlinksldjump" highlightClick="1"/>
          </p:cNvPr>
          <p:cNvSpPr/>
          <p:nvPr/>
        </p:nvSpPr>
        <p:spPr>
          <a:xfrm>
            <a:off x="7715272" y="3714752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Tlačítko akce: Dopředu nebo Další 81">
            <a:hlinkClick r:id="rId23" action="ppaction://hlinksldjump" highlightClick="1"/>
          </p:cNvPr>
          <p:cNvSpPr/>
          <p:nvPr/>
        </p:nvSpPr>
        <p:spPr>
          <a:xfrm>
            <a:off x="7715272" y="4500570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lačítko akce: Dopředu nebo Další 82">
            <a:hlinkClick r:id="rId24" action="ppaction://hlinksldjump" highlightClick="1"/>
          </p:cNvPr>
          <p:cNvSpPr/>
          <p:nvPr/>
        </p:nvSpPr>
        <p:spPr>
          <a:xfrm>
            <a:off x="7715272" y="528638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lačítko akce: Dopředu nebo Další 83">
            <a:hlinkClick r:id="rId25" action="ppaction://hlinksldjump" highlightClick="1"/>
          </p:cNvPr>
          <p:cNvSpPr/>
          <p:nvPr/>
        </p:nvSpPr>
        <p:spPr>
          <a:xfrm>
            <a:off x="7715272" y="600076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8" name="Tabulka 27"/>
          <p:cNvGraphicFramePr>
            <a:graphicFrameLocks noGrp="1"/>
          </p:cNvGraphicFramePr>
          <p:nvPr/>
        </p:nvGraphicFramePr>
        <p:xfrm>
          <a:off x="0" y="1071546"/>
          <a:ext cx="9144000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16"/>
                <a:gridCol w="2285984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 Black" pitchFamily="34" charset="0"/>
                        </a:rPr>
                        <a:t>HISTORIE</a:t>
                      </a:r>
                      <a:endParaRPr lang="cs-CZ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ADRESY</a:t>
                      </a:r>
                      <a:endParaRPr lang="cs-CZ" sz="2800" b="1" kern="1200" dirty="0">
                        <a:solidFill>
                          <a:schemeClr val="lt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SLUŽBY</a:t>
                      </a:r>
                      <a:endParaRPr lang="cs-CZ" sz="2800" b="1" kern="1200" dirty="0">
                        <a:solidFill>
                          <a:schemeClr val="lt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POJMY</a:t>
                      </a:r>
                      <a:endParaRPr lang="cs-CZ" sz="2800" b="1" kern="1200" dirty="0">
                        <a:solidFill>
                          <a:schemeClr val="lt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39" grpId="0" animBg="1"/>
      <p:bldP spid="59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42976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530225" indent="-530225" algn="l"/>
            <a:r>
              <a:rPr lang="cs-CZ" b="1" dirty="0" smtClean="0"/>
              <a:t>6. Co je to </a:t>
            </a:r>
            <a:r>
              <a:rPr lang="cs-CZ" b="1" dirty="0" err="1" smtClean="0"/>
              <a:t>VoIP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000132" y="1928802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0" y="185736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321468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7" name="Tlačítko akce: Vlastní 16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328612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0" y="457200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9" name="Tlačítko akce: Vlastní 8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464344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428860" y="185736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internetová telefonie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58357" y="3216519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druh reklamy na internetu</a:t>
            </a:r>
            <a:endParaRPr lang="cs-CZ" sz="4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428860" y="4572008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druh serveru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11213" indent="-811213" algn="l"/>
            <a:r>
              <a:rPr lang="cs-CZ" b="1" dirty="0" smtClean="0"/>
              <a:t>1. Co je to NET: </a:t>
            </a:r>
            <a:endParaRPr lang="cs-CZ" b="1" dirty="0"/>
          </a:p>
        </p:txBody>
      </p:sp>
      <p:sp>
        <p:nvSpPr>
          <p:cNvPr id="32" name="Tlačítko akce: Vlastní 31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000132" y="5357826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0" y="528638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0" y="371475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35" name="Tlačítko akce: Vlastní 34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378619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0" y="214311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8" name="Tlačítko akce: Vlastní 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221455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571736" y="5357826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síť</a:t>
            </a:r>
            <a:endParaRPr lang="cs-CZ" sz="4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00298" y="371475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spojení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357422" y="2143116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pavučina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lačítko akce: Vlastní 6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32" y="2214554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0" y="214311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0" y="485776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10" name="Tlačítko akce: Vlastní 9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000132" y="4929198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1143000"/>
          </a:xfrm>
        </p:spPr>
        <p:txBody>
          <a:bodyPr>
            <a:normAutofit/>
          </a:bodyPr>
          <a:lstStyle/>
          <a:p>
            <a:pPr marL="722313" indent="-722313" algn="l"/>
            <a:r>
              <a:rPr lang="cs-CZ" b="1" dirty="0" smtClean="0"/>
              <a:t>2. Co je to </a:t>
            </a:r>
            <a:r>
              <a:rPr lang="cs-CZ" b="1" dirty="0" err="1" smtClean="0"/>
              <a:t>browser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32" y="3643314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0" y="357187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857356" y="2143116"/>
            <a:ext cx="728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</a:t>
            </a:r>
            <a:r>
              <a:rPr lang="cs-CZ" sz="3600" b="1" dirty="0" err="1" smtClean="0"/>
              <a:t>rozbočovač</a:t>
            </a:r>
            <a:endParaRPr lang="cs-CZ" sz="36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857356" y="4857760"/>
            <a:ext cx="728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</a:t>
            </a:r>
            <a:r>
              <a:rPr lang="cs-CZ" sz="3600" b="1" dirty="0" smtClean="0"/>
              <a:t>prohlížeč</a:t>
            </a:r>
            <a:endParaRPr lang="cs-CZ" sz="36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857356" y="3571876"/>
            <a:ext cx="728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</a:t>
            </a:r>
            <a:r>
              <a:rPr lang="cs-CZ" sz="3600" b="1" dirty="0" smtClean="0"/>
              <a:t>vyhledávač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11213" indent="-811213" algn="l"/>
            <a:r>
              <a:rPr lang="cs-CZ" b="1" dirty="0" smtClean="0"/>
              <a:t>3. Co je to banner? </a:t>
            </a:r>
            <a:endParaRPr lang="cs-CZ" b="1" dirty="0"/>
          </a:p>
        </p:txBody>
      </p:sp>
      <p:sp>
        <p:nvSpPr>
          <p:cNvPr id="32" name="Tlačítko akce: Vlastní 31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32" y="5500702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0" y="542926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C</a:t>
            </a:r>
            <a:endParaRPr lang="cs-CZ" sz="44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0" y="242886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35" name="Tlačítko akce: Vlastní 34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000132" y="250030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Vlastní 6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000132" y="4143380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0" y="407194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28860" y="2428868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reklama na internetu</a:t>
            </a:r>
            <a:endParaRPr lang="cs-CZ" sz="4000" b="1" baseline="30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28860" y="4071942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počítačová hra</a:t>
            </a:r>
            <a:endParaRPr lang="cs-CZ" sz="4000" b="1" baseline="30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28860" y="5429264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správce počítačová sítě</a:t>
            </a:r>
            <a:endParaRPr lang="cs-CZ" sz="4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11213" indent="-811213" algn="l"/>
            <a:r>
              <a:rPr lang="cs-CZ" b="1" dirty="0" smtClean="0"/>
              <a:t>4. Co je to </a:t>
            </a:r>
            <a:r>
              <a:rPr lang="cs-CZ" b="1" dirty="0" err="1" smtClean="0"/>
              <a:t>wi</a:t>
            </a:r>
            <a:r>
              <a:rPr lang="cs-CZ" b="1" dirty="0" smtClean="0"/>
              <a:t>-</a:t>
            </a:r>
            <a:r>
              <a:rPr lang="cs-CZ" b="1" dirty="0" err="1" smtClean="0"/>
              <a:t>fi</a:t>
            </a:r>
            <a:r>
              <a:rPr lang="cs-CZ" b="1" dirty="0" smtClean="0"/>
              <a:t>: </a:t>
            </a:r>
            <a:endParaRPr lang="cs-CZ" b="1" dirty="0"/>
          </a:p>
        </p:txBody>
      </p:sp>
      <p:sp>
        <p:nvSpPr>
          <p:cNvPr id="32" name="Tlačítko akce: Vlastní 31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000132" y="4929198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0" y="485776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0" y="350043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35" name="Tlačítko akce: Vlastní 34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357187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0" y="214311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8" name="Tlačítko akce: Vlastní 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221455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428860" y="492919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bezdrátové připojení</a:t>
            </a:r>
            <a:endParaRPr lang="cs-CZ" sz="4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28860" y="3500438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optický kabel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357422" y="2143116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telefonní linka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811213" indent="-811213" algn="l"/>
            <a:r>
              <a:rPr lang="cs-CZ" b="1" dirty="0" smtClean="0"/>
              <a:t>5. Co je to </a:t>
            </a:r>
            <a:r>
              <a:rPr lang="cs-CZ" b="1" dirty="0" err="1" smtClean="0"/>
              <a:t>proxy</a:t>
            </a:r>
            <a:r>
              <a:rPr lang="cs-CZ" b="1" dirty="0" smtClean="0"/>
              <a:t> server?</a:t>
            </a:r>
            <a:endParaRPr lang="cs-CZ" b="1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000132" y="2071678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0" y="200024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321468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7" name="Tlačítko akce: Vlastní 16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328612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00298" y="1785926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prostředník mezi lokální sítí a internetem</a:t>
            </a:r>
            <a:endParaRPr lang="cs-CZ" sz="4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71736" y="3286124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webový server</a:t>
            </a:r>
            <a:endParaRPr lang="cs-CZ" sz="4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442913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C</a:t>
            </a:r>
            <a:endParaRPr lang="cs-CZ" sz="4400" dirty="0"/>
          </a:p>
        </p:txBody>
      </p:sp>
      <p:sp>
        <p:nvSpPr>
          <p:cNvPr id="10" name="Tlačítko akce: Vlastní 9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000132" y="450057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571736" y="4429132"/>
            <a:ext cx="4786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software na ochranu sítě LAN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/>
          </a:bodyPr>
          <a:lstStyle/>
          <a:p>
            <a:pPr marL="811213" indent="-811213" algn="l"/>
            <a:r>
              <a:rPr lang="cs-CZ" b="1" dirty="0" smtClean="0"/>
              <a:t>6. Co je to </a:t>
            </a:r>
            <a:r>
              <a:rPr lang="cs-CZ" b="1" dirty="0" err="1" smtClean="0"/>
              <a:t>router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285884" y="1714488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85752" y="164305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85752" y="321468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7" name="Tlačítko akce: Vlastní 16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285884" y="328612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lastní 7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285884" y="4714884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85752" y="464344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28860" y="171448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/>
              <a:t>rozbočovač</a:t>
            </a:r>
            <a:endParaRPr lang="cs-CZ" sz="4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428860" y="3214686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směrovač</a:t>
            </a:r>
            <a:endParaRPr lang="cs-CZ" sz="4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428860" y="4643446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přepínač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ŠPATNĚ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857620" y="6000768"/>
            <a:ext cx="857256" cy="8572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SPRÁVNĚ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857620" y="6000768"/>
            <a:ext cx="857256" cy="8572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NAVRÁTIL, Pavel. </a:t>
            </a:r>
            <a:r>
              <a:rPr lang="cs-CZ" i="1" dirty="0" smtClean="0"/>
              <a:t>S počítačem nejen k maturitě</a:t>
            </a:r>
            <a:r>
              <a:rPr lang="cs-CZ" dirty="0" smtClean="0"/>
              <a:t>. 7. </a:t>
            </a:r>
            <a:r>
              <a:rPr lang="cs-CZ" dirty="0" err="1" smtClean="0"/>
              <a:t>vyd</a:t>
            </a:r>
            <a:r>
              <a:rPr lang="cs-CZ" dirty="0" smtClean="0"/>
              <a:t>. Kralice na Hané: </a:t>
            </a:r>
            <a:r>
              <a:rPr lang="cs-CZ" dirty="0" err="1" smtClean="0"/>
              <a:t>Computer</a:t>
            </a:r>
            <a:r>
              <a:rPr lang="cs-CZ" dirty="0" smtClean="0"/>
              <a:t> Media, 2009, 175 s. ISBN 978-80-7402-020-9. </a:t>
            </a:r>
          </a:p>
          <a:p>
            <a:r>
              <a:rPr lang="cs-CZ" dirty="0" smtClean="0"/>
              <a:t>NAVRÁTIL, Pavel. </a:t>
            </a:r>
            <a:r>
              <a:rPr lang="cs-CZ" i="1" dirty="0" smtClean="0"/>
              <a:t>S počítačem nejen k maturitě</a:t>
            </a:r>
            <a:r>
              <a:rPr lang="cs-CZ" dirty="0" smtClean="0"/>
              <a:t>. 7. </a:t>
            </a:r>
            <a:r>
              <a:rPr lang="cs-CZ" dirty="0" err="1" smtClean="0"/>
              <a:t>vyd</a:t>
            </a:r>
            <a:r>
              <a:rPr lang="cs-CZ" dirty="0" smtClean="0"/>
              <a:t>. Kralice na Hané: </a:t>
            </a:r>
            <a:r>
              <a:rPr lang="cs-CZ" dirty="0" err="1" smtClean="0"/>
              <a:t>Computer</a:t>
            </a:r>
            <a:r>
              <a:rPr lang="cs-CZ" dirty="0" smtClean="0"/>
              <a:t> Media, 2009, 176 s. ISBN 978-80-7402-021-6.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1. Jak se nazývá předchůdce Internetu?</a:t>
            </a:r>
            <a:endParaRPr lang="cs-CZ" sz="3600" b="1" dirty="0"/>
          </a:p>
        </p:txBody>
      </p:sp>
      <p:sp>
        <p:nvSpPr>
          <p:cNvPr id="22" name="Tlačítko akce: Vlastní 21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643042" y="2285992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Vlastní 22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643042" y="5072074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642910" y="221455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42910" y="500063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357554" y="2214554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ARPENET</a:t>
            </a:r>
            <a:endParaRPr lang="cs-CZ" sz="4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357554" y="357187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ERPANET</a:t>
            </a:r>
            <a:endParaRPr lang="cs-CZ" sz="4000" b="1" dirty="0"/>
          </a:p>
        </p:txBody>
      </p:sp>
      <p:sp>
        <p:nvSpPr>
          <p:cNvPr id="9" name="Tlačítko akce: Vlastní 8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643042" y="3643314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42910" y="357187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B</a:t>
            </a:r>
            <a:endParaRPr lang="cs-CZ" sz="4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57554" y="500063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ARPANET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2. Ve kterém roce byl zprovozněn předchůdce Internetu? </a:t>
            </a:r>
            <a:endParaRPr lang="cs-CZ" dirty="0"/>
          </a:p>
        </p:txBody>
      </p:sp>
      <p:sp>
        <p:nvSpPr>
          <p:cNvPr id="18" name="Tlačítko akce: Vlastní 17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714480" y="2428868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14348" y="235743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14348" y="378619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24" name="Tlačítko akce: Vlastní 23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714480" y="3857628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14348" y="521495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8" name="Tlačítko akce: Vlastní 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714480" y="5286388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643306" y="2357430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1969</a:t>
            </a:r>
            <a:endParaRPr lang="cs-CZ" sz="4000" b="1" baseline="30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643306" y="3786190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1971</a:t>
            </a:r>
            <a:endParaRPr lang="cs-CZ" sz="4000" b="1" baseline="30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643306" y="5214950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1991</a:t>
            </a:r>
            <a:endParaRPr lang="cs-CZ" sz="4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3. Ve kterých letech se stal Internet mezinárodní počítačovou sítí?</a:t>
            </a:r>
            <a:endParaRPr lang="cs-CZ" dirty="0"/>
          </a:p>
        </p:txBody>
      </p:sp>
      <p:sp>
        <p:nvSpPr>
          <p:cNvPr id="18" name="Tlačítko akce: Vlastní 17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18" y="2786058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5786" y="271462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85786" y="414338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24" name="Tlačítko akce: Vlastní 23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785918" y="4214818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Vlastní 6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18" y="557214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5786" y="550070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428992" y="2643182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70. léta</a:t>
            </a:r>
            <a:endParaRPr lang="cs-CZ" sz="4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28992" y="4143380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80. léta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28992" y="550070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90. léta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4. Ve kterém roce vznikl </a:t>
            </a:r>
            <a:r>
              <a:rPr lang="cs-CZ" b="1" dirty="0" err="1" smtClean="0"/>
              <a:t>World</a:t>
            </a:r>
            <a:r>
              <a:rPr lang="cs-CZ" b="1" dirty="0" smtClean="0"/>
              <a:t> </a:t>
            </a:r>
            <a:r>
              <a:rPr lang="cs-CZ" b="1" dirty="0" err="1" smtClean="0"/>
              <a:t>Wide</a:t>
            </a:r>
            <a:r>
              <a:rPr lang="cs-CZ" b="1" dirty="0" smtClean="0"/>
              <a:t> Web?</a:t>
            </a:r>
            <a:endParaRPr lang="cs-CZ" dirty="0"/>
          </a:p>
        </p:txBody>
      </p:sp>
      <p:sp>
        <p:nvSpPr>
          <p:cNvPr id="14" name="Tlačítko akce: Vlastní 1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714480" y="500063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714348" y="492919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14348" y="357187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21" name="Tlačítko akce: Vlastní 20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714480" y="364331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14348" y="214311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A</a:t>
            </a:r>
            <a:endParaRPr lang="cs-CZ" sz="4400" dirty="0"/>
          </a:p>
        </p:txBody>
      </p:sp>
      <p:sp>
        <p:nvSpPr>
          <p:cNvPr id="8" name="Tlačítko akce: Vlastní 7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714480" y="221455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86116" y="500063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1991</a:t>
            </a:r>
            <a:endParaRPr lang="cs-CZ" sz="4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14678" y="357187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1981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143240" y="214311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1971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901014" cy="1357322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5. Kdo vymyslel webové stránky?</a:t>
            </a:r>
            <a:endParaRPr lang="cs-CZ" dirty="0"/>
          </a:p>
        </p:txBody>
      </p:sp>
      <p:sp>
        <p:nvSpPr>
          <p:cNvPr id="35" name="Tlačítko akce: Vlastní 34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18" y="2285992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785786" y="221455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85786" y="514351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38" name="Tlačítko akce: Vlastní 37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785918" y="521495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lastní 7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785918" y="3643314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85786" y="357187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2857488" y="521495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/>
              <a:t>Tim</a:t>
            </a:r>
            <a:r>
              <a:rPr lang="cs-CZ" sz="4000" b="1" dirty="0" smtClean="0"/>
              <a:t> B. </a:t>
            </a:r>
            <a:r>
              <a:rPr lang="cs-CZ" sz="4000" b="1" dirty="0" err="1" smtClean="0"/>
              <a:t>Lee</a:t>
            </a:r>
            <a:endParaRPr lang="cs-CZ" sz="40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857488" y="3643314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Vint </a:t>
            </a:r>
            <a:r>
              <a:rPr lang="cs-CZ" sz="4000" b="1" dirty="0" err="1" smtClean="0"/>
              <a:t>Cerf</a:t>
            </a:r>
            <a:endParaRPr lang="cs-CZ" sz="4000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2857488" y="228599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Ted Nelson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6. Ve kterém roce se k Internetu oficiálně připojila ČR?</a:t>
            </a:r>
            <a:endParaRPr lang="cs-CZ" dirty="0"/>
          </a:p>
        </p:txBody>
      </p:sp>
      <p:sp>
        <p:nvSpPr>
          <p:cNvPr id="11" name="Tlačítko akce: Vlastní 10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857356" y="2571744"/>
            <a:ext cx="785818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857224" y="250030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57224" y="392906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B</a:t>
            </a:r>
          </a:p>
        </p:txBody>
      </p:sp>
      <p:sp>
        <p:nvSpPr>
          <p:cNvPr id="14" name="Tlačítko akce: Vlastní 13">
            <a:hlinkClick r:id="rId4" action="ppaction://hlinksldjump" highlightClick="1">
              <a:snd r:embed="rId5" name="applause.wav"/>
            </a:hlinkClick>
          </p:cNvPr>
          <p:cNvSpPr/>
          <p:nvPr/>
        </p:nvSpPr>
        <p:spPr>
          <a:xfrm>
            <a:off x="1857356" y="400050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Vlastní 6">
            <a:hlinkClick r:id="rId2" action="ppaction://hlinksldjump" highlightClick="1">
              <a:snd r:embed="rId3" name="explode.wav"/>
            </a:hlinkClick>
          </p:cNvPr>
          <p:cNvSpPr/>
          <p:nvPr/>
        </p:nvSpPr>
        <p:spPr>
          <a:xfrm>
            <a:off x="1857356" y="5429264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928662" y="5357826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428992" y="2500306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1990</a:t>
            </a:r>
            <a:endParaRPr lang="cs-CZ" sz="4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00430" y="5357826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1994</a:t>
            </a:r>
            <a:endParaRPr lang="cs-CZ" sz="4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428992" y="3929066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1992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marL="530225" indent="-530225" algn="l"/>
            <a:r>
              <a:rPr lang="cs-CZ" b="1" dirty="0" smtClean="0"/>
              <a:t>1. Doména </a:t>
            </a:r>
            <a:r>
              <a:rPr lang="cs-CZ" b="1" dirty="0" err="1" smtClean="0"/>
              <a:t>cz</a:t>
            </a:r>
            <a:r>
              <a:rPr lang="cs-CZ" b="1" dirty="0" smtClean="0"/>
              <a:t> v adrese www.něco.</a:t>
            </a:r>
            <a:r>
              <a:rPr lang="cs-CZ" b="1" dirty="0" err="1" smtClean="0"/>
              <a:t>cz</a:t>
            </a:r>
            <a:r>
              <a:rPr lang="cs-CZ" b="1" dirty="0" smtClean="0"/>
              <a:t> je doménou:</a:t>
            </a:r>
            <a:endParaRPr lang="cs-CZ" b="1" dirty="0"/>
          </a:p>
        </p:txBody>
      </p:sp>
      <p:sp>
        <p:nvSpPr>
          <p:cNvPr id="54" name="Tlačítko akce: Vlastní 5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1928826" y="2285992"/>
            <a:ext cx="85722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928694" y="221455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A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928694" y="478632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/>
              <a:t>C</a:t>
            </a:r>
          </a:p>
        </p:txBody>
      </p:sp>
      <p:sp>
        <p:nvSpPr>
          <p:cNvPr id="57" name="Tlačítko akce: Vlastní 56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928826" y="485776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928694" y="350043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/>
              <a:t>B</a:t>
            </a:r>
            <a:endParaRPr lang="cs-CZ" sz="4400" dirty="0"/>
          </a:p>
        </p:txBody>
      </p:sp>
      <p:sp>
        <p:nvSpPr>
          <p:cNvPr id="33" name="Tlačítko akce: Vlastní 32">
            <a:hlinkClick r:id="rId4" action="ppaction://hlinksldjump" highlightClick="1">
              <a:snd r:embed="rId5" name="explode.wav"/>
            </a:hlinkClick>
          </p:cNvPr>
          <p:cNvSpPr/>
          <p:nvPr/>
        </p:nvSpPr>
        <p:spPr>
          <a:xfrm>
            <a:off x="1928826" y="3571876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2857488" y="2214554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1. řádu</a:t>
            </a:r>
            <a:endParaRPr lang="cs-CZ" sz="40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857488" y="3500438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2. řádu</a:t>
            </a:r>
            <a:endParaRPr lang="cs-CZ" sz="40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928926" y="4714884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3. řádu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564</Words>
  <Application>Microsoft Office PowerPoint</Application>
  <PresentationFormat>Předvádění na obrazovce (4:3)</PresentationFormat>
  <Paragraphs>208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Arial Black</vt:lpstr>
      <vt:lpstr>Calibri</vt:lpstr>
      <vt:lpstr>Motiv sady Office</vt:lpstr>
      <vt:lpstr>Počítačové sítě</vt:lpstr>
      <vt:lpstr>POČÍTAČOVÉ SÍTĚ</vt:lpstr>
      <vt:lpstr>1. Jak se nazývá předchůdce Internetu?</vt:lpstr>
      <vt:lpstr>2. Ve kterém roce byl zprovozněn předchůdce Internetu? </vt:lpstr>
      <vt:lpstr>3. Ve kterých letech se stal Internet mezinárodní počítačovou sítí?</vt:lpstr>
      <vt:lpstr>4. Ve kterém roce vznikl World Wide Web?</vt:lpstr>
      <vt:lpstr>5. Kdo vymyslel webové stránky?</vt:lpstr>
      <vt:lpstr>6. Ve kterém roce se k Internetu oficiálně připojila ČR?</vt:lpstr>
      <vt:lpstr>1. Doména cz v adrese www.něco.cz je doménou:</vt:lpstr>
      <vt:lpstr>2. Doménu edu mají servery z oblasti:</vt:lpstr>
      <vt:lpstr>3. IPv4 adresu tvoří čtyři čísla z intervalu?</vt:lpstr>
      <vt:lpstr>4. URL adresa je adresa:</vt:lpstr>
      <vt:lpstr>5. Jak se nazývá služba, která převádí IP adresu na slovní a obráceně?</vt:lpstr>
      <vt:lpstr>6. Jakou zkratkou se označuje fyzická adresa serveru?</vt:lpstr>
      <vt:lpstr>1. Co je to chat?</vt:lpstr>
      <vt:lpstr>2. Prostřednictvím koho se uživatel připojuje k síti?</vt:lpstr>
      <vt:lpstr>3. Co je to auditing?</vt:lpstr>
      <vt:lpstr>4. Kdo je stvořitel facebooku?</vt:lpstr>
      <vt:lpstr>5. Která služba umožňuje přenos souborů z jednoho počítače v internetu do druhého?</vt:lpstr>
      <vt:lpstr>6. Co je to VoIP?</vt:lpstr>
      <vt:lpstr>1. Co je to NET: </vt:lpstr>
      <vt:lpstr>2. Co je to browser:</vt:lpstr>
      <vt:lpstr>3. Co je to banner? </vt:lpstr>
      <vt:lpstr>4. Co je to wi-fi: </vt:lpstr>
      <vt:lpstr>5. Co je to proxy server?</vt:lpstr>
      <vt:lpstr>6. Co je to router?</vt:lpstr>
      <vt:lpstr>ŠPATNĚ</vt:lpstr>
      <vt:lpstr>SPRÁVNĚ</vt:lpstr>
      <vt:lpstr>Citace: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Hladčí</dc:creator>
  <cp:lastModifiedBy>uživatel18</cp:lastModifiedBy>
  <cp:revision>111</cp:revision>
  <dcterms:created xsi:type="dcterms:W3CDTF">2012-06-05T13:43:04Z</dcterms:created>
  <dcterms:modified xsi:type="dcterms:W3CDTF">2014-10-12T08:25:13Z</dcterms:modified>
</cp:coreProperties>
</file>