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6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54C3-3D36-41BF-B174-C556750EB22A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9264-E255-4FE5-916C-B07154E983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A4DD-A69C-4C18-B04E-CE16110F0CEA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912A-7069-40C3-9E2F-D3D63FEDAF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697BE-56D5-46AB-97E3-A6D94DA26909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358E-72EF-41F1-9335-5B4C16EF3A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AC1B-26CF-49CC-B1A8-8AEAE216C48E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155F-A095-430D-84D7-3752E628FF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2603-7438-4F96-8EAA-C2E57242D045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4F81-BBF5-498B-B313-A3ED4CEE4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6751-7546-4FF7-A05E-96AB6156A0B6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5C78-8505-4A85-9889-2F74187FE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2B51-159D-46EE-9CA5-D0AA442BBDB3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4433-94B4-47F0-ADE7-B19935C1AC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D425-3098-420F-8322-282A37150497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3BDC-2E36-41AC-B260-27A02DC02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AD2D-3176-482F-A65D-3C5B32E4788C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CBC0-61E6-4D38-B3D7-4E2C8184A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9228-DCD8-4367-AD9E-4CB4DEBC34AE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6D9C-78B0-4437-9350-A76CDCED8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3282-401C-496A-A4A0-006D5C4A19E0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1335-5FEC-4BAF-AAC0-0A3065104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0DC367-4A26-426B-B3C0-840557404FFF}" type="datetimeFigureOut">
              <a:rPr lang="cs-CZ"/>
              <a:pPr>
                <a:defRPr/>
              </a:pPr>
              <a:t>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B882E6-24FC-463A-BE15-C138A51DC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57250" y="3000375"/>
            <a:ext cx="7572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Otestuj své znalosti o vzniku a vývoji Internetu</a:t>
            </a:r>
          </a:p>
        </p:txBody>
      </p:sp>
      <p:pic>
        <p:nvPicPr>
          <p:cNvPr id="13315" name="Obrázek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33375"/>
            <a:ext cx="8072438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Podnadpis 2"/>
          <p:cNvSpPr txBox="1">
            <a:spLocks/>
          </p:cNvSpPr>
          <p:nvPr/>
        </p:nvSpPr>
        <p:spPr bwMode="auto">
          <a:xfrm>
            <a:off x="684213" y="5300663"/>
            <a:ext cx="77041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>
                <a:latin typeface="Calibri" pitchFamily="34" charset="0"/>
              </a:rPr>
              <a:t>Digitální učební materiál byl vytvořen v rámci projektu </a:t>
            </a:r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 b="1">
                <a:latin typeface="Calibri" pitchFamily="34" charset="0"/>
              </a:rPr>
              <a:t>Inovace a zkvalitnění výuky na Slovanském gymnáziu</a:t>
            </a:r>
            <a:endParaRPr lang="cs-CZ" sz="2000">
              <a:latin typeface="Calibri" pitchFamily="34" charset="0"/>
            </a:endParaRPr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cs-CZ" sz="2000" b="1">
                <a:latin typeface="Calibri" pitchFamily="34" charset="0"/>
              </a:rPr>
              <a:t>CZ.1.07/1.5.00/34.1088</a:t>
            </a:r>
            <a:endParaRPr lang="cs-CZ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2532" name="TextovéPole 10"/>
          <p:cNvSpPr txBox="1">
            <a:spLocks noChangeArrowheads="1"/>
          </p:cNvSpPr>
          <p:nvPr/>
        </p:nvSpPr>
        <p:spPr bwMode="auto">
          <a:xfrm>
            <a:off x="1357313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Ve kterých letech se Internet dostal do Evropy?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857625"/>
            <a:ext cx="7858125" cy="687388"/>
            <a:chOff x="785813" y="3857625"/>
            <a:chExt cx="7858125" cy="687388"/>
          </a:xfrm>
        </p:grpSpPr>
        <p:sp>
          <p:nvSpPr>
            <p:cNvPr id="22545" name="TextovéPole 15"/>
            <p:cNvSpPr txBox="1">
              <a:spLocks noChangeArrowheads="1"/>
            </p:cNvSpPr>
            <p:nvPr/>
          </p:nvSpPr>
          <p:spPr bwMode="auto">
            <a:xfrm>
              <a:off x="785813" y="3857625"/>
              <a:ext cx="3286125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90. léta</a:t>
              </a:r>
            </a:p>
          </p:txBody>
        </p:sp>
        <p:sp>
          <p:nvSpPr>
            <p:cNvPr id="22546" name="TextovéPole 16"/>
            <p:cNvSpPr txBox="1">
              <a:spLocks noChangeArrowheads="1"/>
            </p:cNvSpPr>
            <p:nvPr/>
          </p:nvSpPr>
          <p:spPr bwMode="auto">
            <a:xfrm>
              <a:off x="5143500" y="3929063"/>
              <a:ext cx="3500438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70. léta</a:t>
              </a:r>
            </a:p>
          </p:txBody>
        </p:sp>
      </p:grp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2535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11273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2544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542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540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3556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Které země z Evropy se připojily první?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285750" y="3786188"/>
            <a:ext cx="8572500" cy="615950"/>
            <a:chOff x="285750" y="3786188"/>
            <a:chExt cx="8572500" cy="615553"/>
          </a:xfrm>
        </p:grpSpPr>
        <p:sp>
          <p:nvSpPr>
            <p:cNvPr id="23569" name="TextovéPole 15"/>
            <p:cNvSpPr txBox="1">
              <a:spLocks noChangeArrowheads="1"/>
            </p:cNvSpPr>
            <p:nvPr/>
          </p:nvSpPr>
          <p:spPr bwMode="auto">
            <a:xfrm>
              <a:off x="285750" y="3786188"/>
              <a:ext cx="4071938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Norsko a Anglie</a:t>
              </a:r>
            </a:p>
          </p:txBody>
        </p:sp>
        <p:sp>
          <p:nvSpPr>
            <p:cNvPr id="23570" name="TextovéPole 16"/>
            <p:cNvSpPr txBox="1">
              <a:spLocks noChangeArrowheads="1"/>
            </p:cNvSpPr>
            <p:nvPr/>
          </p:nvSpPr>
          <p:spPr bwMode="auto">
            <a:xfrm>
              <a:off x="4857750" y="3786188"/>
              <a:ext cx="400050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Německo a Anglie</a:t>
              </a:r>
            </a:p>
          </p:txBody>
        </p:sp>
      </p:grpSp>
      <p:sp>
        <p:nvSpPr>
          <p:cNvPr id="23558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559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12297" name="Skupina 12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4" name="Vývojový diagram: postup 13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3568" name="TextovéPole 14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5" name="Skupina 14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6" name="Obdélník 15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3566" name="TextovéPole 16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8" name="Skupina 17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9" name="Obdélník 18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3564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4580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Kdy se připojila ČR?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500063" y="3643313"/>
            <a:ext cx="8358187" cy="687387"/>
            <a:chOff x="500063" y="3500438"/>
            <a:chExt cx="8358187" cy="686990"/>
          </a:xfrm>
        </p:grpSpPr>
        <p:sp>
          <p:nvSpPr>
            <p:cNvPr id="24593" name="TextovéPole 15"/>
            <p:cNvSpPr txBox="1">
              <a:spLocks noChangeArrowheads="1"/>
            </p:cNvSpPr>
            <p:nvPr/>
          </p:nvSpPr>
          <p:spPr bwMode="auto">
            <a:xfrm>
              <a:off x="500063" y="3500438"/>
              <a:ext cx="357187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1992</a:t>
              </a:r>
            </a:p>
          </p:txBody>
        </p:sp>
        <p:sp>
          <p:nvSpPr>
            <p:cNvPr id="24594" name="TextovéPole 16"/>
            <p:cNvSpPr txBox="1">
              <a:spLocks noChangeArrowheads="1"/>
            </p:cNvSpPr>
            <p:nvPr/>
          </p:nvSpPr>
          <p:spPr bwMode="auto">
            <a:xfrm>
              <a:off x="4857750" y="3571875"/>
              <a:ext cx="400050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2002</a:t>
              </a:r>
            </a:p>
          </p:txBody>
        </p:sp>
      </p:grpSp>
      <p:sp>
        <p:nvSpPr>
          <p:cNvPr id="24582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4583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13321" name="Skupina 12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4" name="Vývojový diagram: postup 13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4592" name="TextovéPole 14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5" name="Skupina 14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6" name="Obdélník 15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4590" name="TextovéPole 16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8" name="Skupina 17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9" name="Obdélník 18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4588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5604" name="TextovéPole 10"/>
          <p:cNvSpPr txBox="1">
            <a:spLocks noChangeArrowheads="1"/>
          </p:cNvSpPr>
          <p:nvPr/>
        </p:nvSpPr>
        <p:spPr bwMode="auto">
          <a:xfrm>
            <a:off x="1214438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Kdy došlo k zavedení nových adres IPv6 v síti internet?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571875"/>
            <a:ext cx="7715250" cy="615950"/>
            <a:chOff x="785813" y="3571875"/>
            <a:chExt cx="7715250" cy="615553"/>
          </a:xfrm>
        </p:grpSpPr>
        <p:sp>
          <p:nvSpPr>
            <p:cNvPr id="25617" name="TextovéPole 15"/>
            <p:cNvSpPr txBox="1">
              <a:spLocks noChangeArrowheads="1"/>
            </p:cNvSpPr>
            <p:nvPr/>
          </p:nvSpPr>
          <p:spPr bwMode="auto">
            <a:xfrm>
              <a:off x="785813" y="3571875"/>
              <a:ext cx="328612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2000</a:t>
              </a:r>
            </a:p>
          </p:txBody>
        </p:sp>
        <p:sp>
          <p:nvSpPr>
            <p:cNvPr id="25618" name="TextovéPole 16"/>
            <p:cNvSpPr txBox="1">
              <a:spLocks noChangeArrowheads="1"/>
            </p:cNvSpPr>
            <p:nvPr/>
          </p:nvSpPr>
          <p:spPr bwMode="auto">
            <a:xfrm>
              <a:off x="5214938" y="3571875"/>
              <a:ext cx="328612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2011</a:t>
              </a:r>
            </a:p>
          </p:txBody>
        </p:sp>
      </p:grpSp>
      <p:sp>
        <p:nvSpPr>
          <p:cNvPr id="25606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607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14345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5616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614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612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postup 4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8229600" cy="1143000"/>
          </a:xfrm>
        </p:spPr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</a:rPr>
              <a:t>SPRÁVNĚ</a:t>
            </a:r>
          </a:p>
        </p:txBody>
      </p:sp>
      <p:sp>
        <p:nvSpPr>
          <p:cNvPr id="3" name="Tlačítko akce: Návrat 2">
            <a:hlinkClick r:id="" action="ppaction://hlinkshowjump?jump=lastslideviewed" highlightClick="1"/>
          </p:cNvPr>
          <p:cNvSpPr/>
          <p:nvPr/>
        </p:nvSpPr>
        <p:spPr>
          <a:xfrm>
            <a:off x="3786188" y="3071813"/>
            <a:ext cx="1500187" cy="1357312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5715000" y="428625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ZPĚT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postup 4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8229600" cy="1143000"/>
          </a:xfrm>
        </p:spPr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</a:rPr>
              <a:t>ŠPATNĚ</a:t>
            </a:r>
          </a:p>
        </p:txBody>
      </p:sp>
      <p:sp>
        <p:nvSpPr>
          <p:cNvPr id="3" name="Tlačítko akce: Návrat 2">
            <a:hlinkClick r:id="" action="ppaction://hlinkshowjump?jump=lastslideviewed" highlightClick="1"/>
          </p:cNvPr>
          <p:cNvSpPr/>
          <p:nvPr/>
        </p:nvSpPr>
        <p:spPr>
          <a:xfrm>
            <a:off x="3786188" y="3071813"/>
            <a:ext cx="1500187" cy="1357312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652" name="TextovéPole 3"/>
          <p:cNvSpPr txBox="1">
            <a:spLocks noChangeArrowheads="1"/>
          </p:cNvSpPr>
          <p:nvPr/>
        </p:nvSpPr>
        <p:spPr bwMode="auto">
          <a:xfrm>
            <a:off x="5715000" y="42862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ZPĚT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50825" y="2349500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4340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Jak se nazýval předchůdce Internetu?</a:t>
            </a:r>
          </a:p>
        </p:txBody>
      </p:sp>
      <p:grpSp>
        <p:nvGrpSpPr>
          <p:cNvPr id="2" name="Skupina 14"/>
          <p:cNvGrpSpPr/>
          <p:nvPr/>
        </p:nvGrpSpPr>
        <p:grpSpPr>
          <a:xfrm>
            <a:off x="285720" y="4000504"/>
            <a:ext cx="8572500" cy="615553"/>
            <a:chOff x="285750" y="3357563"/>
            <a:chExt cx="8572500" cy="615553"/>
          </a:xfrm>
          <a:solidFill>
            <a:schemeClr val="accent6">
              <a:lumMod val="75000"/>
              <a:alpha val="0"/>
            </a:schemeClr>
          </a:solidFill>
        </p:grpSpPr>
        <p:sp>
          <p:nvSpPr>
            <p:cNvPr id="16" name="TextovéPole 15"/>
            <p:cNvSpPr txBox="1">
              <a:spLocks noChangeArrowheads="1"/>
            </p:cNvSpPr>
            <p:nvPr/>
          </p:nvSpPr>
          <p:spPr bwMode="auto">
            <a:xfrm>
              <a:off x="285750" y="3357563"/>
              <a:ext cx="4000500" cy="6155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>
                <a:defRPr/>
              </a:pPr>
              <a:r>
                <a:rPr lang="cs-CZ" sz="4000" b="1" dirty="0">
                  <a:latin typeface="Calibri" pitchFamily="34" charset="0"/>
                </a:rPr>
                <a:t>ARPA</a:t>
              </a:r>
            </a:p>
          </p:txBody>
        </p:sp>
        <p:sp>
          <p:nvSpPr>
            <p:cNvPr id="17" name="TextovéPole 16"/>
            <p:cNvSpPr txBox="1">
              <a:spLocks noChangeArrowheads="1"/>
            </p:cNvSpPr>
            <p:nvPr/>
          </p:nvSpPr>
          <p:spPr bwMode="auto">
            <a:xfrm>
              <a:off x="4786313" y="3357563"/>
              <a:ext cx="4071937" cy="6155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>
                <a:defRPr/>
              </a:pPr>
              <a:r>
                <a:rPr lang="cs-CZ" sz="4000" b="1" dirty="0">
                  <a:latin typeface="Calibri" pitchFamily="34" charset="0"/>
                </a:rPr>
                <a:t>ARPANET</a:t>
              </a:r>
            </a:p>
          </p:txBody>
        </p:sp>
      </p:grpSp>
      <p:sp>
        <p:nvSpPr>
          <p:cNvPr id="14342" name="TextovéPole 9"/>
          <p:cNvSpPr txBox="1">
            <a:spLocks noChangeArrowheads="1"/>
          </p:cNvSpPr>
          <p:nvPr/>
        </p:nvSpPr>
        <p:spPr bwMode="auto">
          <a:xfrm>
            <a:off x="323850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4343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3081" name="Skupina 23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4" name="Vývojový diagram: postup 13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4352" name="TextovéPole 17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24" name="Skupina 2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350" name="TextovéPole 18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25" name="Skupina 24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348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7900" y="2349500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5364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Kdy se Arpanet začal vyvýjet?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900113" y="3716338"/>
            <a:ext cx="7215187" cy="615950"/>
            <a:chOff x="928688" y="3143250"/>
            <a:chExt cx="7215187" cy="615554"/>
          </a:xfrm>
        </p:grpSpPr>
        <p:sp>
          <p:nvSpPr>
            <p:cNvPr id="15377" name="TextovéPole 15"/>
            <p:cNvSpPr txBox="1">
              <a:spLocks noChangeArrowheads="1"/>
            </p:cNvSpPr>
            <p:nvPr/>
          </p:nvSpPr>
          <p:spPr bwMode="auto">
            <a:xfrm>
              <a:off x="928688" y="3143250"/>
              <a:ext cx="2786062" cy="615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60. léta</a:t>
              </a:r>
            </a:p>
          </p:txBody>
        </p:sp>
        <p:sp>
          <p:nvSpPr>
            <p:cNvPr id="15378" name="TextovéPole 16"/>
            <p:cNvSpPr txBox="1">
              <a:spLocks noChangeArrowheads="1"/>
            </p:cNvSpPr>
            <p:nvPr/>
          </p:nvSpPr>
          <p:spPr bwMode="auto">
            <a:xfrm>
              <a:off x="5286375" y="3143250"/>
              <a:ext cx="2857500" cy="615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40. léta</a:t>
              </a:r>
            </a:p>
          </p:txBody>
        </p:sp>
      </p:grpSp>
      <p:sp>
        <p:nvSpPr>
          <p:cNvPr id="15366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5367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4105" name="Skupina 18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23" name="Vývojový diagram: postup 22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5376" name="TextovéPole 23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374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372" name="TextovéPole 18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6388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Kde vznikal ARPANET?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643313"/>
            <a:ext cx="7715250" cy="687387"/>
            <a:chOff x="785813" y="3643313"/>
            <a:chExt cx="7715250" cy="687387"/>
          </a:xfrm>
        </p:grpSpPr>
        <p:sp>
          <p:nvSpPr>
            <p:cNvPr id="16401" name="TextovéPole 15"/>
            <p:cNvSpPr txBox="1">
              <a:spLocks noChangeArrowheads="1"/>
            </p:cNvSpPr>
            <p:nvPr/>
          </p:nvSpPr>
          <p:spPr bwMode="auto">
            <a:xfrm>
              <a:off x="785813" y="3714750"/>
              <a:ext cx="3214687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Evropa</a:t>
              </a:r>
            </a:p>
          </p:txBody>
        </p:sp>
        <p:sp>
          <p:nvSpPr>
            <p:cNvPr id="16402" name="TextovéPole 16"/>
            <p:cNvSpPr txBox="1">
              <a:spLocks noChangeArrowheads="1"/>
            </p:cNvSpPr>
            <p:nvPr/>
          </p:nvSpPr>
          <p:spPr bwMode="auto">
            <a:xfrm>
              <a:off x="5214938" y="3643313"/>
              <a:ext cx="3286125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USA</a:t>
              </a:r>
            </a:p>
          </p:txBody>
        </p:sp>
      </p:grpSp>
      <p:sp>
        <p:nvSpPr>
          <p:cNvPr id="16390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6391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5129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6400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398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396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7412" name="TextovéPole 10"/>
          <p:cNvSpPr txBox="1">
            <a:spLocks noChangeArrowheads="1"/>
          </p:cNvSpPr>
          <p:nvPr/>
        </p:nvSpPr>
        <p:spPr bwMode="auto">
          <a:xfrm>
            <a:off x="1214438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Kde vznikly www stránky?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900113" y="3500438"/>
            <a:ext cx="7286625" cy="615950"/>
            <a:chOff x="862955" y="3429000"/>
            <a:chExt cx="7286625" cy="615553"/>
          </a:xfrm>
        </p:grpSpPr>
        <p:sp>
          <p:nvSpPr>
            <p:cNvPr id="17425" name="TextovéPole 15"/>
            <p:cNvSpPr txBox="1">
              <a:spLocks noChangeArrowheads="1"/>
            </p:cNvSpPr>
            <p:nvPr/>
          </p:nvSpPr>
          <p:spPr bwMode="auto">
            <a:xfrm>
              <a:off x="862955" y="3429000"/>
              <a:ext cx="27860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Evropa</a:t>
              </a:r>
            </a:p>
          </p:txBody>
        </p:sp>
        <p:sp>
          <p:nvSpPr>
            <p:cNvPr id="17426" name="TextovéPole 16"/>
            <p:cNvSpPr txBox="1">
              <a:spLocks noChangeArrowheads="1"/>
            </p:cNvSpPr>
            <p:nvPr/>
          </p:nvSpPr>
          <p:spPr bwMode="auto">
            <a:xfrm>
              <a:off x="5292080" y="3429000"/>
              <a:ext cx="285750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USA</a:t>
              </a:r>
            </a:p>
          </p:txBody>
        </p:sp>
      </p:grpSp>
      <p:sp>
        <p:nvSpPr>
          <p:cNvPr id="17414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7415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6153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424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422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420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8436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Kdo vymyslel www stránky?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714750"/>
            <a:ext cx="7720012" cy="617538"/>
            <a:chOff x="785813" y="3714751"/>
            <a:chExt cx="7720384" cy="618180"/>
          </a:xfrm>
        </p:grpSpPr>
        <p:sp>
          <p:nvSpPr>
            <p:cNvPr id="18449" name="TextovéPole 15"/>
            <p:cNvSpPr txBox="1">
              <a:spLocks noChangeArrowheads="1"/>
            </p:cNvSpPr>
            <p:nvPr/>
          </p:nvSpPr>
          <p:spPr bwMode="auto">
            <a:xfrm>
              <a:off x="785813" y="3714751"/>
              <a:ext cx="3000375" cy="615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Bill Gates</a:t>
              </a:r>
            </a:p>
          </p:txBody>
        </p:sp>
        <p:sp>
          <p:nvSpPr>
            <p:cNvPr id="18450" name="TextovéPole 16"/>
            <p:cNvSpPr txBox="1">
              <a:spLocks noChangeArrowheads="1"/>
            </p:cNvSpPr>
            <p:nvPr/>
          </p:nvSpPr>
          <p:spPr bwMode="auto">
            <a:xfrm>
              <a:off x="5220072" y="3717032"/>
              <a:ext cx="3286125" cy="615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Tim B. Lee</a:t>
              </a:r>
            </a:p>
          </p:txBody>
        </p:sp>
      </p:grpSp>
      <p:sp>
        <p:nvSpPr>
          <p:cNvPr id="18438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8439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7177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448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446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444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19460" name="TextovéPole 10"/>
          <p:cNvSpPr txBox="1">
            <a:spLocks noChangeArrowheads="1"/>
          </p:cNvSpPr>
          <p:nvPr/>
        </p:nvSpPr>
        <p:spPr bwMode="auto">
          <a:xfrm>
            <a:off x="1214438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Jak se nazývají protokoly, podle kterých se řídí Internet?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643313"/>
            <a:ext cx="7715250" cy="687387"/>
            <a:chOff x="785813" y="3643313"/>
            <a:chExt cx="7715250" cy="687387"/>
          </a:xfrm>
        </p:grpSpPr>
        <p:sp>
          <p:nvSpPr>
            <p:cNvPr id="19473" name="TextovéPole 15"/>
            <p:cNvSpPr txBox="1">
              <a:spLocks noChangeArrowheads="1"/>
            </p:cNvSpPr>
            <p:nvPr/>
          </p:nvSpPr>
          <p:spPr bwMode="auto">
            <a:xfrm>
              <a:off x="785813" y="3714750"/>
              <a:ext cx="3286125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TTT/ PC</a:t>
              </a:r>
            </a:p>
          </p:txBody>
        </p:sp>
        <p:sp>
          <p:nvSpPr>
            <p:cNvPr id="19474" name="TextovéPole 16"/>
            <p:cNvSpPr txBox="1">
              <a:spLocks noChangeArrowheads="1"/>
            </p:cNvSpPr>
            <p:nvPr/>
          </p:nvSpPr>
          <p:spPr bwMode="auto">
            <a:xfrm>
              <a:off x="5214938" y="3643313"/>
              <a:ext cx="3286125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TCP/IP</a:t>
              </a:r>
            </a:p>
          </p:txBody>
        </p:sp>
      </p:grpSp>
      <p:sp>
        <p:nvSpPr>
          <p:cNvPr id="19462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9463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8201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472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470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468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0484" name="TextovéPole 10"/>
          <p:cNvSpPr txBox="1">
            <a:spLocks noChangeArrowheads="1"/>
          </p:cNvSpPr>
          <p:nvPr/>
        </p:nvSpPr>
        <p:spPr bwMode="auto">
          <a:xfrm>
            <a:off x="1214438" y="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Z čeho vznikla zkratka www?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785813" y="3571875"/>
            <a:ext cx="7715250" cy="1230313"/>
            <a:chOff x="785813" y="3571875"/>
            <a:chExt cx="7715250" cy="1231106"/>
          </a:xfrm>
        </p:grpSpPr>
        <p:sp>
          <p:nvSpPr>
            <p:cNvPr id="20497" name="TextovéPole 15"/>
            <p:cNvSpPr txBox="1">
              <a:spLocks noChangeArrowheads="1"/>
            </p:cNvSpPr>
            <p:nvPr/>
          </p:nvSpPr>
          <p:spPr bwMode="auto">
            <a:xfrm>
              <a:off x="785813" y="3571875"/>
              <a:ext cx="3071807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Wild word web</a:t>
              </a:r>
            </a:p>
          </p:txBody>
        </p:sp>
        <p:sp>
          <p:nvSpPr>
            <p:cNvPr id="20498" name="TextovéPole 16"/>
            <p:cNvSpPr txBox="1">
              <a:spLocks noChangeArrowheads="1"/>
            </p:cNvSpPr>
            <p:nvPr/>
          </p:nvSpPr>
          <p:spPr bwMode="auto">
            <a:xfrm>
              <a:off x="5214938" y="3571875"/>
              <a:ext cx="3286125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World wide web</a:t>
              </a:r>
            </a:p>
          </p:txBody>
        </p:sp>
      </p:grpSp>
      <p:sp>
        <p:nvSpPr>
          <p:cNvPr id="20486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0487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9225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496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494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492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lačítko akce: Vlastní 20">
            <a:hlinkClick r:id="rId2" action="ppaction://hlinksldjump" highlightClick="1"/>
          </p:cNvPr>
          <p:cNvSpPr/>
          <p:nvPr/>
        </p:nvSpPr>
        <p:spPr>
          <a:xfrm>
            <a:off x="4786313" y="2357438"/>
            <a:ext cx="4071937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Tlačítko akce: Vlastní 19">
            <a:hlinkClick r:id="rId3" action="ppaction://hlinksldjump" highlightClick="1"/>
          </p:cNvPr>
          <p:cNvSpPr/>
          <p:nvPr/>
        </p:nvSpPr>
        <p:spPr>
          <a:xfrm>
            <a:off x="285750" y="2357438"/>
            <a:ext cx="4071938" cy="400050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</p:txBody>
      </p:sp>
      <p:sp>
        <p:nvSpPr>
          <p:cNvPr id="21508" name="TextovéPole 10"/>
          <p:cNvSpPr txBox="1">
            <a:spLocks noChangeArrowheads="1"/>
          </p:cNvSpPr>
          <p:nvPr/>
        </p:nvSpPr>
        <p:spPr bwMode="auto">
          <a:xfrm>
            <a:off x="1285875" y="0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Calibri" pitchFamily="34" charset="0"/>
              </a:rPr>
              <a:t>Který z uvedených prohlížečů je starší?</a:t>
            </a:r>
          </a:p>
        </p:txBody>
      </p:sp>
      <p:grpSp>
        <p:nvGrpSpPr>
          <p:cNvPr id="2" name="Skupina 12"/>
          <p:cNvGrpSpPr>
            <a:grpSpLocks/>
          </p:cNvGrpSpPr>
          <p:nvPr/>
        </p:nvGrpSpPr>
        <p:grpSpPr bwMode="auto">
          <a:xfrm>
            <a:off x="857250" y="3786188"/>
            <a:ext cx="7286625" cy="615950"/>
            <a:chOff x="857250" y="3786188"/>
            <a:chExt cx="7286625" cy="615950"/>
          </a:xfrm>
        </p:grpSpPr>
        <p:sp>
          <p:nvSpPr>
            <p:cNvPr id="21521" name="TextovéPole 15"/>
            <p:cNvSpPr txBox="1">
              <a:spLocks noChangeArrowheads="1"/>
            </p:cNvSpPr>
            <p:nvPr/>
          </p:nvSpPr>
          <p:spPr bwMode="auto">
            <a:xfrm>
              <a:off x="857250" y="3786188"/>
              <a:ext cx="3143246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 algn="ctr"/>
              <a:r>
                <a:rPr lang="cs-CZ" sz="4000" b="1" dirty="0" smtClean="0">
                  <a:latin typeface="Calibri" pitchFamily="34" charset="0"/>
                </a:rPr>
                <a:t>DOS </a:t>
              </a:r>
              <a:r>
                <a:rPr lang="cs-CZ" sz="4000" b="1" dirty="0" err="1" smtClean="0">
                  <a:latin typeface="Calibri" pitchFamily="34" charset="0"/>
                </a:rPr>
                <a:t>Houdini</a:t>
              </a:r>
              <a:endParaRPr lang="cs-CZ" sz="4000" b="1" dirty="0">
                <a:latin typeface="Calibri" pitchFamily="34" charset="0"/>
              </a:endParaRPr>
            </a:p>
          </p:txBody>
        </p:sp>
        <p:sp>
          <p:nvSpPr>
            <p:cNvPr id="21522" name="TextovéPole 16"/>
            <p:cNvSpPr txBox="1">
              <a:spLocks noChangeArrowheads="1"/>
            </p:cNvSpPr>
            <p:nvPr/>
          </p:nvSpPr>
          <p:spPr bwMode="auto">
            <a:xfrm>
              <a:off x="5286375" y="3786188"/>
              <a:ext cx="2857500" cy="6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cs-CZ" sz="4000" b="1">
                  <a:latin typeface="Calibri" pitchFamily="34" charset="0"/>
                </a:rPr>
                <a:t>Mosaic</a:t>
              </a:r>
            </a:p>
          </p:txBody>
        </p:sp>
      </p:grpSp>
      <p:sp>
        <p:nvSpPr>
          <p:cNvPr id="21510" name="TextovéPole 9"/>
          <p:cNvSpPr txBox="1">
            <a:spLocks noChangeArrowheads="1"/>
          </p:cNvSpPr>
          <p:nvPr/>
        </p:nvSpPr>
        <p:spPr bwMode="auto">
          <a:xfrm>
            <a:off x="250825" y="2349500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1511" name="TextovéPole 11"/>
          <p:cNvSpPr txBox="1">
            <a:spLocks noChangeArrowheads="1"/>
          </p:cNvSpPr>
          <p:nvPr/>
        </p:nvSpPr>
        <p:spPr bwMode="auto">
          <a:xfrm>
            <a:off x="8101013" y="2349500"/>
            <a:ext cx="785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grpSp>
        <p:nvGrpSpPr>
          <p:cNvPr id="10249" name="Skupina 17"/>
          <p:cNvGrpSpPr>
            <a:grpSpLocks/>
          </p:cNvGrpSpPr>
          <p:nvPr/>
        </p:nvGrpSpPr>
        <p:grpSpPr bwMode="auto">
          <a:xfrm>
            <a:off x="3357563" y="1428750"/>
            <a:ext cx="2286000" cy="646113"/>
            <a:chOff x="3357554" y="1428736"/>
            <a:chExt cx="2286016" cy="646331"/>
          </a:xfrm>
        </p:grpSpPr>
        <p:sp>
          <p:nvSpPr>
            <p:cNvPr id="19" name="Vývojový diagram: postup 18"/>
            <p:cNvSpPr/>
            <p:nvPr/>
          </p:nvSpPr>
          <p:spPr>
            <a:xfrm>
              <a:off x="3357554" y="1428736"/>
              <a:ext cx="2286016" cy="643155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1520" name="TextovéPole 22"/>
            <p:cNvSpPr txBox="1">
              <a:spLocks noChangeArrowheads="1"/>
            </p:cNvSpPr>
            <p:nvPr/>
          </p:nvSpPr>
          <p:spPr bwMode="auto">
            <a:xfrm>
              <a:off x="3357554" y="1428736"/>
              <a:ext cx="228601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3600" b="1">
                  <a:solidFill>
                    <a:srgbClr val="FF0000"/>
                  </a:solidFill>
                  <a:latin typeface="Calibri" pitchFamily="34" charset="0"/>
                </a:rPr>
                <a:t>DALŠÍ</a:t>
              </a:r>
            </a:p>
          </p:txBody>
        </p:sp>
      </p:grp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395288" y="1484313"/>
            <a:ext cx="2663825" cy="649287"/>
            <a:chOff x="395536" y="1484784"/>
            <a:chExt cx="2664296" cy="648072"/>
          </a:xfrm>
        </p:grpSpPr>
        <p:sp>
          <p:nvSpPr>
            <p:cNvPr id="15" name="Obdélník 14"/>
            <p:cNvSpPr/>
            <p:nvPr/>
          </p:nvSpPr>
          <p:spPr>
            <a:xfrm>
              <a:off x="395536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518" name="TextovéPole 15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2304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Čekej s odpovědí.</a:t>
              </a:r>
            </a:p>
          </p:txBody>
        </p:sp>
      </p:grpSp>
      <p:grpSp>
        <p:nvGrpSpPr>
          <p:cNvPr id="17" name="Skupina 16"/>
          <p:cNvGrpSpPr>
            <a:grpSpLocks/>
          </p:cNvGrpSpPr>
          <p:nvPr/>
        </p:nvGrpSpPr>
        <p:grpSpPr bwMode="auto">
          <a:xfrm>
            <a:off x="5940425" y="1484313"/>
            <a:ext cx="2663825" cy="649287"/>
            <a:chOff x="5868144" y="1484784"/>
            <a:chExt cx="2664296" cy="648072"/>
          </a:xfrm>
        </p:grpSpPr>
        <p:sp>
          <p:nvSpPr>
            <p:cNvPr id="18" name="Obdélník 17"/>
            <p:cNvSpPr/>
            <p:nvPr/>
          </p:nvSpPr>
          <p:spPr>
            <a:xfrm>
              <a:off x="5868144" y="1484784"/>
              <a:ext cx="2664296" cy="6480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516" name="TextovéPole 22"/>
            <p:cNvSpPr txBox="1">
              <a:spLocks noChangeArrowheads="1"/>
            </p:cNvSpPr>
            <p:nvPr/>
          </p:nvSpPr>
          <p:spPr bwMode="auto">
            <a:xfrm>
              <a:off x="6444208" y="1628800"/>
              <a:ext cx="19442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</a:rPr>
                <a:t>Odpovídej.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8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256</Words>
  <Application>Microsoft Office PowerPoint</Application>
  <PresentationFormat>Předvádění na obrazovce (4:3)</PresentationFormat>
  <Paragraphs>104</Paragraphs>
  <Slides>15</Slides>
  <Notes>0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SPRÁVNĚ</vt:lpstr>
      <vt:lpstr>ŠPATNĚ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Hladčí</dc:creator>
  <cp:lastModifiedBy>Hladčí</cp:lastModifiedBy>
  <cp:revision>36</cp:revision>
  <dcterms:created xsi:type="dcterms:W3CDTF">2013-09-27T19:21:03Z</dcterms:created>
  <dcterms:modified xsi:type="dcterms:W3CDTF">2013-12-08T10:51:34Z</dcterms:modified>
</cp:coreProperties>
</file>