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2" r:id="rId5"/>
    <p:sldId id="260" r:id="rId6"/>
    <p:sldId id="263" r:id="rId7"/>
    <p:sldId id="268" r:id="rId8"/>
    <p:sldId id="266" r:id="rId9"/>
    <p:sldId id="265" r:id="rId10"/>
    <p:sldId id="267" r:id="rId11"/>
    <p:sldId id="261" r:id="rId12"/>
    <p:sldId id="264" r:id="rId13"/>
    <p:sldId id="257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51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D0F47F4-9781-4688-8BF5-A478098D301F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7E8C0FF-A745-46DE-B9BB-F8549144D8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477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F16416-1550-48C9-80DF-62C5910B400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03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7799B-1C9F-48C0-9C2B-FD639AF4214A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2D5D6-34A1-462B-9B0F-E2CD026ACC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95533-B43B-42BC-A5D3-7167C1E2D9F6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6B9B-5619-4B92-ABEF-65F0CAE8EB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FF36-284C-4BBF-87C0-4480C697FE57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B53EC-6B26-4436-BC05-932716B0FE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C640-2B3B-4930-99F8-ADCC7D0F3DF9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D4FE9-C479-447E-A6D1-7635EB4533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B9A85-1EA2-455A-9B39-80520A75B2F5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2A1F-3E59-4721-9C7C-3343C6039A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F1318-3DAC-4EA3-8F57-37C686E194C5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BE98-CB09-4090-976D-9454014B6C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7066-FDF8-4AC5-86DB-CE12CD45AE3D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1FF81-8813-4163-9DD4-81033B9D1D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AF61F-BF97-401D-8B05-0CAAFAD04BD7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9D3C-B4F3-483F-983D-FA2BA7D408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83125-007C-4537-A7F6-B57A25A63DE4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7C66C-3B00-4120-B24D-4B07DC9933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44C2F-FF08-4304-8598-F80DC2D68B5A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FDAC2-BAC9-4424-A07E-431EA1C4D6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C3478-7E65-40BC-8E08-1E24EBEFBA9A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23C6F-D001-4A0C-89A3-5B05E3E336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D8BD98A-C682-4161-BAEC-C9EE031F662C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46F5359-36BF-414E-BEFF-A3F5BB5DBE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85" r:id="rId7"/>
    <p:sldLayoutId id="2147483686" r:id="rId8"/>
    <p:sldLayoutId id="2147483687" r:id="rId9"/>
    <p:sldLayoutId id="2147483678" r:id="rId10"/>
    <p:sldLayoutId id="2147483688" r:id="rId11"/>
  </p:sldLayoutIdLst>
  <p:transition>
    <p:wipe dir="d"/>
  </p:transition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Vint_Cerf_-_2010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Vznik a vývoj protokolu TCP/IP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3" name="Obráze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32656"/>
            <a:ext cx="8072494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Podnadpis 2"/>
          <p:cNvSpPr txBox="1">
            <a:spLocks/>
          </p:cNvSpPr>
          <p:nvPr/>
        </p:nvSpPr>
        <p:spPr>
          <a:xfrm>
            <a:off x="683568" y="5301208"/>
            <a:ext cx="7704856" cy="11521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ISOC – Internet Society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40" name="Zástupný symbol pro obsah 2"/>
          <p:cNvSpPr txBox="1">
            <a:spLocks/>
          </p:cNvSpPr>
          <p:nvPr/>
        </p:nvSpPr>
        <p:spPr bwMode="auto">
          <a:xfrm>
            <a:off x="1714480" y="3643314"/>
            <a:ext cx="592931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9138" indent="-539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 smtClean="0">
                <a:latin typeface="Corbel" pitchFamily="34" charset="0"/>
              </a:rPr>
              <a:t>podpora vzdělávání</a:t>
            </a:r>
            <a:endParaRPr lang="cs-CZ" sz="3200" dirty="0">
              <a:latin typeface="Corbel" pitchFamily="34" charset="0"/>
            </a:endParaRPr>
          </a:p>
        </p:txBody>
      </p:sp>
      <p:sp>
        <p:nvSpPr>
          <p:cNvPr id="14341" name="Zástupný symbol pro obsah 2"/>
          <p:cNvSpPr txBox="1">
            <a:spLocks/>
          </p:cNvSpPr>
          <p:nvPr/>
        </p:nvSpPr>
        <p:spPr bwMode="auto">
          <a:xfrm>
            <a:off x="1714480" y="4714884"/>
            <a:ext cx="6286544" cy="157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9138" indent="-539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 smtClean="0">
                <a:latin typeface="Corbel" pitchFamily="34" charset="0"/>
              </a:rPr>
              <a:t>Na politické scéně spolupracuje s vládami a dalšími subjekty při vytváření internetu</a:t>
            </a:r>
            <a:endParaRPr lang="cs-CZ" sz="3200" dirty="0">
              <a:latin typeface="Corbel" pitchFamily="34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1714480" y="2285992"/>
            <a:ext cx="592931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9138" indent="-539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 smtClean="0">
                <a:latin typeface="Corbel" pitchFamily="34" charset="0"/>
              </a:rPr>
              <a:t>podporuje organizace pracující na standardech</a:t>
            </a:r>
            <a:endParaRPr lang="cs-CZ" sz="3200" dirty="0">
              <a:latin typeface="Corbe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0034" y="1714488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Oblasti činnosti:</a:t>
            </a:r>
            <a:endParaRPr lang="cs-CZ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TCP/IP dnes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7" name="Zástupný symbol pro obsah 2"/>
          <p:cNvSpPr txBox="1">
            <a:spLocks/>
          </p:cNvSpPr>
          <p:nvPr/>
        </p:nvSpPr>
        <p:spPr bwMode="auto">
          <a:xfrm>
            <a:off x="428625" y="3929073"/>
            <a:ext cx="83581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9138" indent="-539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 smtClean="0">
                <a:latin typeface="Corbel" pitchFamily="34" charset="0"/>
              </a:rPr>
              <a:t>nezisková organizace</a:t>
            </a:r>
            <a:endParaRPr lang="cs-CZ" sz="3200" dirty="0">
              <a:latin typeface="Corbel" pitchFamily="34" charset="0"/>
            </a:endParaRPr>
          </a:p>
        </p:txBody>
      </p:sp>
      <p:sp>
        <p:nvSpPr>
          <p:cNvPr id="16388" name="Zástupný symbol pro obsah 2"/>
          <p:cNvSpPr txBox="1">
            <a:spLocks/>
          </p:cNvSpPr>
          <p:nvPr/>
        </p:nvSpPr>
        <p:spPr bwMode="auto">
          <a:xfrm>
            <a:off x="428625" y="2857496"/>
            <a:ext cx="83581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9138" indent="-539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 smtClean="0">
                <a:latin typeface="Corbel" pitchFamily="34" charset="0"/>
              </a:rPr>
              <a:t>převzetím pravomocí organizace IANA </a:t>
            </a:r>
            <a:r>
              <a:rPr lang="cs-CZ" sz="1600" dirty="0" smtClean="0">
                <a:latin typeface="Corbel" pitchFamily="34" charset="0"/>
              </a:rPr>
              <a:t> </a:t>
            </a:r>
            <a:r>
              <a:rPr lang="cs-CZ" sz="2000" dirty="0" smtClean="0">
                <a:latin typeface="Corbel" pitchFamily="34" charset="0"/>
              </a:rPr>
              <a:t>( 1998) </a:t>
            </a:r>
            <a:endParaRPr lang="cs-CZ" sz="2000" b="1" dirty="0">
              <a:latin typeface="Corbel" pitchFamily="34" charset="0"/>
            </a:endParaRPr>
          </a:p>
        </p:txBody>
      </p:sp>
      <p:sp>
        <p:nvSpPr>
          <p:cNvPr id="16389" name="Zástupný symbol pro obsah 2"/>
          <p:cNvSpPr txBox="1">
            <a:spLocks/>
          </p:cNvSpPr>
          <p:nvPr/>
        </p:nvSpPr>
        <p:spPr bwMode="auto">
          <a:xfrm>
            <a:off x="428625" y="4929198"/>
            <a:ext cx="83581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9138" indent="-539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>
                <a:latin typeface="Corbel" pitchFamily="34" charset="0"/>
              </a:rPr>
              <a:t>jsou v ní zastoupeny subjekty z celého světa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28596" y="1928802"/>
            <a:ext cx="83581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9138" indent="-539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>
                <a:latin typeface="Corbel" pitchFamily="34" charset="0"/>
              </a:rPr>
              <a:t>dnes řídí Internet </a:t>
            </a:r>
            <a:r>
              <a:rPr lang="cs-CZ" sz="3200" b="1" dirty="0">
                <a:latin typeface="Corbel" pitchFamily="34" charset="0"/>
              </a:rPr>
              <a:t>ICANN </a:t>
            </a:r>
            <a:r>
              <a:rPr lang="en-US" sz="1600" b="1" dirty="0" smtClean="0">
                <a:latin typeface="Corbel" pitchFamily="34" charset="0"/>
              </a:rPr>
              <a:t>[</a:t>
            </a:r>
            <a:r>
              <a:rPr lang="en-US" sz="1600" b="1" dirty="0" err="1" smtClean="0">
                <a:latin typeface="Corbel" pitchFamily="34" charset="0"/>
              </a:rPr>
              <a:t>aj</a:t>
            </a:r>
            <a:r>
              <a:rPr lang="en-US" sz="1600" b="1" dirty="0" smtClean="0">
                <a:latin typeface="Corbel" pitchFamily="34" charset="0"/>
              </a:rPr>
              <a:t> ken]</a:t>
            </a:r>
            <a:endParaRPr lang="cs-CZ" sz="1600" b="1" dirty="0">
              <a:latin typeface="Corbe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1169988" algn="l"/>
              </a:tabLst>
              <a:defRPr/>
            </a:pPr>
            <a:r>
              <a:rPr lang="cs-CZ" sz="4000" dirty="0" smtClean="0">
                <a:solidFill>
                  <a:schemeClr val="tx1"/>
                </a:solidFill>
              </a:rPr>
              <a:t>IETF</a:t>
            </a:r>
            <a:r>
              <a:rPr lang="cs-CZ" sz="3200" b="0" dirty="0" smtClean="0">
                <a:solidFill>
                  <a:schemeClr val="tx1"/>
                </a:solidFill>
              </a:rPr>
              <a:t> – Internet </a:t>
            </a:r>
            <a:r>
              <a:rPr lang="cs-CZ" sz="3200" b="0" dirty="0" err="1" smtClean="0">
                <a:solidFill>
                  <a:schemeClr val="tx1"/>
                </a:solidFill>
              </a:rPr>
              <a:t>Engineering</a:t>
            </a:r>
            <a:r>
              <a:rPr lang="cs-CZ" sz="3200" b="0" dirty="0" smtClean="0">
                <a:solidFill>
                  <a:schemeClr val="tx1"/>
                </a:solidFill>
              </a:rPr>
              <a:t> </a:t>
            </a:r>
            <a:r>
              <a:rPr lang="cs-CZ" sz="3200" b="0" dirty="0" err="1" smtClean="0">
                <a:solidFill>
                  <a:schemeClr val="tx1"/>
                </a:solidFill>
              </a:rPr>
              <a:t>Task</a:t>
            </a:r>
            <a:r>
              <a:rPr lang="cs-CZ" sz="3200" b="0" dirty="0" smtClean="0">
                <a:solidFill>
                  <a:schemeClr val="tx1"/>
                </a:solidFill>
              </a:rPr>
              <a:t> </a:t>
            </a:r>
            <a:r>
              <a:rPr lang="cs-CZ" sz="3200" b="0" dirty="0" err="1" smtClean="0">
                <a:solidFill>
                  <a:schemeClr val="tx1"/>
                </a:solidFill>
              </a:rPr>
              <a:t>Force</a:t>
            </a:r>
            <a:r>
              <a:rPr lang="cs-CZ" sz="3200" b="0" dirty="0" smtClean="0">
                <a:solidFill>
                  <a:schemeClr val="tx1"/>
                </a:solidFill>
              </a:rPr>
              <a:t> </a:t>
            </a:r>
            <a:br>
              <a:rPr lang="cs-CZ" sz="3200" b="0" dirty="0" smtClean="0">
                <a:solidFill>
                  <a:schemeClr val="tx1"/>
                </a:solidFill>
              </a:rPr>
            </a:br>
            <a:r>
              <a:rPr lang="cs-CZ" sz="3200" b="0" dirty="0" smtClean="0">
                <a:solidFill>
                  <a:schemeClr val="tx1"/>
                </a:solidFill>
              </a:rPr>
              <a:t>	(Komise techniky Internetu)</a:t>
            </a:r>
            <a:endParaRPr lang="cs-CZ" sz="3200" b="0" dirty="0">
              <a:solidFill>
                <a:schemeClr val="tx1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28625" y="2786063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100" b="1" dirty="0">
                <a:latin typeface="+mj-lt"/>
                <a:ea typeface="+mj-ea"/>
                <a:cs typeface="+mj-cs"/>
              </a:rPr>
              <a:t>IRTF</a:t>
            </a:r>
            <a:r>
              <a:rPr lang="cs-CZ" sz="3200" dirty="0">
                <a:latin typeface="+mj-lt"/>
                <a:ea typeface="+mj-ea"/>
                <a:cs typeface="+mj-cs"/>
              </a:rPr>
              <a:t> – Internet </a:t>
            </a:r>
            <a:r>
              <a:rPr lang="cs-CZ" sz="3200" dirty="0" err="1">
                <a:latin typeface="+mj-lt"/>
                <a:ea typeface="+mj-ea"/>
                <a:cs typeface="+mj-cs"/>
              </a:rPr>
              <a:t>Research</a:t>
            </a:r>
            <a:r>
              <a:rPr lang="cs-CZ" sz="3200" dirty="0">
                <a:latin typeface="+mj-lt"/>
                <a:ea typeface="+mj-ea"/>
                <a:cs typeface="+mj-cs"/>
              </a:rPr>
              <a:t> </a:t>
            </a:r>
            <a:r>
              <a:rPr lang="cs-CZ" sz="3200" dirty="0" err="1">
                <a:latin typeface="+mj-lt"/>
                <a:ea typeface="+mj-ea"/>
                <a:cs typeface="+mj-cs"/>
              </a:rPr>
              <a:t>Task</a:t>
            </a:r>
            <a:r>
              <a:rPr lang="cs-CZ" sz="3200" dirty="0">
                <a:latin typeface="+mj-lt"/>
                <a:ea typeface="+mj-ea"/>
                <a:cs typeface="+mj-cs"/>
              </a:rPr>
              <a:t> </a:t>
            </a:r>
            <a:r>
              <a:rPr lang="cs-CZ" sz="3200" dirty="0" err="1">
                <a:latin typeface="+mj-lt"/>
                <a:ea typeface="+mj-ea"/>
                <a:cs typeface="+mj-cs"/>
              </a:rPr>
              <a:t>Force</a:t>
            </a:r>
            <a:endParaRPr lang="cs-CZ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500166" y="1857364"/>
            <a:ext cx="8229600" cy="8572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latin typeface="+mj-lt"/>
                <a:ea typeface="+mj-ea"/>
                <a:cs typeface="+mj-cs"/>
              </a:rPr>
              <a:t>– dříve vyvíjeli, dnes kontrolují návrhy firem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500188" y="3714750"/>
            <a:ext cx="74295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269875" indent="-269875" fontAlgn="auto">
              <a:spcAft>
                <a:spcPts val="0"/>
              </a:spcAft>
              <a:defRPr/>
            </a:pPr>
            <a:r>
              <a:rPr lang="cs-CZ" sz="3200" dirty="0">
                <a:latin typeface="+mj-lt"/>
                <a:ea typeface="+mj-ea"/>
                <a:cs typeface="+mj-cs"/>
              </a:rPr>
              <a:t>– zabývá se problémy, které by mohly vyvstat  v budoucnosti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116013" y="4868863"/>
            <a:ext cx="7429500" cy="782637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269875" indent="-269875" fontAlgn="auto">
              <a:spcAft>
                <a:spcPts val="0"/>
              </a:spcAft>
              <a:defRPr/>
            </a:pPr>
            <a:r>
              <a:rPr lang="cs-CZ" sz="3200" dirty="0">
                <a:latin typeface="+mj-lt"/>
                <a:ea typeface="+mj-ea"/>
                <a:cs typeface="+mj-cs"/>
              </a:rPr>
              <a:t>– např. vyčerpání adres IPv4</a:t>
            </a:r>
          </a:p>
        </p:txBody>
      </p:sp>
      <p:sp>
        <p:nvSpPr>
          <p:cNvPr id="8" name="Tlačítko akce: Návrat 7">
            <a:hlinkClick r:id="rId2" action="ppaction://hlinksldjump" highlightClick="1"/>
          </p:cNvPr>
          <p:cNvSpPr/>
          <p:nvPr/>
        </p:nvSpPr>
        <p:spPr>
          <a:xfrm>
            <a:off x="8286750" y="6286500"/>
            <a:ext cx="642938" cy="5715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1187450" y="5589588"/>
            <a:ext cx="6913563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sz="3200" b="1">
                <a:latin typeface="Corbel" pitchFamily="34" charset="0"/>
              </a:rPr>
              <a:t>Oba jsou řízené dozorčími radami.</a:t>
            </a:r>
            <a:endParaRPr lang="cs-CZ" sz="3200">
              <a:latin typeface="Corbel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1500166" y="1214422"/>
            <a:ext cx="8229600" cy="85724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latin typeface="+mj-lt"/>
                <a:ea typeface="+mj-ea"/>
                <a:cs typeface="+mj-cs"/>
              </a:rPr>
              <a:t>– zabývá se aktuálními problémy v praxi</a:t>
            </a: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Citace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28675"/>
          </a:xfrm>
        </p:spPr>
        <p:txBody>
          <a:bodyPr/>
          <a:lstStyle/>
          <a:p>
            <a:pPr marL="0" indent="0">
              <a:buNone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PETERKA, Jiří. Rodina protokolů TCP/IP, v 2.7. </a:t>
            </a:r>
            <a:r>
              <a:rPr lang="cs-CZ" sz="1400" i="1" dirty="0" err="1" smtClean="0">
                <a:latin typeface="Arial" pitchFamily="34" charset="0"/>
                <a:cs typeface="Arial" pitchFamily="34" charset="0"/>
              </a:rPr>
              <a:t>EArchiv.cz</a:t>
            </a:r>
            <a:r>
              <a:rPr lang="cs-CZ" sz="1400" i="1" dirty="0" smtClean="0">
                <a:latin typeface="Arial" pitchFamily="34" charset="0"/>
                <a:cs typeface="Arial" pitchFamily="34" charset="0"/>
              </a:rPr>
              <a:t>: archiv článků a přednášek Jiřího Peterky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[online]. 2011 [cit. 2013-01-27]. Dostupné z: http://www.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earchiv.cz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/l223/index.php3</a:t>
            </a:r>
          </a:p>
        </p:txBody>
      </p:sp>
      <p:sp>
        <p:nvSpPr>
          <p:cNvPr id="18436" name="Obdélník 3"/>
          <p:cNvSpPr>
            <a:spLocks noChangeArrowheads="1"/>
          </p:cNvSpPr>
          <p:nvPr/>
        </p:nvSpPr>
        <p:spPr bwMode="auto">
          <a:xfrm>
            <a:off x="500034" y="2285992"/>
            <a:ext cx="79295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err="1">
                <a:latin typeface="Arial" pitchFamily="34" charset="0"/>
                <a:cs typeface="Arial" pitchFamily="34" charset="0"/>
              </a:rPr>
              <a:t>Vint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Cerf. In: 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Wikipedia: the free encyclopedia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[online]. San Francisco (CA): Wikimedia Foundation, 2001- [cit. 2013-01-27].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Dostupné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z: http://upload.wikimedia.org/wikipedia/commons/thumb/b/bb/Vint_Cerf_-_2010.jpg/225px-Vint_Cerf_-_ 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00034" y="3357562"/>
            <a:ext cx="76438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PETERKA, Jiří. Páni Internetu: ISOC, IETF, IAB, IANA. </a:t>
            </a:r>
            <a:r>
              <a:rPr lang="cs-CZ" sz="1400" i="1" dirty="0" err="1" smtClean="0"/>
              <a:t>EArchiv.cz</a:t>
            </a:r>
            <a:r>
              <a:rPr lang="cs-CZ" sz="1400" i="1" dirty="0" smtClean="0"/>
              <a:t>: archiv článků a přednášek Jiřího Peterky</a:t>
            </a:r>
            <a:r>
              <a:rPr lang="cs-CZ" sz="1400" dirty="0" smtClean="0"/>
              <a:t> [online]. 2011 [cit. 2013-01-30]. Dostupné z: http://www.</a:t>
            </a:r>
            <a:r>
              <a:rPr lang="cs-CZ" sz="1400" dirty="0" err="1" smtClean="0"/>
              <a:t>earchiv.cz</a:t>
            </a:r>
            <a:r>
              <a:rPr lang="cs-CZ" sz="1400" dirty="0" smtClean="0"/>
              <a:t>/a804s200/a804p200.php3 </a:t>
            </a:r>
            <a:endParaRPr lang="cs-CZ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NCP– Network </a:t>
            </a:r>
            <a:r>
              <a:rPr lang="cs-CZ" dirty="0" err="1" smtClean="0">
                <a:solidFill>
                  <a:schemeClr val="accent1">
                    <a:satMod val="150000"/>
                  </a:schemeClr>
                </a:solidFill>
              </a:rPr>
              <a:t>Control</a:t>
            </a: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 Program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857250" y="2000250"/>
            <a:ext cx="7286625" cy="714375"/>
          </a:xfrm>
        </p:spPr>
        <p:txBody>
          <a:bodyPr/>
          <a:lstStyle/>
          <a:p>
            <a:pPr marL="719138" indent="-539750">
              <a:buClrTx/>
              <a:buSzPct val="100000"/>
              <a:buFont typeface="Wingdings" pitchFamily="2" charset="2"/>
              <a:buChar char="Ø"/>
            </a:pPr>
            <a:r>
              <a:rPr lang="cs-CZ" smtClean="0"/>
              <a:t>předchůdce protokolu TCP/IP</a:t>
            </a:r>
          </a:p>
        </p:txBody>
      </p:sp>
      <p:sp>
        <p:nvSpPr>
          <p:cNvPr id="9220" name="Zástupný symbol pro obsah 2"/>
          <p:cNvSpPr txBox="1">
            <a:spLocks/>
          </p:cNvSpPr>
          <p:nvPr/>
        </p:nvSpPr>
        <p:spPr bwMode="auto">
          <a:xfrm>
            <a:off x="857250" y="3143250"/>
            <a:ext cx="7286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9138" indent="-539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>
                <a:latin typeface="Corbel" pitchFamily="34" charset="0"/>
              </a:rPr>
              <a:t>obsahuje pravidla pro přenos paketů</a:t>
            </a:r>
          </a:p>
        </p:txBody>
      </p:sp>
      <p:sp>
        <p:nvSpPr>
          <p:cNvPr id="9221" name="Zástupný symbol pro obsah 2"/>
          <p:cNvSpPr txBox="1">
            <a:spLocks/>
          </p:cNvSpPr>
          <p:nvPr/>
        </p:nvSpPr>
        <p:spPr bwMode="auto">
          <a:xfrm>
            <a:off x="857250" y="4357688"/>
            <a:ext cx="72866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9138" indent="-539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>
                <a:latin typeface="Corbel" pitchFamily="34" charset="0"/>
              </a:rPr>
              <a:t>pouze experimentální verze nevhodná pro praktické využití, která se použila při prvních testech ARPANETU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Vznik TCP/IP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28825"/>
            <a:ext cx="8229600" cy="971550"/>
          </a:xfrm>
        </p:spPr>
        <p:txBody>
          <a:bodyPr rtlCol="0">
            <a:normAutofit fontScale="92500" lnSpcReduction="10000"/>
          </a:bodyPr>
          <a:lstStyle/>
          <a:p>
            <a:pPr marL="719138" indent="-539750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Ø"/>
              <a:defRPr/>
            </a:pPr>
            <a:r>
              <a:rPr lang="cs-CZ" dirty="0" smtClean="0"/>
              <a:t>protokol, který má nahradit NCP pro síť ARPANET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8625" y="3429000"/>
            <a:ext cx="8358188" cy="9715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719138" indent="-539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3200" dirty="0">
                <a:latin typeface="+mn-lt"/>
                <a:cs typeface="+mn-cs"/>
              </a:rPr>
              <a:t>na vývoji spolupracuje jak akademická sféra, tak armáda (finance)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28625" y="4857750"/>
            <a:ext cx="8358188" cy="9715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719138" indent="-539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3200" dirty="0">
                <a:latin typeface="+mn-lt"/>
                <a:cs typeface="+mn-cs"/>
              </a:rPr>
              <a:t>1973první prezentace protokolu na konferenci v Anglii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171" y="1928802"/>
            <a:ext cx="8229600" cy="1143000"/>
          </a:xfrm>
        </p:spPr>
        <p:txBody>
          <a:bodyPr/>
          <a:lstStyle/>
          <a:p>
            <a:pPr marL="719138" indent="-539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3200" b="0" dirty="0" err="1" smtClean="0">
                <a:solidFill>
                  <a:schemeClr val="tx1"/>
                </a:solidFill>
              </a:rPr>
              <a:t>Vinton</a:t>
            </a:r>
            <a:r>
              <a:rPr lang="cs-CZ" sz="3200" b="0" dirty="0" smtClean="0">
                <a:solidFill>
                  <a:schemeClr val="tx1"/>
                </a:solidFill>
              </a:rPr>
              <a:t> </a:t>
            </a:r>
            <a:r>
              <a:rPr lang="cs-CZ" sz="3200" b="0" dirty="0" err="1" smtClean="0">
                <a:solidFill>
                  <a:schemeClr val="tx1"/>
                </a:solidFill>
              </a:rPr>
              <a:t>Gray</a:t>
            </a:r>
            <a:r>
              <a:rPr lang="cs-CZ" sz="3200" b="0" dirty="0" smtClean="0">
                <a:solidFill>
                  <a:schemeClr val="tx1"/>
                </a:solidFill>
              </a:rPr>
              <a:t> </a:t>
            </a:r>
            <a:r>
              <a:rPr lang="cs-CZ" sz="3200" b="0" dirty="0" err="1" smtClean="0">
                <a:solidFill>
                  <a:schemeClr val="tx1"/>
                </a:solidFill>
              </a:rPr>
              <a:t>Cerf</a:t>
            </a:r>
            <a:endParaRPr lang="cs-CZ" sz="3200" b="0" dirty="0">
              <a:solidFill>
                <a:schemeClr val="tx1"/>
              </a:solidFill>
            </a:endParaRPr>
          </a:p>
        </p:txBody>
      </p:sp>
      <p:sp>
        <p:nvSpPr>
          <p:cNvPr id="11267" name="Zástupný symbol pro obsah 2"/>
          <p:cNvSpPr txBox="1">
            <a:spLocks/>
          </p:cNvSpPr>
          <p:nvPr/>
        </p:nvSpPr>
        <p:spPr bwMode="auto">
          <a:xfrm>
            <a:off x="323850" y="3429000"/>
            <a:ext cx="83581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9138" indent="-539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>
                <a:latin typeface="Corbel" pitchFamily="34" charset="0"/>
              </a:rPr>
              <a:t>stál u zrodu TCP/IP</a:t>
            </a:r>
          </a:p>
        </p:txBody>
      </p:sp>
      <p:sp>
        <p:nvSpPr>
          <p:cNvPr id="11268" name="Zástupný symbol pro obsah 2"/>
          <p:cNvSpPr txBox="1">
            <a:spLocks/>
          </p:cNvSpPr>
          <p:nvPr/>
        </p:nvSpPr>
        <p:spPr bwMode="auto">
          <a:xfrm>
            <a:off x="252413" y="4786313"/>
            <a:ext cx="8358187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9138" indent="-539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>
                <a:latin typeface="Corbel" pitchFamily="34" charset="0"/>
              </a:rPr>
              <a:t>father of the Intrernet </a:t>
            </a:r>
          </a:p>
        </p:txBody>
      </p:sp>
      <p:pic>
        <p:nvPicPr>
          <p:cNvPr id="11269" name="Picture 2" descr="Vinton Gray Cerf (2010)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1571625"/>
            <a:ext cx="3960813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400">
                <a:latin typeface="+mj-lt"/>
                <a:ea typeface="+mj-ea"/>
                <a:cs typeface="+mj-cs"/>
              </a:rPr>
              <a:t>Vznik TCP/IP</a:t>
            </a:r>
            <a:endParaRPr lang="cs-CZ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rIns="4572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b="1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Vznik TCP/IP</a:t>
            </a:r>
            <a:endParaRPr lang="cs-CZ" sz="4500" b="1" dirty="0">
              <a:solidFill>
                <a:schemeClr val="accent1">
                  <a:satMod val="1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Vývoj TCP/IP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28625" y="2928938"/>
            <a:ext cx="8229600" cy="971550"/>
          </a:xfrm>
        </p:spPr>
        <p:txBody>
          <a:bodyPr/>
          <a:lstStyle/>
          <a:p>
            <a:pPr marL="719138" indent="-539750">
              <a:buClrTx/>
              <a:buSzPct val="100000"/>
              <a:buFont typeface="Wingdings" pitchFamily="2" charset="2"/>
              <a:buChar char="Ø"/>
            </a:pPr>
            <a:r>
              <a:rPr lang="cs-CZ" smtClean="0"/>
              <a:t>1979 TCP/IP získává dnešní podobu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8625" y="4143375"/>
            <a:ext cx="8358188" cy="9715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719138" indent="-539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3200" dirty="0">
                <a:latin typeface="+mn-lt"/>
                <a:cs typeface="+mn-cs"/>
              </a:rPr>
              <a:t>1983 přechází celý Internet na protokol TCP/IP</a:t>
            </a:r>
          </a:p>
        </p:txBody>
      </p:sp>
      <p:sp>
        <p:nvSpPr>
          <p:cNvPr id="12293" name="Zástupný symbol pro obsah 2"/>
          <p:cNvSpPr txBox="1">
            <a:spLocks/>
          </p:cNvSpPr>
          <p:nvPr/>
        </p:nvSpPr>
        <p:spPr bwMode="auto">
          <a:xfrm>
            <a:off x="428625" y="1643063"/>
            <a:ext cx="83581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9138" indent="-539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>
                <a:latin typeface="Corbel" pitchFamily="34" charset="0"/>
              </a:rPr>
              <a:t>1977 první praktické zkoušky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428625" y="2000250"/>
            <a:ext cx="8358188" cy="97155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719138" indent="-539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3200" dirty="0">
                <a:latin typeface="+mn-lt"/>
                <a:cs typeface="+mn-cs"/>
              </a:rPr>
              <a:t>do roku 1986 se o vývoj TCP/IP starala organizace </a:t>
            </a:r>
            <a:r>
              <a:rPr lang="cs-CZ" sz="3200" b="1" dirty="0">
                <a:latin typeface="+mn-lt"/>
                <a:cs typeface="+mn-cs"/>
              </a:rPr>
              <a:t>IAB </a:t>
            </a:r>
            <a:r>
              <a:rPr lang="cs-CZ" sz="3200" dirty="0">
                <a:latin typeface="+mn-lt"/>
                <a:cs typeface="+mn-cs"/>
              </a:rPr>
              <a:t>(Internet </a:t>
            </a:r>
            <a:r>
              <a:rPr lang="cs-CZ" sz="3200" dirty="0" err="1">
                <a:latin typeface="+mn-lt"/>
                <a:cs typeface="+mn-cs"/>
              </a:rPr>
              <a:t>Architecture</a:t>
            </a:r>
            <a:r>
              <a:rPr lang="cs-CZ" sz="3200" dirty="0">
                <a:latin typeface="+mn-lt"/>
                <a:cs typeface="+mn-cs"/>
              </a:rPr>
              <a:t> </a:t>
            </a:r>
            <a:r>
              <a:rPr lang="cs-CZ" sz="3200" dirty="0" err="1">
                <a:latin typeface="+mn-lt"/>
                <a:cs typeface="+mn-cs"/>
              </a:rPr>
              <a:t>Board</a:t>
            </a:r>
            <a:r>
              <a:rPr lang="cs-CZ" sz="3200" dirty="0">
                <a:latin typeface="+mn-lt"/>
                <a:cs typeface="+mn-cs"/>
              </a:rPr>
              <a:t>)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Vývoj TCP/IP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28625" y="3429000"/>
            <a:ext cx="8358188" cy="9715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719138" indent="-539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3200" dirty="0">
                <a:latin typeface="+mn-lt"/>
                <a:cs typeface="+mn-cs"/>
              </a:rPr>
              <a:t>v roce 1986 vznikají v rámci IAB dva samostatné orgány </a:t>
            </a:r>
            <a:r>
              <a:rPr lang="cs-CZ" sz="3200" b="1" dirty="0">
                <a:latin typeface="+mn-lt"/>
                <a:cs typeface="+mn-cs"/>
              </a:rPr>
              <a:t>IETF</a:t>
            </a:r>
            <a:r>
              <a:rPr lang="cs-CZ" sz="3200" dirty="0">
                <a:latin typeface="+mn-lt"/>
                <a:cs typeface="+mn-cs"/>
              </a:rPr>
              <a:t> a </a:t>
            </a:r>
            <a:r>
              <a:rPr lang="cs-CZ" sz="3200" b="1" dirty="0">
                <a:latin typeface="+mn-lt"/>
                <a:cs typeface="+mn-cs"/>
              </a:rPr>
              <a:t>IRTF</a:t>
            </a:r>
          </a:p>
        </p:txBody>
      </p:sp>
      <p:sp>
        <p:nvSpPr>
          <p:cNvPr id="8" name="Tlačítko akce: Informace 7">
            <a:hlinkClick r:id="rId2" action="ppaction://hlinksldjump" highlightClick="1"/>
          </p:cNvPr>
          <p:cNvSpPr/>
          <p:nvPr/>
        </p:nvSpPr>
        <p:spPr>
          <a:xfrm>
            <a:off x="8001024" y="3857628"/>
            <a:ext cx="714375" cy="714375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3318" name="Picture 2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25" y="5000625"/>
            <a:ext cx="25336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4" descr="Internet Research Task Force (IRTF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857750"/>
            <a:ext cx="19050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428624" y="2214564"/>
            <a:ext cx="8715375" cy="9715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19138" indent="-539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3200" dirty="0" smtClean="0">
                <a:latin typeface="+mn-lt"/>
                <a:cs typeface="+mn-cs"/>
              </a:rPr>
              <a:t>Součástí systému byla také organizace </a:t>
            </a:r>
            <a:r>
              <a:rPr lang="cs-CZ" sz="3200" b="1" dirty="0" smtClean="0">
                <a:latin typeface="+mn-lt"/>
                <a:cs typeface="+mn-cs"/>
              </a:rPr>
              <a:t>IANA</a:t>
            </a:r>
            <a:endParaRPr lang="cs-CZ" sz="3200" b="1" dirty="0">
              <a:latin typeface="+mn-lt"/>
              <a:cs typeface="+mn-cs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Vývoj TCP/IP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28625" y="3429000"/>
            <a:ext cx="8358188" cy="9715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19138" indent="-539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sz="3200" b="1" dirty="0">
              <a:latin typeface="+mn-lt"/>
              <a:cs typeface="+mn-cs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571472" y="4357694"/>
            <a:ext cx="8358188" cy="9715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719138" indent="-539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3200" dirty="0" smtClean="0">
                <a:latin typeface="+mn-lt"/>
                <a:cs typeface="+mn-cs"/>
              </a:rPr>
              <a:t>roku </a:t>
            </a:r>
            <a:r>
              <a:rPr lang="en-US" sz="3200" dirty="0" smtClean="0">
                <a:latin typeface="+mn-lt"/>
                <a:cs typeface="+mn-cs"/>
              </a:rPr>
              <a:t>1993 </a:t>
            </a:r>
            <a:r>
              <a:rPr lang="cs-CZ" sz="3200" dirty="0" smtClean="0">
                <a:latin typeface="+mn-lt"/>
                <a:cs typeface="+mn-cs"/>
              </a:rPr>
              <a:t>organizace </a:t>
            </a:r>
            <a:r>
              <a:rPr lang="cs-CZ" sz="3200" b="1" dirty="0">
                <a:latin typeface="+mn-lt"/>
                <a:cs typeface="+mn-cs"/>
              </a:rPr>
              <a:t>IAB </a:t>
            </a:r>
            <a:r>
              <a:rPr lang="cs-CZ" sz="3200" dirty="0" smtClean="0">
                <a:latin typeface="+mn-lt"/>
                <a:cs typeface="+mn-cs"/>
              </a:rPr>
              <a:t>přechází</a:t>
            </a:r>
            <a:r>
              <a:rPr lang="en-US" sz="3200" dirty="0" smtClean="0">
                <a:latin typeface="+mn-lt"/>
                <a:cs typeface="+mn-cs"/>
              </a:rPr>
              <a:t> pod</a:t>
            </a:r>
            <a:r>
              <a:rPr lang="cs-CZ" sz="3200" dirty="0" smtClean="0">
                <a:latin typeface="+mn-lt"/>
                <a:cs typeface="+mn-cs"/>
              </a:rPr>
              <a:t> organizaci ISOC</a:t>
            </a:r>
            <a:r>
              <a:rPr lang="en-US" sz="3200" dirty="0" smtClean="0">
                <a:latin typeface="+mn-lt"/>
                <a:cs typeface="+mn-cs"/>
              </a:rPr>
              <a:t> </a:t>
            </a:r>
            <a:endParaRPr lang="cs-CZ" sz="3200" dirty="0">
              <a:latin typeface="+mn-lt"/>
              <a:cs typeface="+mn-cs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8596" y="2857496"/>
            <a:ext cx="8358188" cy="97155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989013" indent="-26987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3200" dirty="0" smtClean="0">
                <a:latin typeface="+mn-lt"/>
                <a:cs typeface="+mn-cs"/>
              </a:rPr>
              <a:t>– zodpovídá za přidělování jedinečných jmen a čísel internetových protokolů a adres</a:t>
            </a:r>
            <a:endParaRPr lang="cs-CZ" sz="3200" b="1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Struktura standardizačních orgánů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5367" name="Picture 2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5357826"/>
            <a:ext cx="2214563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4" descr="Internet Research Task Force (IRTF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5286388"/>
            <a:ext cx="1905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" name="Skupina 34"/>
          <p:cNvGrpSpPr/>
          <p:nvPr/>
        </p:nvGrpSpPr>
        <p:grpSpPr>
          <a:xfrm>
            <a:off x="3214678" y="1571612"/>
            <a:ext cx="2166937" cy="1428763"/>
            <a:chOff x="3214678" y="1571612"/>
            <a:chExt cx="2166937" cy="1428763"/>
          </a:xfrm>
        </p:grpSpPr>
        <p:pic>
          <p:nvPicPr>
            <p:cNvPr id="15363" name="Picture 2" descr="Go to ISOC Hom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214678" y="1571612"/>
              <a:ext cx="2166937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6" name="Přímá spojovací čára 15"/>
            <p:cNvCxnSpPr>
              <a:stCxn id="11" idx="0"/>
              <a:endCxn id="15363" idx="2"/>
            </p:cNvCxnSpPr>
            <p:nvPr/>
          </p:nvCxnSpPr>
          <p:spPr>
            <a:xfrm rot="16200000" flipV="1">
              <a:off x="4071927" y="2750333"/>
              <a:ext cx="476263" cy="238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Skupina 33"/>
          <p:cNvGrpSpPr/>
          <p:nvPr/>
        </p:nvGrpSpPr>
        <p:grpSpPr>
          <a:xfrm>
            <a:off x="3357563" y="3000375"/>
            <a:ext cx="2000250" cy="947738"/>
            <a:chOff x="3357563" y="3000375"/>
            <a:chExt cx="2000250" cy="947738"/>
          </a:xfrm>
        </p:grpSpPr>
        <p:grpSp>
          <p:nvGrpSpPr>
            <p:cNvPr id="33" name="Skupina 32"/>
            <p:cNvGrpSpPr/>
            <p:nvPr/>
          </p:nvGrpSpPr>
          <p:grpSpPr>
            <a:xfrm>
              <a:off x="3500438" y="3000375"/>
              <a:ext cx="1643062" cy="785813"/>
              <a:chOff x="3500438" y="3000375"/>
              <a:chExt cx="1643062" cy="785813"/>
            </a:xfrm>
          </p:grpSpPr>
          <p:sp>
            <p:nvSpPr>
              <p:cNvPr id="15364" name="TextovéPole 4"/>
              <p:cNvSpPr txBox="1">
                <a:spLocks noChangeArrowheads="1"/>
              </p:cNvSpPr>
              <p:nvPr/>
            </p:nvSpPr>
            <p:spPr bwMode="auto">
              <a:xfrm>
                <a:off x="3786188" y="3071813"/>
                <a:ext cx="1290637" cy="701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cs-CZ" sz="4000" b="1" dirty="0">
                    <a:latin typeface="Corbel" pitchFamily="34" charset="0"/>
                  </a:rPr>
                  <a:t>IAB</a:t>
                </a:r>
              </a:p>
            </p:txBody>
          </p:sp>
          <p:sp>
            <p:nvSpPr>
              <p:cNvPr id="11" name="Elipsa 10"/>
              <p:cNvSpPr/>
              <p:nvPr/>
            </p:nvSpPr>
            <p:spPr>
              <a:xfrm>
                <a:off x="3500438" y="3000375"/>
                <a:ext cx="1643062" cy="78581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</p:grpSp>
        <p:cxnSp>
          <p:nvCxnSpPr>
            <p:cNvPr id="21" name="Přímá spojovací čára 20"/>
            <p:cNvCxnSpPr/>
            <p:nvPr/>
          </p:nvCxnSpPr>
          <p:spPr>
            <a:xfrm flipV="1">
              <a:off x="3357563" y="3643313"/>
              <a:ext cx="312737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16200000" flipV="1">
              <a:off x="5050631" y="3593307"/>
              <a:ext cx="328613" cy="2857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Skupina 28"/>
          <p:cNvGrpSpPr/>
          <p:nvPr/>
        </p:nvGrpSpPr>
        <p:grpSpPr>
          <a:xfrm>
            <a:off x="1928813" y="3786188"/>
            <a:ext cx="7215187" cy="1500201"/>
            <a:chOff x="1928813" y="3786188"/>
            <a:chExt cx="7215187" cy="1500201"/>
          </a:xfrm>
        </p:grpSpPr>
        <p:sp>
          <p:nvSpPr>
            <p:cNvPr id="15365" name="TextovéPole 5"/>
            <p:cNvSpPr txBox="1">
              <a:spLocks noChangeArrowheads="1"/>
            </p:cNvSpPr>
            <p:nvPr/>
          </p:nvSpPr>
          <p:spPr bwMode="auto">
            <a:xfrm>
              <a:off x="2143125" y="3929063"/>
              <a:ext cx="171450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4000" b="1" dirty="0">
                  <a:latin typeface="Corbel" pitchFamily="34" charset="0"/>
                </a:rPr>
                <a:t>IESG</a:t>
              </a:r>
            </a:p>
          </p:txBody>
        </p:sp>
        <p:sp>
          <p:nvSpPr>
            <p:cNvPr id="15366" name="TextovéPole 6"/>
            <p:cNvSpPr txBox="1">
              <a:spLocks noChangeArrowheads="1"/>
            </p:cNvSpPr>
            <p:nvPr/>
          </p:nvSpPr>
          <p:spPr bwMode="auto">
            <a:xfrm>
              <a:off x="5214938" y="3857625"/>
              <a:ext cx="1785937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4000" b="1" dirty="0">
                  <a:latin typeface="Corbel" pitchFamily="34" charset="0"/>
                </a:rPr>
                <a:t>IRSG</a:t>
              </a:r>
            </a:p>
          </p:txBody>
        </p:sp>
        <p:sp>
          <p:nvSpPr>
            <p:cNvPr id="15369" name="TextovéPole 9"/>
            <p:cNvSpPr txBox="1">
              <a:spLocks noChangeArrowheads="1"/>
            </p:cNvSpPr>
            <p:nvPr/>
          </p:nvSpPr>
          <p:spPr bwMode="auto">
            <a:xfrm>
              <a:off x="7019925" y="3929063"/>
              <a:ext cx="2124075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latin typeface="Corbel" pitchFamily="34" charset="0"/>
                </a:rPr>
                <a:t>Dozorčí rady</a:t>
              </a:r>
              <a:r>
                <a:rPr lang="cs-CZ" b="1"/>
                <a:t> = </a:t>
              </a:r>
            </a:p>
            <a:p>
              <a:r>
                <a:rPr lang="cs-CZ" b="1"/>
                <a:t>Steering groups</a:t>
              </a:r>
            </a:p>
          </p:txBody>
        </p:sp>
        <p:sp>
          <p:nvSpPr>
            <p:cNvPr id="13" name="Elipsa 12"/>
            <p:cNvSpPr/>
            <p:nvPr/>
          </p:nvSpPr>
          <p:spPr>
            <a:xfrm>
              <a:off x="1928813" y="3857625"/>
              <a:ext cx="1643062" cy="7858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4" name="Elipsa 13"/>
            <p:cNvSpPr/>
            <p:nvPr/>
          </p:nvSpPr>
          <p:spPr>
            <a:xfrm>
              <a:off x="5072063" y="3786188"/>
              <a:ext cx="1643062" cy="7858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30" name="Přímá spojovací čára 29"/>
            <p:cNvCxnSpPr/>
            <p:nvPr/>
          </p:nvCxnSpPr>
          <p:spPr>
            <a:xfrm rot="5400000" flipH="1" flipV="1">
              <a:off x="2120886" y="4737100"/>
              <a:ext cx="571513" cy="52706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rot="16200000" flipV="1">
              <a:off x="6036472" y="4679157"/>
              <a:ext cx="642949" cy="57151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Skupina 31"/>
          <p:cNvGrpSpPr/>
          <p:nvPr/>
        </p:nvGrpSpPr>
        <p:grpSpPr>
          <a:xfrm>
            <a:off x="3571868" y="3786188"/>
            <a:ext cx="1857376" cy="2143136"/>
            <a:chOff x="3571868" y="3786188"/>
            <a:chExt cx="1857376" cy="2143136"/>
          </a:xfrm>
        </p:grpSpPr>
        <p:grpSp>
          <p:nvGrpSpPr>
            <p:cNvPr id="28" name="Skupina 27"/>
            <p:cNvGrpSpPr/>
            <p:nvPr/>
          </p:nvGrpSpPr>
          <p:grpSpPr>
            <a:xfrm>
              <a:off x="3571868" y="5143512"/>
              <a:ext cx="1857376" cy="785812"/>
              <a:chOff x="3571868" y="5143512"/>
              <a:chExt cx="1857376" cy="785812"/>
            </a:xfrm>
          </p:grpSpPr>
          <p:sp>
            <p:nvSpPr>
              <p:cNvPr id="18" name="TextovéPole 5"/>
              <p:cNvSpPr txBox="1">
                <a:spLocks noChangeArrowheads="1"/>
              </p:cNvSpPr>
              <p:nvPr/>
            </p:nvSpPr>
            <p:spPr bwMode="auto">
              <a:xfrm>
                <a:off x="3714744" y="5214950"/>
                <a:ext cx="1714500" cy="708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cs-CZ" sz="4000" b="1" dirty="0" smtClean="0">
                    <a:latin typeface="Corbel" pitchFamily="34" charset="0"/>
                  </a:rPr>
                  <a:t>IANA</a:t>
                </a:r>
                <a:endParaRPr lang="cs-CZ" sz="4000" b="1" dirty="0">
                  <a:latin typeface="Corbel" pitchFamily="34" charset="0"/>
                </a:endParaRPr>
              </a:p>
            </p:txBody>
          </p:sp>
          <p:sp>
            <p:nvSpPr>
              <p:cNvPr id="19" name="Elipsa 18"/>
              <p:cNvSpPr/>
              <p:nvPr/>
            </p:nvSpPr>
            <p:spPr>
              <a:xfrm>
                <a:off x="3571868" y="5143512"/>
                <a:ext cx="1643062" cy="78581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</p:grpSp>
        <p:cxnSp>
          <p:nvCxnSpPr>
            <p:cNvPr id="22" name="Přímá spojovací čára 21"/>
            <p:cNvCxnSpPr>
              <a:stCxn id="11" idx="4"/>
              <a:endCxn id="19" idx="0"/>
            </p:cNvCxnSpPr>
            <p:nvPr/>
          </p:nvCxnSpPr>
          <p:spPr>
            <a:xfrm rot="16200000" flipH="1">
              <a:off x="3679022" y="4429135"/>
              <a:ext cx="1357324" cy="714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ISOC – Internet Society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Zástupný symbol pro obsah 2"/>
          <p:cNvSpPr txBox="1">
            <a:spLocks/>
          </p:cNvSpPr>
          <p:nvPr/>
        </p:nvSpPr>
        <p:spPr bwMode="auto">
          <a:xfrm>
            <a:off x="1714480" y="5286388"/>
            <a:ext cx="592931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9138" indent="-539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>
                <a:latin typeface="Corbel" pitchFamily="34" charset="0"/>
              </a:rPr>
              <a:t>zastřešuje činnost IAB, tedy vznik nových standardů</a:t>
            </a:r>
          </a:p>
        </p:txBody>
      </p:sp>
      <p:sp>
        <p:nvSpPr>
          <p:cNvPr id="14340" name="Zástupný symbol pro obsah 2"/>
          <p:cNvSpPr txBox="1">
            <a:spLocks/>
          </p:cNvSpPr>
          <p:nvPr/>
        </p:nvSpPr>
        <p:spPr bwMode="auto">
          <a:xfrm>
            <a:off x="1714480" y="2857513"/>
            <a:ext cx="592931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9138" indent="-539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>
                <a:latin typeface="Corbel" pitchFamily="34" charset="0"/>
              </a:rPr>
              <a:t>1992 založil Vint </a:t>
            </a:r>
            <a:r>
              <a:rPr lang="cs-CZ" sz="3200" dirty="0" err="1">
                <a:latin typeface="Corbel" pitchFamily="34" charset="0"/>
              </a:rPr>
              <a:t>Cerf</a:t>
            </a:r>
            <a:endParaRPr lang="cs-CZ" sz="3200" dirty="0">
              <a:latin typeface="Corbel" pitchFamily="34" charset="0"/>
            </a:endParaRPr>
          </a:p>
        </p:txBody>
      </p:sp>
      <p:sp>
        <p:nvSpPr>
          <p:cNvPr id="14341" name="Zástupný symbol pro obsah 2"/>
          <p:cNvSpPr txBox="1">
            <a:spLocks/>
          </p:cNvSpPr>
          <p:nvPr/>
        </p:nvSpPr>
        <p:spPr bwMode="auto">
          <a:xfrm>
            <a:off x="1714480" y="3929075"/>
            <a:ext cx="59293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9138" indent="-539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>
                <a:latin typeface="Corbel" pitchFamily="34" charset="0"/>
              </a:rPr>
              <a:t>sdružení lidí, kteří cítí odpovědnost za Internet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1714480" y="1714488"/>
            <a:ext cx="592931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9138" indent="-539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 smtClean="0">
                <a:latin typeface="Corbel" pitchFamily="34" charset="0"/>
              </a:rPr>
              <a:t>mezinárodní nezisková organizace</a:t>
            </a:r>
            <a:endParaRPr lang="cs-CZ" sz="3200" dirty="0">
              <a:latin typeface="Corbe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238</TotalTime>
  <Words>412</Words>
  <Application>Microsoft Office PowerPoint</Application>
  <PresentationFormat>Předvádění na obrazovce (4:3)</PresentationFormat>
  <Paragraphs>62</Paragraphs>
  <Slides>13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Vznik a vývoj protokolu TCP/IP</vt:lpstr>
      <vt:lpstr>NCP– Network Control Program</vt:lpstr>
      <vt:lpstr>Vznik TCP/IP</vt:lpstr>
      <vt:lpstr>Vinton Gray Cerf</vt:lpstr>
      <vt:lpstr>Vývoj TCP/IP</vt:lpstr>
      <vt:lpstr>Vývoj TCP/IP</vt:lpstr>
      <vt:lpstr>Vývoj TCP/IP</vt:lpstr>
      <vt:lpstr>Struktura standardizačních orgánů</vt:lpstr>
      <vt:lpstr>ISOC – Internet Society</vt:lpstr>
      <vt:lpstr>ISOC – Internet Society</vt:lpstr>
      <vt:lpstr>TCP/IP dnes</vt:lpstr>
      <vt:lpstr>IETF – Internet Engineering Task Force   (Komise techniky Internetu)</vt:lpstr>
      <vt:lpstr>Citace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a vývoj protokolu TCP/IP</dc:title>
  <dc:creator>Hladčí</dc:creator>
  <cp:lastModifiedBy>uživatel18</cp:lastModifiedBy>
  <cp:revision>9</cp:revision>
  <dcterms:created xsi:type="dcterms:W3CDTF">2013-01-27T15:23:32Z</dcterms:created>
  <dcterms:modified xsi:type="dcterms:W3CDTF">2014-10-12T08:19:04Z</dcterms:modified>
</cp:coreProperties>
</file>