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60" r:id="rId4"/>
    <p:sldId id="257" r:id="rId5"/>
    <p:sldId id="258" r:id="rId6"/>
    <p:sldId id="268" r:id="rId7"/>
    <p:sldId id="270" r:id="rId8"/>
    <p:sldId id="261" r:id="rId9"/>
    <p:sldId id="263" r:id="rId10"/>
    <p:sldId id="264" r:id="rId11"/>
    <p:sldId id="269" r:id="rId12"/>
    <p:sldId id="265" r:id="rId13"/>
    <p:sldId id="266" r:id="rId14"/>
    <p:sldId id="267" r:id="rId15"/>
    <p:sldId id="272" r:id="rId16"/>
    <p:sldId id="271" r:id="rId17"/>
    <p:sldId id="276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5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7921E2-79AE-44F9-9ACA-ED063BC5B1FA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011B996-E704-42FC-B2EA-28292B310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220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Z CD se bootuje, je-li třeba systém do počítače nainstalovat nebo jej přeinstalovat.</a:t>
            </a:r>
          </a:p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BB571D-7AFC-47A5-BC02-07869527A5E4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1603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>
                <a:latin typeface="Times New Roman" pitchFamily="18" charset="0"/>
                <a:cs typeface="Times New Roman" pitchFamily="18" charset="0"/>
              </a:rPr>
              <a:t>Spuštěný může být vdaném okamžiku jen jeden.</a:t>
            </a:r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F4A8B1-2223-4A7C-80FC-FFB980E1D824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242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Algoritmus – posloupnost příkazů, které počítač postupně vykonává.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 Souborový systém je  souhrn pravidel pro ukládání a čtení dat na disk a z disku.</a:t>
            </a:r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9190D1-4FED-4BDD-9EDF-1FB5CD5E601D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4401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06B2F-52A5-4623-9938-35D58044E925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9DD9-B230-44F5-A9EF-2EB0A87EE0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98C4C-5596-44EA-93E8-ED986D833D36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8E538-5FF5-486A-BCF1-722664FF8B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B055F-70DB-464E-98B7-E9F5DFAA46CD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4BBCD-040C-4396-94AA-CD2B020581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DAAF-190D-4C0A-A76A-6051172910CF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19CB3-7430-41C3-9CAA-09C74ABCD9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14AF-279F-4F79-9493-49DEBA2B258A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692B4-89BC-43B9-8244-D5DDE69664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E633E-946B-4BD4-9E34-B2D29D85E1F4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BA5F-89ED-407E-8622-BF62DE0ED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516DE-3125-46A5-A27D-D0D68D4D4009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625B4-D00B-4D0D-A30A-4F052B1398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F4673-5B27-4A44-9875-D3FCEF042242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8547-FB3D-4587-AC39-B98980EB70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66DE9-6244-48F3-AF7C-D013E01057F2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6BF0F-0B41-4853-80C6-46CCE77562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DADC-E67E-4718-AF0B-87E6CF624B33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8F754-68A1-4D63-9F0F-F9AF28F79C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2A9ED-2C61-467C-83BB-0215C2238C3F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3860E-5086-49A0-8008-25F7F5A74C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4CECEE-D84F-43CF-B02E-7307FD65791D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468C0A4-A3BC-4302-A674-5041B7BE24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57" r:id="rId2"/>
    <p:sldLayoutId id="2147483764" r:id="rId3"/>
    <p:sldLayoutId id="2147483758" r:id="rId4"/>
    <p:sldLayoutId id="2147483765" r:id="rId5"/>
    <p:sldLayoutId id="2147483759" r:id="rId6"/>
    <p:sldLayoutId id="2147483760" r:id="rId7"/>
    <p:sldLayoutId id="2147483766" r:id="rId8"/>
    <p:sldLayoutId id="2147483767" r:id="rId9"/>
    <p:sldLayoutId id="2147483761" r:id="rId10"/>
    <p:sldLayoutId id="21474837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6480048" cy="230124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3600"/>
              </a:spcAft>
              <a:defRPr/>
            </a:pPr>
            <a:r>
              <a:rPr lang="cs-CZ" sz="6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Operační systémy</a:t>
            </a:r>
          </a:p>
        </p:txBody>
      </p:sp>
      <p:pic>
        <p:nvPicPr>
          <p:cNvPr id="7171" name="Obrázek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33375"/>
            <a:ext cx="8072438" cy="1247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Podnadpis 2"/>
          <p:cNvSpPr txBox="1">
            <a:spLocks/>
          </p:cNvSpPr>
          <p:nvPr/>
        </p:nvSpPr>
        <p:spPr>
          <a:xfrm>
            <a:off x="684213" y="5300663"/>
            <a:ext cx="7704137" cy="11525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indent="-29210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cs-CZ" sz="2000" dirty="0">
                <a:latin typeface="+mn-lt"/>
                <a:cs typeface="+mn-cs"/>
              </a:rPr>
              <a:t>Digitální učební materiál byl vytvořen v rámci projektu </a:t>
            </a:r>
          </a:p>
          <a:p>
            <a:pPr marL="292100" indent="-29210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cs-CZ" sz="2000" b="1" dirty="0">
                <a:latin typeface="+mn-lt"/>
                <a:cs typeface="+mn-cs"/>
              </a:rPr>
              <a:t>Inovace a zkvalitnění výuky na Slovanském gymnáziu</a:t>
            </a:r>
            <a:endParaRPr lang="cs-CZ" sz="2000" dirty="0">
              <a:latin typeface="+mn-lt"/>
              <a:cs typeface="+mn-cs"/>
            </a:endParaRPr>
          </a:p>
          <a:p>
            <a:pPr marL="292100" indent="-29210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cs-CZ" sz="2000" b="1" dirty="0">
                <a:latin typeface="+mn-lt"/>
                <a:cs typeface="+mn-cs"/>
              </a:rPr>
              <a:t>CZ.1.07/1.5.00/34.1088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Souborový systém </a:t>
            </a:r>
            <a:endParaRPr lang="cs-CZ" smtClean="0">
              <a:solidFill>
                <a:srgbClr val="FFFF00"/>
              </a:solidFill>
            </a:endParaRPr>
          </a:p>
        </p:txBody>
      </p:sp>
      <p:sp>
        <p:nvSpPr>
          <p:cNvPr id="16388" name="Obdélník 3"/>
          <p:cNvSpPr>
            <a:spLocks noChangeArrowheads="1"/>
          </p:cNvSpPr>
          <p:nvPr/>
        </p:nvSpPr>
        <p:spPr bwMode="auto">
          <a:xfrm>
            <a:off x="457200" y="1676400"/>
            <a:ext cx="6324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30238" indent="-450850">
              <a:buClr>
                <a:srgbClr val="FFFF00"/>
              </a:buClr>
              <a:buSzPct val="80000"/>
              <a:buFont typeface="Wingdings 2" pitchFamily="18" charset="2"/>
              <a:buChar char=""/>
            </a:pPr>
            <a:r>
              <a:rPr lang="cs-CZ" sz="3600" b="1">
                <a:latin typeface="Times New Roman" pitchFamily="18" charset="0"/>
                <a:cs typeface="Times New Roman" pitchFamily="18" charset="0"/>
              </a:rPr>
              <a:t>Algoritmus, podle kterého jsou data na disk zapsána a z disku načítána.</a:t>
            </a:r>
          </a:p>
        </p:txBody>
      </p:sp>
      <p:sp>
        <p:nvSpPr>
          <p:cNvPr id="16389" name="Obdélník 4"/>
          <p:cNvSpPr>
            <a:spLocks noChangeArrowheads="1"/>
          </p:cNvSpPr>
          <p:nvPr/>
        </p:nvSpPr>
        <p:spPr bwMode="auto">
          <a:xfrm>
            <a:off x="457200" y="4038600"/>
            <a:ext cx="6858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30238" indent="-450850">
              <a:buClr>
                <a:srgbClr val="FFFF00"/>
              </a:buClr>
              <a:buSzPct val="80000"/>
              <a:buFont typeface="Wingdings 2" pitchFamily="18" charset="2"/>
              <a:buChar char=""/>
            </a:pPr>
            <a:r>
              <a:rPr lang="cs-CZ" sz="3600" b="1">
                <a:latin typeface="Times New Roman" pitchFamily="18" charset="0"/>
                <a:cs typeface="Times New Roman" pitchFamily="18" charset="0"/>
              </a:rPr>
              <a:t>Poškození souborového systému vede  k nedostupnosti dat.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2362200"/>
          </a:xfrm>
        </p:spPr>
        <p:txBody>
          <a:bodyPr/>
          <a:lstStyle/>
          <a:p>
            <a:pPr eaLnBrk="1" hangingPunct="1">
              <a:buClr>
                <a:srgbClr val="FFFF00"/>
              </a:buClr>
            </a:pPr>
            <a:r>
              <a:rPr lang="cs-CZ" sz="3600" b="1" smtClean="0">
                <a:latin typeface="Times New Roman" pitchFamily="18" charset="0"/>
                <a:cs typeface="Times New Roman" pitchFamily="18" charset="0"/>
              </a:rPr>
              <a:t>Fyzický disk může být rozdělen na více logických disků, přičemž každý logický disk může mít jiný druh souborového systému.</a:t>
            </a:r>
          </a:p>
          <a:p>
            <a:pPr eaLnBrk="1" hangingPunct="1"/>
            <a:endParaRPr lang="cs-CZ" smtClean="0"/>
          </a:p>
        </p:txBody>
      </p:sp>
      <p:sp>
        <p:nvSpPr>
          <p:cNvPr id="1741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Souborový systém </a:t>
            </a:r>
            <a:endParaRPr lang="cs-CZ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FF00"/>
                </a:solidFill>
              </a:rPr>
              <a:t>Souborové systémy pro různé OS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200400"/>
          </a:xfrm>
        </p:spPr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Font typeface="Wingdings 2"/>
              <a:buChar char=""/>
              <a:defRPr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Operační systém MS-DOS používá souborový systém 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Allocation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Table).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Font typeface="Wingdings 2"/>
              <a:buNone/>
              <a:defRPr/>
            </a:pPr>
            <a:endParaRPr lang="cs-CZ" b="1" dirty="0" smtClean="0"/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Font typeface="Wingdings 2"/>
              <a:buChar char=""/>
              <a:defRPr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Operační systém Windows používá 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FAT32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(podporuje dlouhé názvy) nebo </a:t>
            </a:r>
            <a:r>
              <a:rPr lang="cs-C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NTFS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(New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Teohnology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Systém).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FF00"/>
                </a:solidFill>
              </a:rPr>
              <a:t>Souborové systémy pro různé OS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2743200"/>
          </a:xfrm>
        </p:spPr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Font typeface="Wingdings 2"/>
              <a:buChar char=""/>
              <a:defRPr/>
            </a:pP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Operační systém Linux používá </a:t>
            </a:r>
            <a:r>
              <a:rPr lang="cs-CZ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ext4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 (umí používat celou řadu dalších souborových systémů).</a:t>
            </a:r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Font typeface="Wingdings 2"/>
              <a:buNone/>
              <a:defRPr/>
            </a:pPr>
            <a:endParaRPr lang="cs-CZ" b="1" dirty="0" smtClean="0"/>
          </a:p>
          <a:p>
            <a:pPr marL="420624" indent="-384048" eaLnBrk="1" fontAlgn="auto" hangingPunct="1">
              <a:spcAft>
                <a:spcPts val="0"/>
              </a:spcAft>
              <a:buClr>
                <a:srgbClr val="FFFF00"/>
              </a:buClr>
              <a:buFont typeface="Wingdings 2"/>
              <a:buChar char=""/>
              <a:defRPr/>
            </a:pPr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Operační systém OS/2 používal </a:t>
            </a:r>
            <a:r>
              <a:rPr lang="cs-CZ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HPFS</a:t>
            </a:r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3400" b="1" dirty="0" err="1" smtClean="0"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 Performance </a:t>
            </a:r>
            <a:r>
              <a:rPr lang="cs-CZ" sz="3400" b="1" dirty="0" err="1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400" b="1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cs-CZ" sz="34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838200" y="457200"/>
            <a:ext cx="76962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44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Interface</a:t>
            </a:r>
          </a:p>
          <a:p>
            <a:pPr eaLnBrk="0" hangingPunct="0"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43000" y="2286000"/>
            <a:ext cx="6781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3771900" algn="l"/>
              </a:tabLst>
            </a:pPr>
            <a:r>
              <a:rPr lang="cs-CZ">
                <a:latin typeface="Calibri" pitchFamily="34" charset="0"/>
              </a:rPr>
              <a:t/>
            </a:r>
            <a:br>
              <a:rPr lang="cs-CZ">
                <a:latin typeface="Calibri" pitchFamily="34" charset="0"/>
              </a:rPr>
            </a:br>
            <a:endParaRPr lang="cs-CZ">
              <a:latin typeface="Calibri" pitchFamily="34" charset="0"/>
            </a:endParaRPr>
          </a:p>
          <a:p>
            <a:pPr eaLnBrk="0" hangingPunct="0">
              <a:tabLst>
                <a:tab pos="3771900" algn="l"/>
              </a:tabLst>
            </a:pPr>
            <a:r>
              <a:rPr lang="cs-CZ" sz="3200" b="1" u="sng">
                <a:latin typeface="Calibri" pitchFamily="34" charset="0"/>
                <a:cs typeface="Times New Roman" pitchFamily="18" charset="0"/>
              </a:rPr>
              <a:t>TEXTOVÉ</a:t>
            </a:r>
            <a:r>
              <a:rPr lang="cs-CZ" sz="3200" b="1">
                <a:latin typeface="Calibri" pitchFamily="34" charset="0"/>
                <a:cs typeface="Times New Roman" pitchFamily="18" charset="0"/>
              </a:rPr>
              <a:t>	</a:t>
            </a:r>
            <a:r>
              <a:rPr lang="cs-CZ" sz="3200" b="1" u="sng">
                <a:latin typeface="Calibri" pitchFamily="34" charset="0"/>
                <a:cs typeface="Times New Roman" pitchFamily="18" charset="0"/>
              </a:rPr>
              <a:t>GRAFICKÉ </a:t>
            </a:r>
            <a:r>
              <a:rPr lang="cs-CZ" sz="3200" b="1">
                <a:latin typeface="Calibri" pitchFamily="34" charset="0"/>
                <a:cs typeface="Times New Roman" pitchFamily="18" charset="0"/>
              </a:rPr>
              <a:t>(GUI)</a:t>
            </a:r>
          </a:p>
          <a:p>
            <a:pPr eaLnBrk="0" hangingPunct="0">
              <a:tabLst>
                <a:tab pos="3771900" algn="l"/>
              </a:tabLst>
            </a:pPr>
            <a:r>
              <a:rPr lang="cs-CZ" sz="2200" b="1">
                <a:latin typeface="Calibri" pitchFamily="34" charset="0"/>
                <a:cs typeface="Times New Roman" pitchFamily="18" charset="0"/>
              </a:rPr>
              <a:t>	</a:t>
            </a:r>
            <a:endParaRPr lang="cs-CZ" sz="3200">
              <a:latin typeface="Calibri" pitchFamily="34" charset="0"/>
            </a:endParaRPr>
          </a:p>
          <a:p>
            <a:pPr eaLnBrk="0" hangingPunct="0">
              <a:tabLst>
                <a:tab pos="3771900" algn="l"/>
              </a:tabLst>
            </a:pPr>
            <a:r>
              <a:rPr lang="cs-CZ" sz="2800" b="1">
                <a:latin typeface="Calibri" pitchFamily="34" charset="0"/>
                <a:cs typeface="Times New Roman" pitchFamily="18" charset="0"/>
              </a:rPr>
              <a:t>MS DOS	OS/2</a:t>
            </a:r>
          </a:p>
          <a:p>
            <a:pPr marL="6350" lvl="3" eaLnBrk="0" hangingPunct="0">
              <a:tabLst>
                <a:tab pos="3771900" algn="l"/>
              </a:tabLst>
            </a:pPr>
            <a:r>
              <a:rPr lang="cs-CZ" sz="2800" b="1">
                <a:latin typeface="Calibri" pitchFamily="34" charset="0"/>
                <a:cs typeface="Times New Roman" pitchFamily="18" charset="0"/>
              </a:rPr>
              <a:t>UNIX	WINDOWS</a:t>
            </a:r>
            <a:endParaRPr lang="cs-CZ" sz="2800">
              <a:latin typeface="Calibri" pitchFamily="34" charset="0"/>
            </a:endParaRPr>
          </a:p>
          <a:p>
            <a:pPr eaLnBrk="0" hangingPunct="0">
              <a:tabLst>
                <a:tab pos="3771900" algn="l"/>
              </a:tabLst>
            </a:pPr>
            <a:r>
              <a:rPr lang="cs-CZ" sz="2800" b="1">
                <a:latin typeface="Calibri" pitchFamily="34" charset="0"/>
                <a:cs typeface="Times New Roman" pitchFamily="18" charset="0"/>
              </a:rPr>
              <a:t>	MAC OS</a:t>
            </a:r>
            <a:endParaRPr lang="cs-CZ" sz="2800">
              <a:latin typeface="Calibri" pitchFamily="34" charset="0"/>
            </a:endParaRPr>
          </a:p>
          <a:p>
            <a:pPr eaLnBrk="0" hangingPunct="0">
              <a:tabLst>
                <a:tab pos="3771900" algn="l"/>
              </a:tabLst>
            </a:pPr>
            <a:r>
              <a:rPr lang="cs-CZ" sz="2800" b="1">
                <a:latin typeface="Calibri" pitchFamily="34" charset="0"/>
                <a:cs typeface="Times New Roman" pitchFamily="18" charset="0"/>
              </a:rPr>
              <a:t>	OS LINUX</a:t>
            </a:r>
            <a:endParaRPr lang="cs-CZ" sz="2800">
              <a:latin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66800" y="1676400"/>
            <a:ext cx="4016375" cy="569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FF00"/>
              </a:buClr>
              <a:buSzPct val="80000"/>
              <a:buFont typeface="Wingdings 2" pitchFamily="18" charset="2"/>
              <a:buChar char=""/>
              <a:defRPr/>
            </a:pPr>
            <a:r>
              <a:rPr lang="cs-CZ" sz="3000" dirty="0">
                <a:latin typeface="+mn-lt"/>
                <a:cs typeface="+mn-cs"/>
              </a:rPr>
              <a:t> </a:t>
            </a:r>
            <a:r>
              <a:rPr lang="cs-CZ" sz="3100" b="1" dirty="0">
                <a:latin typeface="Times New Roman" pitchFamily="18" charset="0"/>
                <a:cs typeface="Times New Roman" pitchFamily="18" charset="0"/>
              </a:rPr>
              <a:t>uživatelské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1371600"/>
          </a:xfrm>
        </p:spPr>
        <p:txBody>
          <a:bodyPr/>
          <a:lstStyle/>
          <a:p>
            <a:pPr eaLnBrk="1" hangingPunct="1">
              <a:buClr>
                <a:srgbClr val="FFFF00"/>
              </a:buClr>
            </a:pP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Operační systém dokáže souběžně zpracovávat více úloh.</a:t>
            </a:r>
          </a:p>
        </p:txBody>
      </p:sp>
      <p:sp>
        <p:nvSpPr>
          <p:cNvPr id="2150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smtClean="0">
                <a:solidFill>
                  <a:srgbClr val="FFFF00"/>
                </a:solidFill>
              </a:rPr>
              <a:t>Multitasking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smtClean="0">
                <a:solidFill>
                  <a:srgbClr val="FFFF00"/>
                </a:solidFill>
              </a:rPr>
              <a:t>Multitasking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09600" y="14478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FFFF00"/>
                </a:solidFill>
                <a:latin typeface="+mn-lt"/>
                <a:cs typeface="+mn-cs"/>
              </a:rPr>
              <a:t>Kooperativní</a:t>
            </a:r>
            <a:r>
              <a:rPr lang="cs-CZ" sz="3000" b="1" dirty="0">
                <a:latin typeface="+mn-lt"/>
                <a:cs typeface="+mn-cs"/>
              </a:rPr>
              <a:t> -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nerovnoměrné přidělování času procesoru současně spuštěným procesům.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09600" y="43434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FFFF00"/>
                </a:solidFill>
                <a:latin typeface="+mn-lt"/>
                <a:cs typeface="+mn-cs"/>
              </a:rPr>
              <a:t>Preemptivní</a:t>
            </a:r>
            <a:r>
              <a:rPr lang="cs-CZ" sz="3000" b="1" dirty="0">
                <a:latin typeface="+mn-lt"/>
                <a:cs typeface="+mn-cs"/>
              </a:rPr>
              <a:t> -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rovnoměrné přidělování času procesoru současně spuštěným procesům.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838200" y="5638800"/>
          <a:ext cx="7315200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Fax</a:t>
                      </a:r>
                      <a:endParaRPr lang="cs-CZ" sz="2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Fax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38200" y="2667000"/>
          <a:ext cx="73152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447800"/>
                <a:gridCol w="1066800"/>
                <a:gridCol w="1752600"/>
                <a:gridCol w="838200"/>
                <a:gridCol w="12192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Fax</a:t>
                      </a:r>
                      <a:endParaRPr lang="cs-CZ" sz="2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Fax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1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E-mail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Citace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609600" y="5257800"/>
            <a:ext cx="7467600" cy="762000"/>
          </a:xfrm>
        </p:spPr>
        <p:txBody>
          <a:bodyPr/>
          <a:lstStyle/>
          <a:p>
            <a:pPr marL="85725" indent="0">
              <a:buFont typeface="Wingdings 2" pitchFamily="18" charset="2"/>
              <a:buNone/>
            </a:pPr>
            <a:r>
              <a:rPr lang="cs-CZ" sz="1200" smtClean="0"/>
              <a:t>Souborový systém. In: </a:t>
            </a:r>
            <a:r>
              <a:rPr lang="cs-CZ" sz="1200" i="1" smtClean="0"/>
              <a:t>Wikipedia: the free encyclopedia</a:t>
            </a:r>
            <a:r>
              <a:rPr lang="cs-CZ" sz="1200" smtClean="0"/>
              <a:t> [online]. San Francisco (CA): Wikimedia Foundation, 2001-, 7.11.2012 [cit. 2013-03-04]. Dostupné z: http://cs.wikipedia.org/wiki/Souborov%C3%BD_syst%C3%A9m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5800" y="2286000"/>
            <a:ext cx="7086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latin typeface="+mn-lt"/>
                <a:cs typeface="+mn-cs"/>
              </a:rPr>
              <a:t>Linux. In: Wikipedia: the free encyclopedia [online]. San Francisco (CA): Wikimedia Foundation, 2001-, 2013 [cit. 2013-03-07]. </a:t>
            </a:r>
            <a:r>
              <a:rPr lang="en-US" sz="1200" dirty="0" err="1">
                <a:latin typeface="+mn-lt"/>
                <a:cs typeface="+mn-cs"/>
              </a:rPr>
              <a:t>Dostupné</a:t>
            </a:r>
            <a:r>
              <a:rPr lang="en-US" sz="1200" dirty="0">
                <a:latin typeface="+mn-lt"/>
                <a:cs typeface="+mn-cs"/>
              </a:rPr>
              <a:t> z: http://cs.wikipedia.org/wiki/Soubor:Tux.svg </a:t>
            </a:r>
            <a:endParaRPr lang="cs-CZ" sz="1200" dirty="0">
              <a:latin typeface="+mn-lt"/>
              <a:cs typeface="+mn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5800" y="3276600"/>
            <a:ext cx="77724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  <a:cs typeface="+mn-cs"/>
              </a:rPr>
              <a:t>File:Windows logo </a:t>
            </a:r>
            <a:r>
              <a:rPr lang="cs-CZ" sz="1200" dirty="0" err="1">
                <a:latin typeface="+mn-lt"/>
                <a:cs typeface="+mn-cs"/>
              </a:rPr>
              <a:t>and</a:t>
            </a:r>
            <a:r>
              <a:rPr lang="cs-CZ" sz="1200" dirty="0">
                <a:latin typeface="+mn-lt"/>
                <a:cs typeface="+mn-cs"/>
              </a:rPr>
              <a:t> </a:t>
            </a:r>
            <a:r>
              <a:rPr lang="cs-CZ" sz="1200" dirty="0" err="1">
                <a:latin typeface="+mn-lt"/>
                <a:cs typeface="+mn-cs"/>
              </a:rPr>
              <a:t>wordmark</a:t>
            </a:r>
            <a:r>
              <a:rPr lang="cs-CZ" sz="1200" dirty="0">
                <a:latin typeface="+mn-lt"/>
                <a:cs typeface="+mn-cs"/>
              </a:rPr>
              <a:t> - 2012.svg. In: ORIGINAL WORK: MICROSOFT. </a:t>
            </a:r>
            <a:r>
              <a:rPr lang="cs-CZ" sz="1200" dirty="0" err="1">
                <a:latin typeface="+mn-lt"/>
                <a:cs typeface="+mn-cs"/>
              </a:rPr>
              <a:t>Wikipedia</a:t>
            </a:r>
            <a:r>
              <a:rPr lang="cs-CZ" sz="1200" dirty="0">
                <a:latin typeface="+mn-lt"/>
                <a:cs typeface="+mn-cs"/>
              </a:rPr>
              <a:t>: </a:t>
            </a:r>
            <a:r>
              <a:rPr lang="cs-CZ" sz="1200" dirty="0" err="1">
                <a:latin typeface="+mn-lt"/>
                <a:cs typeface="+mn-cs"/>
              </a:rPr>
              <a:t>the</a:t>
            </a:r>
            <a:r>
              <a:rPr lang="cs-CZ" sz="1200" dirty="0">
                <a:latin typeface="+mn-lt"/>
                <a:cs typeface="+mn-cs"/>
              </a:rPr>
              <a:t> free </a:t>
            </a:r>
            <a:r>
              <a:rPr lang="cs-CZ" sz="1200" dirty="0" err="1">
                <a:latin typeface="+mn-lt"/>
                <a:cs typeface="+mn-cs"/>
              </a:rPr>
              <a:t>encyclopedia</a:t>
            </a:r>
            <a:r>
              <a:rPr lang="cs-CZ" sz="1200" dirty="0">
                <a:latin typeface="+mn-lt"/>
                <a:cs typeface="+mn-cs"/>
              </a:rPr>
              <a:t> [online]. 29 August 2012. San </a:t>
            </a:r>
            <a:r>
              <a:rPr lang="cs-CZ" sz="1200" dirty="0" err="1">
                <a:latin typeface="+mn-lt"/>
                <a:cs typeface="+mn-cs"/>
              </a:rPr>
              <a:t>Francisco</a:t>
            </a:r>
            <a:r>
              <a:rPr lang="cs-CZ" sz="1200" dirty="0">
                <a:latin typeface="+mn-lt"/>
                <a:cs typeface="+mn-cs"/>
              </a:rPr>
              <a:t> (CA): </a:t>
            </a:r>
            <a:r>
              <a:rPr lang="cs-CZ" sz="1200" dirty="0" err="1">
                <a:latin typeface="+mn-lt"/>
                <a:cs typeface="+mn-cs"/>
              </a:rPr>
              <a:t>Wikimedia</a:t>
            </a:r>
            <a:r>
              <a:rPr lang="cs-CZ" sz="1200" dirty="0">
                <a:latin typeface="+mn-lt"/>
                <a:cs typeface="+mn-cs"/>
              </a:rPr>
              <a:t> </a:t>
            </a:r>
            <a:r>
              <a:rPr lang="cs-CZ" sz="1200" dirty="0" err="1">
                <a:latin typeface="+mn-lt"/>
                <a:cs typeface="+mn-cs"/>
              </a:rPr>
              <a:t>Foundation</a:t>
            </a:r>
            <a:r>
              <a:rPr lang="cs-CZ" sz="1200" dirty="0">
                <a:latin typeface="+mn-lt"/>
                <a:cs typeface="+mn-cs"/>
              </a:rPr>
              <a:t>, 2001- [cit. 2013-03-17]. Dostupné z: http://en.wikipedia.org/wiki/File:Windows_logo_and_wordmark_-_2012.svg 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5800" y="4267200"/>
            <a:ext cx="73152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  <a:cs typeface="+mn-cs"/>
              </a:rPr>
              <a:t>Mac OS. In: </a:t>
            </a:r>
            <a:r>
              <a:rPr lang="cs-CZ" sz="1200" dirty="0" err="1">
                <a:latin typeface="+mn-lt"/>
                <a:cs typeface="+mn-cs"/>
              </a:rPr>
              <a:t>Wikipedia</a:t>
            </a:r>
            <a:r>
              <a:rPr lang="cs-CZ" sz="1200" dirty="0">
                <a:latin typeface="+mn-lt"/>
                <a:cs typeface="+mn-cs"/>
              </a:rPr>
              <a:t>: </a:t>
            </a:r>
            <a:r>
              <a:rPr lang="cs-CZ" sz="1200" dirty="0" err="1">
                <a:latin typeface="+mn-lt"/>
                <a:cs typeface="+mn-cs"/>
              </a:rPr>
              <a:t>the</a:t>
            </a:r>
            <a:r>
              <a:rPr lang="cs-CZ" sz="1200" dirty="0">
                <a:latin typeface="+mn-lt"/>
                <a:cs typeface="+mn-cs"/>
              </a:rPr>
              <a:t> free </a:t>
            </a:r>
            <a:r>
              <a:rPr lang="cs-CZ" sz="1200" dirty="0" err="1">
                <a:latin typeface="+mn-lt"/>
                <a:cs typeface="+mn-cs"/>
              </a:rPr>
              <a:t>encyclopedia</a:t>
            </a:r>
            <a:r>
              <a:rPr lang="cs-CZ" sz="1200" dirty="0">
                <a:latin typeface="+mn-lt"/>
                <a:cs typeface="+mn-cs"/>
              </a:rPr>
              <a:t> [online]. San </a:t>
            </a:r>
            <a:r>
              <a:rPr lang="cs-CZ" sz="1200" dirty="0" err="1">
                <a:latin typeface="+mn-lt"/>
                <a:cs typeface="+mn-cs"/>
              </a:rPr>
              <a:t>Francisco</a:t>
            </a:r>
            <a:r>
              <a:rPr lang="cs-CZ" sz="1200" dirty="0">
                <a:latin typeface="+mn-lt"/>
                <a:cs typeface="+mn-cs"/>
              </a:rPr>
              <a:t> (CA): </a:t>
            </a:r>
            <a:r>
              <a:rPr lang="cs-CZ" sz="1200" dirty="0" err="1">
                <a:latin typeface="+mn-lt"/>
                <a:cs typeface="+mn-cs"/>
              </a:rPr>
              <a:t>Wikimedia</a:t>
            </a:r>
            <a:r>
              <a:rPr lang="cs-CZ" sz="1200" dirty="0">
                <a:latin typeface="+mn-lt"/>
                <a:cs typeface="+mn-cs"/>
              </a:rPr>
              <a:t> </a:t>
            </a:r>
            <a:r>
              <a:rPr lang="cs-CZ" sz="1200" dirty="0" err="1">
                <a:latin typeface="+mn-lt"/>
                <a:cs typeface="+mn-cs"/>
              </a:rPr>
              <a:t>Foundation</a:t>
            </a:r>
            <a:r>
              <a:rPr lang="cs-CZ" sz="1200" dirty="0">
                <a:latin typeface="+mn-lt"/>
                <a:cs typeface="+mn-cs"/>
              </a:rPr>
              <a:t>, 2001-, únor 20163 [cit. 2013-03-17]. Dostupné z: https://en.wikipedia.org/wiki/File:Mac_Operating_System_Logo.jpg 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5800" y="1447800"/>
            <a:ext cx="7086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latin typeface="+mn-lt"/>
                <a:cs typeface="+mn-cs"/>
              </a:rPr>
              <a:t>NAVRÁTIL, Pavel. S počítačem nejen k maturitě. 7. </a:t>
            </a:r>
            <a:r>
              <a:rPr lang="cs-CZ" sz="1200" dirty="0" err="1">
                <a:latin typeface="+mn-lt"/>
                <a:cs typeface="+mn-cs"/>
              </a:rPr>
              <a:t>vyd</a:t>
            </a:r>
            <a:r>
              <a:rPr lang="cs-CZ" sz="1200" dirty="0">
                <a:latin typeface="+mn-lt"/>
                <a:cs typeface="+mn-cs"/>
              </a:rPr>
              <a:t>. Kralice na Hané: </a:t>
            </a:r>
            <a:r>
              <a:rPr lang="cs-CZ" sz="1200" dirty="0" err="1">
                <a:latin typeface="+mn-lt"/>
                <a:cs typeface="+mn-cs"/>
              </a:rPr>
              <a:t>Computer</a:t>
            </a:r>
            <a:r>
              <a:rPr lang="cs-CZ" sz="1200" dirty="0">
                <a:latin typeface="+mn-lt"/>
                <a:cs typeface="+mn-cs"/>
              </a:rPr>
              <a:t> Media, 2009, 175 s. ISBN 978-80-7402-020-9.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Operační systém</a:t>
            </a:r>
          </a:p>
        </p:txBody>
      </p:sp>
      <p:sp>
        <p:nvSpPr>
          <p:cNvPr id="8195" name="Podnadpis 2"/>
          <p:cNvSpPr>
            <a:spLocks noGrp="1"/>
          </p:cNvSpPr>
          <p:nvPr>
            <p:ph idx="1"/>
          </p:nvPr>
        </p:nvSpPr>
        <p:spPr>
          <a:xfrm>
            <a:off x="381000" y="3733800"/>
            <a:ext cx="8229600" cy="1371600"/>
          </a:xfrm>
        </p:spPr>
        <p:txBody>
          <a:bodyPr/>
          <a:lstStyle/>
          <a:p>
            <a:pPr marL="630238" indent="-593725" eaLnBrk="1" hangingPunct="1">
              <a:buClr>
                <a:srgbClr val="FFFF00"/>
              </a:buClr>
            </a:pPr>
            <a:r>
              <a:rPr lang="cs-CZ" sz="4000" b="1" smtClean="0">
                <a:latin typeface="Times New Roman" pitchFamily="18" charset="0"/>
                <a:cs typeface="Times New Roman" pitchFamily="18" charset="0"/>
              </a:rPr>
              <a:t>základní programové vybavení počítače </a:t>
            </a:r>
          </a:p>
        </p:txBody>
      </p:sp>
      <p:pic>
        <p:nvPicPr>
          <p:cNvPr id="8196" name="Picture 5" descr="Soubor:Tux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057400"/>
            <a:ext cx="1001713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8" descr="File:Windows logo and wordmark - 2012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86000"/>
            <a:ext cx="3482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0" descr="Mac OS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676400"/>
            <a:ext cx="1190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905000"/>
          </a:xfrm>
        </p:spPr>
        <p:txBody>
          <a:bodyPr rtlCol="0">
            <a:normAutofit/>
          </a:bodyPr>
          <a:lstStyle/>
          <a:p>
            <a:pPr marL="420624" indent="-384048" algn="ctr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4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Aplikační software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Excel, Word, kalkulačka, program na posílání pošty, grafické programy, hry …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4191000" y="2057400"/>
            <a:ext cx="571500" cy="609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81000" y="4648200"/>
            <a:ext cx="8229600" cy="1981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0624" indent="-384048" algn="ctr" fontAlgn="auto"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sz="3200" dirty="0">
                <a:solidFill>
                  <a:srgbClr val="FFFF00"/>
                </a:solidFill>
                <a:latin typeface="+mn-lt"/>
                <a:cs typeface="+mn-cs"/>
              </a:rPr>
              <a:t/>
            </a:r>
            <a:br>
              <a:rPr lang="cs-CZ" sz="3200" dirty="0">
                <a:solidFill>
                  <a:srgbClr val="FFFF00"/>
                </a:solidFill>
                <a:latin typeface="+mn-lt"/>
                <a:cs typeface="+mn-cs"/>
              </a:rPr>
            </a:br>
            <a:r>
              <a:rPr lang="cs-CZ" sz="4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Hardware</a:t>
            </a:r>
            <a:endParaRPr lang="cs-CZ" sz="4600" dirty="0">
              <a:latin typeface="+mn-lt"/>
              <a:cs typeface="+mn-cs"/>
            </a:endParaRPr>
          </a:p>
          <a:p>
            <a:pPr marL="342900" indent="-342900" algn="ctr">
              <a:spcBef>
                <a:spcPts val="0"/>
              </a:spcBef>
              <a:defRPr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Procesor, harddisk, periférie …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  <a:cs typeface="+mn-cs"/>
            </a:endParaRPr>
          </a:p>
        </p:txBody>
      </p:sp>
      <p:sp>
        <p:nvSpPr>
          <p:cNvPr id="6150" name="Zástupný symbol pro obsah 2"/>
          <p:cNvSpPr txBox="1">
            <a:spLocks/>
          </p:cNvSpPr>
          <p:nvPr/>
        </p:nvSpPr>
        <p:spPr bwMode="auto">
          <a:xfrm>
            <a:off x="533400" y="26670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20624" indent="-384048" algn="ctr" fontAlgn="auto"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sz="4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Operační systém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prostředníkem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mezi HW a SW.</a:t>
            </a:r>
          </a:p>
        </p:txBody>
      </p:sp>
      <p:sp>
        <p:nvSpPr>
          <p:cNvPr id="9222" name="AutoShape 2"/>
          <p:cNvSpPr>
            <a:spLocks noChangeArrowheads="1"/>
          </p:cNvSpPr>
          <p:nvPr/>
        </p:nvSpPr>
        <p:spPr bwMode="auto">
          <a:xfrm>
            <a:off x="4191000" y="4267200"/>
            <a:ext cx="571500" cy="6858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219" grpId="0" animBg="1"/>
      <p:bldP spid="6" grpId="0"/>
      <p:bldP spid="6150" grpId="0"/>
      <p:bldP spid="92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Operační systém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86000"/>
            <a:ext cx="7772400" cy="2133600"/>
          </a:xfrm>
        </p:spPr>
        <p:txBody>
          <a:bodyPr/>
          <a:lstStyle/>
          <a:p>
            <a:pPr marL="0" indent="0" eaLnBrk="1" hangingPunct="1">
              <a:spcAft>
                <a:spcPts val="2400"/>
              </a:spcAft>
              <a:buFont typeface="Arial" charset="0"/>
              <a:buNone/>
            </a:pPr>
            <a:r>
              <a:rPr lang="cs-CZ" sz="4000" b="1" smtClean="0">
                <a:latin typeface="Times New Roman" pitchFamily="18" charset="0"/>
                <a:cs typeface="Times New Roman" pitchFamily="18" charset="0"/>
              </a:rPr>
              <a:t>Hlavním úkolem operačního systému je zajistit uživateli možnost ovládat počítač.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Operační systém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057400"/>
          </a:xfrm>
        </p:spPr>
        <p:txBody>
          <a:bodyPr/>
          <a:lstStyle/>
          <a:p>
            <a:pPr indent="-1588" eaLnBrk="1" hangingPunct="1">
              <a:buFont typeface="Arial" charset="0"/>
              <a:buNone/>
            </a:pPr>
            <a:r>
              <a:rPr lang="cs-CZ" sz="4000" b="1" smtClean="0">
                <a:latin typeface="Times New Roman" pitchFamily="18" charset="0"/>
                <a:cs typeface="Times New Roman" pitchFamily="18" charset="0"/>
              </a:rPr>
              <a:t>Zavádí se do operační paměti (RAM) hned po startu počítače a zůstává aktivní až do jeho vypnutí.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Bootování</a:t>
            </a:r>
          </a:p>
        </p:txBody>
      </p:sp>
      <p:sp>
        <p:nvSpPr>
          <p:cNvPr id="12291" name="Zástupný symbol pro obsah 2"/>
          <p:cNvSpPr txBox="1">
            <a:spLocks/>
          </p:cNvSpPr>
          <p:nvPr/>
        </p:nvSpPr>
        <p:spPr bwMode="auto">
          <a:xfrm>
            <a:off x="304800" y="16764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9625" indent="-468313">
              <a:spcBef>
                <a:spcPct val="20000"/>
              </a:spcBef>
              <a:buClr>
                <a:srgbClr val="FFFF00"/>
              </a:buClr>
              <a:buSzPct val="80000"/>
              <a:buFont typeface="Wingdings 2" pitchFamily="18" charset="2"/>
              <a:buChar char=""/>
            </a:pPr>
            <a:r>
              <a:rPr lang="cs-CZ" sz="4000" b="1">
                <a:latin typeface="Times New Roman" pitchFamily="18" charset="0"/>
                <a:cs typeface="Times New Roman" pitchFamily="18" charset="0"/>
              </a:rPr>
              <a:t>Bootováním se rozumí zavádění (start) operačního systému.</a:t>
            </a:r>
          </a:p>
        </p:txBody>
      </p:sp>
      <p:sp>
        <p:nvSpPr>
          <p:cNvPr id="12292" name="Obdélník 4"/>
          <p:cNvSpPr>
            <a:spLocks noChangeArrowheads="1"/>
          </p:cNvSpPr>
          <p:nvPr/>
        </p:nvSpPr>
        <p:spPr bwMode="auto">
          <a:xfrm>
            <a:off x="533400" y="3810000"/>
            <a:ext cx="8001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9750" indent="-539750">
              <a:buClr>
                <a:srgbClr val="FFFF00"/>
              </a:buClr>
              <a:buSzPct val="80000"/>
              <a:buFont typeface="Wingdings 2" pitchFamily="18" charset="2"/>
              <a:buChar char=""/>
            </a:pPr>
            <a:r>
              <a:rPr lang="cs-CZ" sz="4000" b="1">
                <a:latin typeface="Times New Roman" pitchFamily="18" charset="0"/>
                <a:cs typeface="Times New Roman" pitchFamily="18" charset="0"/>
              </a:rPr>
              <a:t>Operační systém je téměř vždy zaváděn z pevného disku.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Operační systémy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447800"/>
          </a:xfrm>
        </p:spPr>
        <p:txBody>
          <a:bodyPr/>
          <a:lstStyle/>
          <a:p>
            <a:pPr eaLnBrk="1" hangingPunct="1">
              <a:buClr>
                <a:srgbClr val="FFFF00"/>
              </a:buClr>
            </a:pPr>
            <a:r>
              <a:rPr lang="cs-CZ" sz="3600" b="1" smtClean="0">
                <a:latin typeface="Times New Roman" pitchFamily="18" charset="0"/>
                <a:cs typeface="Times New Roman" pitchFamily="18" charset="0"/>
              </a:rPr>
              <a:t>Na jednom počítači mohou být nainstalovány i dva operační systémy</a:t>
            </a:r>
          </a:p>
        </p:txBody>
      </p:sp>
      <p:sp>
        <p:nvSpPr>
          <p:cNvPr id="13316" name="Obdélník 3"/>
          <p:cNvSpPr>
            <a:spLocks noChangeArrowheads="1"/>
          </p:cNvSpPr>
          <p:nvPr/>
        </p:nvSpPr>
        <p:spPr bwMode="auto">
          <a:xfrm>
            <a:off x="457200" y="3886200"/>
            <a:ext cx="7924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>
              <a:buClr>
                <a:srgbClr val="FFFF00"/>
              </a:buClr>
              <a:buSzPct val="80000"/>
              <a:buFont typeface="Wingdings 2" pitchFamily="18" charset="2"/>
              <a:buChar char=""/>
            </a:pPr>
            <a:r>
              <a:rPr lang="cs-CZ" sz="3600" b="1">
                <a:latin typeface="Times New Roman" pitchFamily="18" charset="0"/>
                <a:cs typeface="Times New Roman" pitchFamily="18" charset="0"/>
              </a:rPr>
              <a:t>Po zapnutí počítače se speciální program - tzv. </a:t>
            </a:r>
            <a:r>
              <a:rPr lang="cs-CZ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bootmanager</a:t>
            </a:r>
            <a:r>
              <a:rPr lang="cs-CZ" sz="3600" b="1">
                <a:latin typeface="Times New Roman" pitchFamily="18" charset="0"/>
                <a:cs typeface="Times New Roman" pitchFamily="18" charset="0"/>
              </a:rPr>
              <a:t> - zeptá, který systém chce uživatel spustit.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Činnosti OS</a:t>
            </a:r>
            <a:endParaRPr lang="cs-CZ" smtClean="0">
              <a:solidFill>
                <a:srgbClr val="FFFF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371600" y="4953000"/>
            <a:ext cx="6553200" cy="1524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organizuje přístup k datům na discích, do paměti RAM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využití souborového systému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Zástupný symbol pro obsah 2"/>
          <p:cNvSpPr txBox="1">
            <a:spLocks/>
          </p:cNvSpPr>
          <p:nvPr/>
        </p:nvSpPr>
        <p:spPr bwMode="auto">
          <a:xfrm>
            <a:off x="457200" y="14478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 2" pitchFamily="18" charset="2"/>
              <a:buChar char=""/>
            </a:pPr>
            <a:r>
              <a:rPr lang="cs-CZ" sz="3200" b="1">
                <a:latin typeface="Calibri" pitchFamily="34" charset="0"/>
              </a:rPr>
              <a:t>Správa procesů</a:t>
            </a:r>
            <a:endParaRPr lang="cs-CZ" sz="32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cs-CZ" sz="3200">
              <a:latin typeface="Calibri" pitchFamily="34" charset="0"/>
            </a:endParaRPr>
          </a:p>
        </p:txBody>
      </p:sp>
      <p:sp>
        <p:nvSpPr>
          <p:cNvPr id="14341" name="Zástupný symbol pro obsah 2"/>
          <p:cNvSpPr txBox="1">
            <a:spLocks/>
          </p:cNvSpPr>
          <p:nvPr/>
        </p:nvSpPr>
        <p:spPr bwMode="auto">
          <a:xfrm>
            <a:off x="533400" y="22098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42900"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cs-CZ" sz="3000" b="1">
                <a:latin typeface="Times New Roman" pitchFamily="18" charset="0"/>
                <a:cs typeface="Times New Roman" pitchFamily="18" charset="0"/>
              </a:rPr>
              <a:t>spuštění programů</a:t>
            </a:r>
          </a:p>
          <a:p>
            <a:pPr marL="1077913" indent="-342900"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cs-CZ" sz="3000" b="1">
                <a:latin typeface="Times New Roman" pitchFamily="18" charset="0"/>
                <a:cs typeface="Times New Roman" pitchFamily="18" charset="0"/>
              </a:rPr>
              <a:t>reaguje na chybové stavy programů (detekce a ošetření)</a:t>
            </a:r>
          </a:p>
        </p:txBody>
      </p:sp>
      <p:sp>
        <p:nvSpPr>
          <p:cNvPr id="14342" name="Zástupný symbol pro obsah 2"/>
          <p:cNvSpPr txBox="1">
            <a:spLocks/>
          </p:cNvSpPr>
          <p:nvPr/>
        </p:nvSpPr>
        <p:spPr bwMode="auto">
          <a:xfrm>
            <a:off x="533400" y="41148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buFont typeface="Wingdings 2" pitchFamily="18" charset="2"/>
              <a:buChar char=""/>
            </a:pPr>
            <a:r>
              <a:rPr lang="cs-CZ" sz="3200" b="1">
                <a:latin typeface="Calibri" pitchFamily="34" charset="0"/>
              </a:rPr>
              <a:t>Správa pamětí a dat</a:t>
            </a:r>
            <a:endParaRPr lang="cs-CZ" sz="32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340" grpId="0"/>
      <p:bldP spid="14341" grpId="0"/>
      <p:bldP spid="143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FF00"/>
                </a:solidFill>
              </a:rPr>
              <a:t>Činnosti OS</a:t>
            </a:r>
            <a:endParaRPr lang="cs-CZ" smtClean="0">
              <a:solidFill>
                <a:srgbClr val="FFFF00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447800" y="3657600"/>
            <a:ext cx="5638800" cy="838200"/>
          </a:xfrm>
        </p:spPr>
        <p:txBody>
          <a:bodyPr/>
          <a:lstStyle/>
          <a:p>
            <a:pPr marL="342900" indent="-3429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</a:pP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plní příkazy uživatele</a:t>
            </a:r>
          </a:p>
          <a:p>
            <a:pPr marL="342900" indent="-342900" eaLnBrk="1" hangingPunct="1">
              <a:buFont typeface="Arial" charset="0"/>
              <a:buChar char="•"/>
            </a:pPr>
            <a:endParaRPr lang="cs-CZ" sz="3200" smtClean="0">
              <a:latin typeface="Calibri" pitchFamily="34" charset="0"/>
            </a:endParaRPr>
          </a:p>
          <a:p>
            <a:pPr marL="342900" indent="-342900" eaLnBrk="1" hangingPunct="1">
              <a:buFont typeface="Arial" charset="0"/>
              <a:buChar char="•"/>
            </a:pPr>
            <a:endParaRPr lang="cs-CZ" sz="3200" smtClean="0">
              <a:latin typeface="Calibri" pitchFamily="34" charset="0"/>
            </a:endParaRPr>
          </a:p>
        </p:txBody>
      </p:sp>
      <p:sp>
        <p:nvSpPr>
          <p:cNvPr id="15364" name="Zástupný symbol pro obsah 2"/>
          <p:cNvSpPr txBox="1">
            <a:spLocks/>
          </p:cNvSpPr>
          <p:nvPr/>
        </p:nvSpPr>
        <p:spPr bwMode="auto">
          <a:xfrm>
            <a:off x="533400" y="12954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9750" indent="-539750">
              <a:spcBef>
                <a:spcPct val="20000"/>
              </a:spcBef>
              <a:buClr>
                <a:srgbClr val="FFFF00"/>
              </a:buClr>
              <a:buSzPct val="80000"/>
              <a:buFont typeface="Wingdings 2" pitchFamily="18" charset="2"/>
              <a:buChar char=""/>
            </a:pPr>
            <a:r>
              <a:rPr lang="cs-CZ" sz="3200" b="1">
                <a:latin typeface="Calibri" pitchFamily="34" charset="0"/>
              </a:rPr>
              <a:t>Komunikace s perifériemi</a:t>
            </a:r>
            <a:endParaRPr lang="cs-CZ" sz="3200">
              <a:latin typeface="Calibri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533400" y="4800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9263" indent="-449263">
              <a:spcBef>
                <a:spcPct val="20000"/>
              </a:spcBef>
              <a:buClr>
                <a:srgbClr val="FFFF00"/>
              </a:buClr>
              <a:buSzPct val="80000"/>
              <a:buFont typeface="Wingdings 2" pitchFamily="18" charset="2"/>
              <a:buChar char=""/>
              <a:defRPr/>
            </a:pPr>
            <a:r>
              <a:rPr lang="cs-CZ" sz="3200" b="1" dirty="0">
                <a:latin typeface="Calibri" pitchFamily="34" charset="0"/>
                <a:cs typeface="+mn-cs"/>
              </a:rPr>
              <a:t>Síťová komunikace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80000"/>
              <a:buFont typeface="Wingdings 2" pitchFamily="18" charset="2"/>
              <a:buChar char=""/>
              <a:defRPr/>
            </a:pPr>
            <a:endParaRPr lang="cs-CZ" sz="3200" dirty="0">
              <a:latin typeface="+mn-lt"/>
              <a:cs typeface="+mn-cs"/>
            </a:endParaRPr>
          </a:p>
        </p:txBody>
      </p:sp>
      <p:sp>
        <p:nvSpPr>
          <p:cNvPr id="15366" name="Zástupný symbol pro obsah 2"/>
          <p:cNvSpPr txBox="1">
            <a:spLocks/>
          </p:cNvSpPr>
          <p:nvPr/>
        </p:nvSpPr>
        <p:spPr bwMode="auto">
          <a:xfrm>
            <a:off x="609600" y="1905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7913" indent="-342900"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cs-CZ" sz="3000" b="1">
                <a:latin typeface="Times New Roman" pitchFamily="18" charset="0"/>
                <a:cs typeface="Times New Roman" pitchFamily="18" charset="0"/>
              </a:rPr>
              <a:t>zabezpečení vstupu a výstupu dat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533400" y="2971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9750" indent="-539750">
              <a:spcBef>
                <a:spcPct val="20000"/>
              </a:spcBef>
              <a:buClr>
                <a:srgbClr val="FFFF00"/>
              </a:buClr>
              <a:buSzPct val="80000"/>
              <a:buFont typeface="Wingdings 2" pitchFamily="18" charset="2"/>
              <a:buChar char=""/>
              <a:defRPr/>
            </a:pPr>
            <a:r>
              <a:rPr lang="cs-CZ" sz="3200" b="1" dirty="0">
                <a:latin typeface="Calibri" pitchFamily="34" charset="0"/>
                <a:cs typeface="+mn-cs"/>
              </a:rPr>
              <a:t>Interpret příkazů</a:t>
            </a:r>
            <a:endParaRPr lang="cs-CZ" sz="320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4" grpId="0"/>
      <p:bldP spid="7" grpId="0"/>
      <p:bldP spid="15366" grpId="0"/>
      <p:bldP spid="9" grpId="0"/>
    </p:bld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904</TotalTime>
  <Words>560</Words>
  <Application>Microsoft Office PowerPoint</Application>
  <PresentationFormat>Předvádění na obrazovce (4:3)</PresentationFormat>
  <Paragraphs>86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Calibri</vt:lpstr>
      <vt:lpstr>Franklin Gothic Book</vt:lpstr>
      <vt:lpstr>Times New Roman</vt:lpstr>
      <vt:lpstr>Wingdings</vt:lpstr>
      <vt:lpstr>Wingdings 2</vt:lpstr>
      <vt:lpstr>Technický</vt:lpstr>
      <vt:lpstr>Operační systémy</vt:lpstr>
      <vt:lpstr>Operační systém</vt:lpstr>
      <vt:lpstr>Prezentace aplikace PowerPoint</vt:lpstr>
      <vt:lpstr>Operační systém</vt:lpstr>
      <vt:lpstr>Operační systém</vt:lpstr>
      <vt:lpstr>Bootování</vt:lpstr>
      <vt:lpstr>Operační systémy</vt:lpstr>
      <vt:lpstr>Činnosti OS</vt:lpstr>
      <vt:lpstr>Činnosti OS</vt:lpstr>
      <vt:lpstr>Souborový systém </vt:lpstr>
      <vt:lpstr>Souborový systém </vt:lpstr>
      <vt:lpstr>Souborové systémy pro různé OS </vt:lpstr>
      <vt:lpstr>Souborové systémy pro různé OS </vt:lpstr>
      <vt:lpstr>Prezentace aplikace PowerPoint</vt:lpstr>
      <vt:lpstr>Multitasking</vt:lpstr>
      <vt:lpstr>Multitasking</vt:lpstr>
      <vt:lpstr>Citace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systém</dc:title>
  <dc:creator>Jarda</dc:creator>
  <cp:lastModifiedBy>uživatel18</cp:lastModifiedBy>
  <cp:revision>34</cp:revision>
  <dcterms:created xsi:type="dcterms:W3CDTF">2013-03-01T08:41:31Z</dcterms:created>
  <dcterms:modified xsi:type="dcterms:W3CDTF">2014-10-12T08:12:47Z</dcterms:modified>
</cp:coreProperties>
</file>