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6" r:id="rId6"/>
    <p:sldId id="267" r:id="rId7"/>
    <p:sldId id="269" r:id="rId8"/>
    <p:sldId id="268" r:id="rId9"/>
    <p:sldId id="261" r:id="rId10"/>
    <p:sldId id="263" r:id="rId11"/>
    <p:sldId id="264" r:id="rId12"/>
    <p:sldId id="265" r:id="rId13"/>
    <p:sldId id="270" r:id="rId14"/>
    <p:sldId id="271" r:id="rId15"/>
    <p:sldId id="274" r:id="rId16"/>
    <p:sldId id="272" r:id="rId17"/>
    <p:sldId id="273" r:id="rId18"/>
    <p:sldId id="275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51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AF99C-AE76-42F4-9BB8-6C4477A6239B}" type="datetimeFigureOut">
              <a:rPr lang="cs-CZ" smtClean="0"/>
              <a:t>12. 10. 2014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4AEEB-5471-4709-BE28-C198F1512A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811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Tento počítač, Průzkumník, </a:t>
            </a:r>
            <a:r>
              <a:rPr lang="cs-CZ" dirty="0" err="1" smtClean="0"/>
              <a:t>Total</a:t>
            </a:r>
            <a:r>
              <a:rPr lang="cs-CZ" dirty="0" smtClean="0"/>
              <a:t> </a:t>
            </a:r>
            <a:r>
              <a:rPr lang="cs-CZ" dirty="0" err="1" smtClean="0"/>
              <a:t>Commander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4AEEB-5471-4709-BE28-C198F1512AC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562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2895600"/>
            <a:ext cx="8839200" cy="1303338"/>
          </a:xfrm>
        </p:spPr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4191000"/>
            <a:ext cx="88392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/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CD7C73-C9BC-48DD-A9F7-88302E5CCEE5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9D43F2-0145-4B2A-A465-C9A284CAD9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D704A-74EE-4FFA-B490-D19A892014CC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F2673-6816-4AF4-84E5-F5CC4D28D0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553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553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06ED-635A-4DEB-BD7F-FB0E0E346838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0B175-6702-47FA-A734-EC099E5481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1F655-4EBF-4224-9A39-98EEF79D015B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29278A-6D1A-444D-8DA1-7FF4658CDA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B7CC8-9024-4D27-AE9E-3E748F764F49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F8E86-778A-4819-99D7-9E9AA6A590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7F2F4-5DDC-4B01-8BCB-4118F2AAF0D7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B3495-2947-4525-B384-9DFC409906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F9BA-B434-476F-9B19-8F99F6DABD35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64CA3-CBFE-44EE-927D-07744EB86E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C99E6-53E9-4557-96DF-8D9E29847E46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54D91-4CA5-422F-831A-ED020F62E7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B203A-B5A9-4788-95AF-3B74C937BBE4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3F3B4-50BC-4C7C-A803-828A35E18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E8B12-C43E-44C3-B03B-9AD40F75268F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2F9E2-ADE5-4EC6-995A-4F1BA6473A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F11AE-1CE1-42EC-A267-8D11766788B8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92311-7330-43DE-B0D0-E2411B7D1D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676400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427FDEC-7967-4370-97AB-33CED3855994}" type="datetimeFigureOut">
              <a:rPr lang="cs-CZ"/>
              <a:pPr>
                <a:defRPr/>
              </a:pPr>
              <a:t>12. 10. 2014</a:t>
            </a:fld>
            <a:endParaRPr lang="cs-CZ"/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1B27DA0-7C57-4EC9-9501-A31C9FCCCE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ransition spd="med">
    <p:split/>
  </p:transition>
  <p:txStyles>
    <p:titleStyle>
      <a:lvl1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3A5047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Práce se soubory a adresáři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06153" y="5301208"/>
            <a:ext cx="7782271" cy="1152128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Digitální učební materiál byl vytvořen v rámci projektu 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Inovace a zkvalitnění výuky na Slovanském gymnáziu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b="1" dirty="0" smtClean="0">
                <a:solidFill>
                  <a:schemeClr val="tx1"/>
                </a:solidFill>
              </a:rPr>
              <a:t>CZ.1.07/1.5.00/34.1088</a:t>
            </a:r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357166"/>
            <a:ext cx="7500990" cy="152470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Kořenový adresář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179388" y="1916113"/>
            <a:ext cx="8686800" cy="673100"/>
          </a:xfrm>
        </p:spPr>
        <p:txBody>
          <a:bodyPr/>
          <a:lstStyle/>
          <a:p>
            <a:r>
              <a:rPr lang="cs-CZ" smtClean="0"/>
              <a:t>Je nadřazen všem ostatním adresářům.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179388" y="3068638"/>
            <a:ext cx="868680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3200" kern="0" dirty="0">
                <a:latin typeface="+mn-lt"/>
                <a:cs typeface="+mn-cs"/>
              </a:rPr>
              <a:t>V hierarchii adresářů, podadresářů je na nejvyšší úrovni.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250825" y="4581525"/>
            <a:ext cx="5761038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3200" kern="0" dirty="0">
                <a:latin typeface="+mn-lt"/>
                <a:cs typeface="+mn-cs"/>
              </a:rPr>
              <a:t>Nemá název, označuje se</a:t>
            </a:r>
            <a:r>
              <a:rPr kumimoji="1" lang="en-US" sz="3200" kern="0" dirty="0">
                <a:latin typeface="+mn-lt"/>
                <a:cs typeface="+mn-cs"/>
              </a:rPr>
              <a:t>  </a:t>
            </a:r>
            <a:r>
              <a:rPr kumimoji="1" lang="en-US" sz="3200" b="1" kern="0" dirty="0">
                <a:latin typeface="Arial Black" pitchFamily="34" charset="0"/>
                <a:cs typeface="+mn-cs"/>
              </a:rPr>
              <a:t>\</a:t>
            </a:r>
            <a:r>
              <a:rPr kumimoji="1" lang="cs-CZ" sz="3200" kern="0" dirty="0">
                <a:latin typeface="+mn-lt"/>
                <a:cs typeface="+mn-cs"/>
              </a:rPr>
              <a:t> 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5867400" y="4652963"/>
            <a:ext cx="3673475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2800" kern="0" dirty="0">
                <a:latin typeface="+mn-lt"/>
                <a:cs typeface="+mn-cs"/>
              </a:rPr>
              <a:t>-</a:t>
            </a:r>
            <a:r>
              <a:rPr kumimoji="1" lang="en-US" sz="2800" kern="0" dirty="0">
                <a:latin typeface="+mn-lt"/>
                <a:cs typeface="+mn-cs"/>
              </a:rPr>
              <a:t> </a:t>
            </a:r>
            <a:r>
              <a:rPr kumimoji="1" lang="cs-CZ" sz="2800" kern="0" dirty="0">
                <a:latin typeface="+mn-lt"/>
                <a:cs typeface="+mn-cs"/>
              </a:rPr>
              <a:t>o</a:t>
            </a:r>
            <a:r>
              <a:rPr kumimoji="1" lang="cs-CZ" sz="2800" kern="0" dirty="0" err="1">
                <a:latin typeface="+mn-lt"/>
                <a:cs typeface="+mn-cs"/>
              </a:rPr>
              <a:t>brácené</a:t>
            </a:r>
            <a:r>
              <a:rPr kumimoji="1" lang="cs-CZ" sz="2800" kern="0" dirty="0">
                <a:latin typeface="+mn-lt"/>
                <a:cs typeface="+mn-cs"/>
              </a:rPr>
              <a:t> lomítko 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314" name="Přímá spojovací čára 34"/>
          <p:cNvCxnSpPr>
            <a:cxnSpLocks noChangeShapeType="1"/>
          </p:cNvCxnSpPr>
          <p:nvPr/>
        </p:nvCxnSpPr>
        <p:spPr bwMode="auto">
          <a:xfrm rot="120000" flipV="1">
            <a:off x="1116013" y="5534025"/>
            <a:ext cx="936625" cy="34925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331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Stromová struktura</a:t>
            </a:r>
          </a:p>
        </p:txBody>
      </p:sp>
      <p:sp>
        <p:nvSpPr>
          <p:cNvPr id="13316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1176338"/>
          </a:xfrm>
        </p:spPr>
        <p:txBody>
          <a:bodyPr/>
          <a:lstStyle/>
          <a:p>
            <a:r>
              <a:rPr lang="cs-CZ" smtClean="0"/>
              <a:t>Každý adresář může osahovat libovolné množství podadresářů a souborů.</a:t>
            </a:r>
          </a:p>
        </p:txBody>
      </p:sp>
      <p:sp>
        <p:nvSpPr>
          <p:cNvPr id="7" name="Obdélník s odříznutým jedním rohem 6"/>
          <p:cNvSpPr/>
          <p:nvPr/>
        </p:nvSpPr>
        <p:spPr bwMode="auto">
          <a:xfrm>
            <a:off x="2051050" y="5229225"/>
            <a:ext cx="865188" cy="503238"/>
          </a:xfrm>
          <a:prstGeom prst="snip1Rect">
            <a:avLst/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ctr"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grpSp>
        <p:nvGrpSpPr>
          <p:cNvPr id="13318" name="Skupina 49"/>
          <p:cNvGrpSpPr>
            <a:grpSpLocks/>
          </p:cNvGrpSpPr>
          <p:nvPr/>
        </p:nvGrpSpPr>
        <p:grpSpPr bwMode="auto">
          <a:xfrm>
            <a:off x="1116013" y="3068638"/>
            <a:ext cx="4608512" cy="720725"/>
            <a:chOff x="1115616" y="3573016"/>
            <a:chExt cx="4608512" cy="720080"/>
          </a:xfrm>
        </p:grpSpPr>
        <p:cxnSp>
          <p:nvCxnSpPr>
            <p:cNvPr id="13349" name="Přímá spojovací čára 39"/>
            <p:cNvCxnSpPr>
              <a:cxnSpLocks noChangeShapeType="1"/>
            </p:cNvCxnSpPr>
            <p:nvPr/>
          </p:nvCxnSpPr>
          <p:spPr bwMode="auto">
            <a:xfrm rot="120000" flipV="1">
              <a:off x="4356319" y="3877372"/>
              <a:ext cx="936104" cy="36004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3350" name="Přímá spojovací čára 35"/>
            <p:cNvCxnSpPr>
              <a:cxnSpLocks noChangeShapeType="1"/>
            </p:cNvCxnSpPr>
            <p:nvPr/>
          </p:nvCxnSpPr>
          <p:spPr bwMode="auto">
            <a:xfrm rot="120000" flipV="1">
              <a:off x="2844152" y="3877372"/>
              <a:ext cx="936104" cy="36004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3351" name="Přímá spojovací čára 25"/>
            <p:cNvCxnSpPr>
              <a:cxnSpLocks noChangeShapeType="1"/>
            </p:cNvCxnSpPr>
            <p:nvPr/>
          </p:nvCxnSpPr>
          <p:spPr bwMode="auto">
            <a:xfrm rot="120000" flipV="1">
              <a:off x="1115616" y="3897052"/>
              <a:ext cx="936104" cy="36004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5" name="Obdélník s odříznutým jedním rohem 4"/>
            <p:cNvSpPr/>
            <p:nvPr/>
          </p:nvSpPr>
          <p:spPr bwMode="auto">
            <a:xfrm>
              <a:off x="2052241" y="3644389"/>
              <a:ext cx="863600" cy="504373"/>
            </a:xfrm>
            <a:prstGeom prst="snip1Rect">
              <a:avLst/>
            </a:prstGeom>
            <a:solidFill>
              <a:srgbClr val="FFFF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ctr">
                <a:defRPr/>
              </a:pPr>
              <a:endParaRPr lang="cs-CZ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8" name="Obdélník s odříznutým jedním rohem 7"/>
            <p:cNvSpPr/>
            <p:nvPr/>
          </p:nvSpPr>
          <p:spPr bwMode="auto">
            <a:xfrm>
              <a:off x="3636566" y="3644389"/>
              <a:ext cx="863600" cy="504373"/>
            </a:xfrm>
            <a:prstGeom prst="snip1Rect">
              <a:avLst/>
            </a:prstGeom>
            <a:solidFill>
              <a:srgbClr val="FFFF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ctr">
                <a:defRPr/>
              </a:pPr>
              <a:endParaRPr lang="cs-CZ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3354" name="Obdélník 11"/>
            <p:cNvSpPr>
              <a:spLocks noChangeArrowheads="1"/>
            </p:cNvSpPr>
            <p:nvPr/>
          </p:nvSpPr>
          <p:spPr bwMode="auto">
            <a:xfrm>
              <a:off x="5148064" y="3573016"/>
              <a:ext cx="576064" cy="720080"/>
            </a:xfrm>
            <a:prstGeom prst="rect">
              <a:avLst/>
            </a:prstGeom>
            <a:solidFill>
              <a:srgbClr val="00B0F0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</p:grpSp>
      <p:sp>
        <p:nvSpPr>
          <p:cNvPr id="13319" name="Obdélník 13"/>
          <p:cNvSpPr>
            <a:spLocks noChangeArrowheads="1"/>
          </p:cNvSpPr>
          <p:nvPr/>
        </p:nvSpPr>
        <p:spPr bwMode="auto">
          <a:xfrm>
            <a:off x="3779838" y="5876925"/>
            <a:ext cx="576262" cy="720725"/>
          </a:xfrm>
          <a:prstGeom prst="rect">
            <a:avLst/>
          </a:prstGeom>
          <a:solidFill>
            <a:srgbClr val="00B0F0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 bwMode="auto">
          <a:xfrm>
            <a:off x="250825" y="2708275"/>
            <a:ext cx="11525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b="1" kern="0" dirty="0">
                <a:latin typeface="+mn-lt"/>
                <a:cs typeface="+mn-cs"/>
              </a:rPr>
              <a:t>C: </a:t>
            </a:r>
            <a:r>
              <a:rPr kumimoji="1" lang="en-US" sz="3200" b="1" kern="0" dirty="0">
                <a:latin typeface="+mn-lt"/>
                <a:cs typeface="+mn-cs"/>
              </a:rPr>
              <a:t>\</a:t>
            </a:r>
            <a:endParaRPr kumimoji="1" lang="cs-CZ" sz="3200" b="1" kern="0" dirty="0">
              <a:latin typeface="+mn-lt"/>
              <a:cs typeface="+mn-cs"/>
            </a:endParaRPr>
          </a:p>
        </p:txBody>
      </p:sp>
      <p:cxnSp>
        <p:nvCxnSpPr>
          <p:cNvPr id="13321" name="Přímá spojovací čára 16"/>
          <p:cNvCxnSpPr>
            <a:cxnSpLocks noChangeShapeType="1"/>
          </p:cNvCxnSpPr>
          <p:nvPr/>
        </p:nvCxnSpPr>
        <p:spPr bwMode="auto">
          <a:xfrm>
            <a:off x="1116013" y="3213100"/>
            <a:ext cx="0" cy="3024188"/>
          </a:xfrm>
          <a:prstGeom prst="line">
            <a:avLst/>
          </a:prstGeom>
          <a:noFill/>
          <a:ln w="508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3322" name="Přímá spojovací čára 41"/>
          <p:cNvCxnSpPr>
            <a:cxnSpLocks noChangeShapeType="1"/>
          </p:cNvCxnSpPr>
          <p:nvPr/>
        </p:nvCxnSpPr>
        <p:spPr bwMode="auto">
          <a:xfrm rot="-60000">
            <a:off x="1116013" y="6237288"/>
            <a:ext cx="2663825" cy="33337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3323" name="Přímá spojovací čára 47"/>
          <p:cNvCxnSpPr>
            <a:cxnSpLocks noChangeShapeType="1"/>
          </p:cNvCxnSpPr>
          <p:nvPr/>
        </p:nvCxnSpPr>
        <p:spPr bwMode="auto">
          <a:xfrm rot="-180000">
            <a:off x="4787900" y="5168900"/>
            <a:ext cx="431800" cy="34925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3324" name="Přímá spojovací čára 40"/>
          <p:cNvCxnSpPr>
            <a:cxnSpLocks noChangeShapeType="1"/>
          </p:cNvCxnSpPr>
          <p:nvPr/>
        </p:nvCxnSpPr>
        <p:spPr bwMode="auto">
          <a:xfrm rot="120000" flipV="1">
            <a:off x="4427538" y="4381500"/>
            <a:ext cx="936625" cy="36513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3325" name="Přímá spojovací čára 36"/>
          <p:cNvCxnSpPr>
            <a:cxnSpLocks noChangeShapeType="1"/>
          </p:cNvCxnSpPr>
          <p:nvPr/>
        </p:nvCxnSpPr>
        <p:spPr bwMode="auto">
          <a:xfrm rot="120000" flipV="1">
            <a:off x="2916238" y="4381500"/>
            <a:ext cx="935037" cy="36513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3326" name="Přímá spojovací čára 33"/>
          <p:cNvCxnSpPr>
            <a:cxnSpLocks noChangeShapeType="1"/>
          </p:cNvCxnSpPr>
          <p:nvPr/>
        </p:nvCxnSpPr>
        <p:spPr bwMode="auto">
          <a:xfrm rot="120000" flipV="1">
            <a:off x="1116013" y="4381500"/>
            <a:ext cx="935037" cy="36513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6" name="Obdélník s odříznutým jedním rohem 5"/>
          <p:cNvSpPr/>
          <p:nvPr/>
        </p:nvSpPr>
        <p:spPr bwMode="auto">
          <a:xfrm>
            <a:off x="2051050" y="4076700"/>
            <a:ext cx="865188" cy="504825"/>
          </a:xfrm>
          <a:prstGeom prst="snip1Rect">
            <a:avLst/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ctr"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9" name="Obdélník s odříznutým jedním rohem 8"/>
          <p:cNvSpPr/>
          <p:nvPr/>
        </p:nvSpPr>
        <p:spPr bwMode="auto">
          <a:xfrm>
            <a:off x="3635375" y="4076700"/>
            <a:ext cx="863600" cy="504825"/>
          </a:xfrm>
          <a:prstGeom prst="snip1Rect">
            <a:avLst/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ctr"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10" name="Obdélník s odříznutým jedním rohem 9"/>
          <p:cNvSpPr/>
          <p:nvPr/>
        </p:nvSpPr>
        <p:spPr bwMode="auto">
          <a:xfrm>
            <a:off x="5075238" y="4076700"/>
            <a:ext cx="865187" cy="504825"/>
          </a:xfrm>
          <a:prstGeom prst="snip1Rect">
            <a:avLst/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ctr"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11" name="Obdélník s odříznutým jedním rohem 10"/>
          <p:cNvSpPr/>
          <p:nvPr/>
        </p:nvSpPr>
        <p:spPr bwMode="auto">
          <a:xfrm>
            <a:off x="5076825" y="5013325"/>
            <a:ext cx="863600" cy="503238"/>
          </a:xfrm>
          <a:prstGeom prst="snip1Rect">
            <a:avLst/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ctr"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13331" name="Obdélník 12"/>
          <p:cNvSpPr>
            <a:spLocks noChangeArrowheads="1"/>
          </p:cNvSpPr>
          <p:nvPr/>
        </p:nvSpPr>
        <p:spPr bwMode="auto">
          <a:xfrm>
            <a:off x="3779838" y="4941888"/>
            <a:ext cx="576262" cy="719137"/>
          </a:xfrm>
          <a:prstGeom prst="rect">
            <a:avLst/>
          </a:prstGeom>
          <a:solidFill>
            <a:srgbClr val="00B0F0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cxnSp>
        <p:nvCxnSpPr>
          <p:cNvPr id="13332" name="Přímá spojovací čára 17"/>
          <p:cNvCxnSpPr>
            <a:cxnSpLocks noChangeShapeType="1"/>
          </p:cNvCxnSpPr>
          <p:nvPr/>
        </p:nvCxnSpPr>
        <p:spPr bwMode="auto">
          <a:xfrm>
            <a:off x="3348038" y="4437063"/>
            <a:ext cx="0" cy="720725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3333" name="Přímá spojovací čára 20"/>
          <p:cNvCxnSpPr>
            <a:cxnSpLocks noChangeShapeType="1"/>
          </p:cNvCxnSpPr>
          <p:nvPr/>
        </p:nvCxnSpPr>
        <p:spPr bwMode="auto">
          <a:xfrm>
            <a:off x="4787900" y="4437063"/>
            <a:ext cx="0" cy="720725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3334" name="Přímá spojovací čára 45"/>
          <p:cNvCxnSpPr>
            <a:cxnSpLocks noChangeShapeType="1"/>
          </p:cNvCxnSpPr>
          <p:nvPr/>
        </p:nvCxnSpPr>
        <p:spPr bwMode="auto">
          <a:xfrm rot="-180000">
            <a:off x="3348038" y="5168900"/>
            <a:ext cx="431800" cy="34925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3335" name="TextovéPole 52"/>
          <p:cNvSpPr txBox="1">
            <a:spLocks noChangeArrowheads="1"/>
          </p:cNvSpPr>
          <p:nvPr/>
        </p:nvSpPr>
        <p:spPr bwMode="auto">
          <a:xfrm>
            <a:off x="2124075" y="3573463"/>
            <a:ext cx="719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Fotk</a:t>
            </a:r>
            <a:r>
              <a:rPr lang="cs-CZ" sz="1400" b="1"/>
              <a:t>y</a:t>
            </a:r>
            <a:endParaRPr lang="cs-CZ" sz="1400"/>
          </a:p>
        </p:txBody>
      </p:sp>
      <p:sp>
        <p:nvSpPr>
          <p:cNvPr id="13336" name="TextovéPole 53"/>
          <p:cNvSpPr txBox="1">
            <a:spLocks noChangeArrowheads="1"/>
          </p:cNvSpPr>
          <p:nvPr/>
        </p:nvSpPr>
        <p:spPr bwMode="auto">
          <a:xfrm>
            <a:off x="3563938" y="3573463"/>
            <a:ext cx="1008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Dovolená</a:t>
            </a:r>
            <a:endParaRPr lang="cs-CZ" sz="1400"/>
          </a:p>
        </p:txBody>
      </p:sp>
      <p:sp>
        <p:nvSpPr>
          <p:cNvPr id="13337" name="TextovéPole 54"/>
          <p:cNvSpPr txBox="1">
            <a:spLocks noChangeArrowheads="1"/>
          </p:cNvSpPr>
          <p:nvPr/>
        </p:nvSpPr>
        <p:spPr bwMode="auto">
          <a:xfrm>
            <a:off x="2124075" y="4581525"/>
            <a:ext cx="719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Škola</a:t>
            </a:r>
            <a:endParaRPr lang="cs-CZ" sz="1400"/>
          </a:p>
        </p:txBody>
      </p:sp>
      <p:sp>
        <p:nvSpPr>
          <p:cNvPr id="13338" name="TextovéPole 55"/>
          <p:cNvSpPr txBox="1">
            <a:spLocks noChangeArrowheads="1"/>
          </p:cNvSpPr>
          <p:nvPr/>
        </p:nvSpPr>
        <p:spPr bwMode="auto">
          <a:xfrm>
            <a:off x="2124075" y="5732463"/>
            <a:ext cx="863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Tabulky</a:t>
            </a:r>
            <a:endParaRPr lang="cs-CZ" sz="1400"/>
          </a:p>
        </p:txBody>
      </p:sp>
      <p:sp>
        <p:nvSpPr>
          <p:cNvPr id="13339" name="TextovéPole 56"/>
          <p:cNvSpPr txBox="1">
            <a:spLocks noChangeArrowheads="1"/>
          </p:cNvSpPr>
          <p:nvPr/>
        </p:nvSpPr>
        <p:spPr bwMode="auto">
          <a:xfrm>
            <a:off x="3635375" y="4508500"/>
            <a:ext cx="936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Referáty</a:t>
            </a:r>
            <a:endParaRPr lang="cs-CZ" sz="1400"/>
          </a:p>
        </p:txBody>
      </p:sp>
      <p:sp>
        <p:nvSpPr>
          <p:cNvPr id="13340" name="TextovéPole 57"/>
          <p:cNvSpPr txBox="1">
            <a:spLocks noChangeArrowheads="1"/>
          </p:cNvSpPr>
          <p:nvPr/>
        </p:nvSpPr>
        <p:spPr bwMode="auto">
          <a:xfrm>
            <a:off x="5003800" y="4508500"/>
            <a:ext cx="936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Dějepis</a:t>
            </a:r>
            <a:endParaRPr lang="cs-CZ" sz="1400"/>
          </a:p>
        </p:txBody>
      </p:sp>
      <p:sp>
        <p:nvSpPr>
          <p:cNvPr id="13341" name="TextovéPole 58"/>
          <p:cNvSpPr txBox="1">
            <a:spLocks noChangeArrowheads="1"/>
          </p:cNvSpPr>
          <p:nvPr/>
        </p:nvSpPr>
        <p:spPr bwMode="auto">
          <a:xfrm>
            <a:off x="5076825" y="5445125"/>
            <a:ext cx="935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Zeměpis</a:t>
            </a:r>
            <a:endParaRPr lang="cs-CZ" sz="1400"/>
          </a:p>
        </p:txBody>
      </p:sp>
      <p:sp>
        <p:nvSpPr>
          <p:cNvPr id="13342" name="TextovéPole 59"/>
          <p:cNvSpPr txBox="1">
            <a:spLocks noChangeArrowheads="1"/>
          </p:cNvSpPr>
          <p:nvPr/>
        </p:nvSpPr>
        <p:spPr bwMode="auto">
          <a:xfrm>
            <a:off x="3563938" y="5589588"/>
            <a:ext cx="1223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Rozvrh.doc</a:t>
            </a:r>
          </a:p>
        </p:txBody>
      </p:sp>
      <p:sp>
        <p:nvSpPr>
          <p:cNvPr id="13343" name="TextovéPole 60"/>
          <p:cNvSpPr txBox="1">
            <a:spLocks noChangeArrowheads="1"/>
          </p:cNvSpPr>
          <p:nvPr/>
        </p:nvSpPr>
        <p:spPr bwMode="auto">
          <a:xfrm>
            <a:off x="5076825" y="3716338"/>
            <a:ext cx="863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A.jpeg</a:t>
            </a:r>
            <a:endParaRPr lang="cs-CZ" sz="1400"/>
          </a:p>
        </p:txBody>
      </p:sp>
      <p:sp>
        <p:nvSpPr>
          <p:cNvPr id="13344" name="TextovéPole 61"/>
          <p:cNvSpPr txBox="1">
            <a:spLocks noChangeArrowheads="1"/>
          </p:cNvSpPr>
          <p:nvPr/>
        </p:nvSpPr>
        <p:spPr bwMode="auto">
          <a:xfrm>
            <a:off x="3708400" y="6550025"/>
            <a:ext cx="935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Info.txt</a:t>
            </a:r>
            <a:endParaRPr lang="cs-CZ" sz="1400"/>
          </a:p>
        </p:txBody>
      </p:sp>
      <p:sp>
        <p:nvSpPr>
          <p:cNvPr id="63" name="Obdélník s odříznutým jedním rohem 62"/>
          <p:cNvSpPr/>
          <p:nvPr/>
        </p:nvSpPr>
        <p:spPr bwMode="auto">
          <a:xfrm>
            <a:off x="7380288" y="3789363"/>
            <a:ext cx="863600" cy="503237"/>
          </a:xfrm>
          <a:prstGeom prst="snip1Rect">
            <a:avLst/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ctr"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13346" name="Obdélník 63"/>
          <p:cNvSpPr>
            <a:spLocks noChangeArrowheads="1"/>
          </p:cNvSpPr>
          <p:nvPr/>
        </p:nvSpPr>
        <p:spPr bwMode="auto">
          <a:xfrm>
            <a:off x="7524750" y="5229225"/>
            <a:ext cx="576263" cy="720725"/>
          </a:xfrm>
          <a:prstGeom prst="rect">
            <a:avLst/>
          </a:prstGeom>
          <a:solidFill>
            <a:srgbClr val="00B0F0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3347" name="TextovéPole 64"/>
          <p:cNvSpPr txBox="1">
            <a:spLocks noChangeArrowheads="1"/>
          </p:cNvSpPr>
          <p:nvPr/>
        </p:nvSpPr>
        <p:spPr bwMode="auto">
          <a:xfrm>
            <a:off x="7127875" y="2924175"/>
            <a:ext cx="201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/>
              <a:t>složka / adresář</a:t>
            </a:r>
            <a:endParaRPr lang="cs-CZ" sz="2000"/>
          </a:p>
        </p:txBody>
      </p:sp>
      <p:sp>
        <p:nvSpPr>
          <p:cNvPr id="13348" name="TextovéPole 65"/>
          <p:cNvSpPr txBox="1">
            <a:spLocks noChangeArrowheads="1"/>
          </p:cNvSpPr>
          <p:nvPr/>
        </p:nvSpPr>
        <p:spPr bwMode="auto">
          <a:xfrm>
            <a:off x="7308850" y="4797425"/>
            <a:ext cx="2016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000" b="1"/>
              <a:t>soubor</a:t>
            </a:r>
            <a:endParaRPr lang="cs-CZ" sz="200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338" name="Přímá spojovací čára 44"/>
          <p:cNvCxnSpPr>
            <a:cxnSpLocks noChangeShapeType="1"/>
          </p:cNvCxnSpPr>
          <p:nvPr/>
        </p:nvCxnSpPr>
        <p:spPr bwMode="auto">
          <a:xfrm rot="120000" flipV="1">
            <a:off x="5724525" y="4381500"/>
            <a:ext cx="936625" cy="36513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4339" name="Přímá spojovací čára 34"/>
          <p:cNvCxnSpPr>
            <a:cxnSpLocks noChangeShapeType="1"/>
          </p:cNvCxnSpPr>
          <p:nvPr/>
        </p:nvCxnSpPr>
        <p:spPr bwMode="auto">
          <a:xfrm rot="120000" flipV="1">
            <a:off x="1116013" y="5534025"/>
            <a:ext cx="936625" cy="34925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434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Cesta k souborům a adresářům</a:t>
            </a:r>
          </a:p>
        </p:txBody>
      </p:sp>
      <p:sp>
        <p:nvSpPr>
          <p:cNvPr id="14341" name="Zástupný symbol pro obsah 2"/>
          <p:cNvSpPr>
            <a:spLocks noGrp="1"/>
          </p:cNvSpPr>
          <p:nvPr>
            <p:ph idx="1"/>
          </p:nvPr>
        </p:nvSpPr>
        <p:spPr>
          <a:xfrm>
            <a:off x="1143000" y="1143000"/>
            <a:ext cx="6757988" cy="1176338"/>
          </a:xfrm>
        </p:spPr>
        <p:txBody>
          <a:bodyPr/>
          <a:lstStyle/>
          <a:p>
            <a:r>
              <a:rPr lang="cs-CZ" sz="2800" smtClean="0"/>
              <a:t>Každý objekt má svou cestu, která vede přímo k němu</a:t>
            </a:r>
          </a:p>
        </p:txBody>
      </p:sp>
      <p:sp>
        <p:nvSpPr>
          <p:cNvPr id="7" name="Obdélník s odříznutým jedním rohem 6"/>
          <p:cNvSpPr/>
          <p:nvPr/>
        </p:nvSpPr>
        <p:spPr bwMode="auto">
          <a:xfrm>
            <a:off x="2051050" y="5229225"/>
            <a:ext cx="865188" cy="503238"/>
          </a:xfrm>
          <a:prstGeom prst="snip1Rect">
            <a:avLst/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ctr"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grpSp>
        <p:nvGrpSpPr>
          <p:cNvPr id="14343" name="Skupina 49"/>
          <p:cNvGrpSpPr>
            <a:grpSpLocks/>
          </p:cNvGrpSpPr>
          <p:nvPr/>
        </p:nvGrpSpPr>
        <p:grpSpPr bwMode="auto">
          <a:xfrm>
            <a:off x="1116013" y="3068638"/>
            <a:ext cx="4608512" cy="720725"/>
            <a:chOff x="1115616" y="3573016"/>
            <a:chExt cx="4608512" cy="720080"/>
          </a:xfrm>
        </p:grpSpPr>
        <p:cxnSp>
          <p:nvCxnSpPr>
            <p:cNvPr id="14373" name="Přímá spojovací čára 39"/>
            <p:cNvCxnSpPr>
              <a:cxnSpLocks noChangeShapeType="1"/>
            </p:cNvCxnSpPr>
            <p:nvPr/>
          </p:nvCxnSpPr>
          <p:spPr bwMode="auto">
            <a:xfrm rot="120000" flipV="1">
              <a:off x="4356319" y="3877372"/>
              <a:ext cx="936104" cy="36004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4374" name="Přímá spojovací čára 35"/>
            <p:cNvCxnSpPr>
              <a:cxnSpLocks noChangeShapeType="1"/>
            </p:cNvCxnSpPr>
            <p:nvPr/>
          </p:nvCxnSpPr>
          <p:spPr bwMode="auto">
            <a:xfrm rot="120000" flipV="1">
              <a:off x="2844152" y="3877372"/>
              <a:ext cx="936104" cy="36004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4375" name="Přímá spojovací čára 25"/>
            <p:cNvCxnSpPr>
              <a:cxnSpLocks noChangeShapeType="1"/>
            </p:cNvCxnSpPr>
            <p:nvPr/>
          </p:nvCxnSpPr>
          <p:spPr bwMode="auto">
            <a:xfrm rot="120000" flipV="1">
              <a:off x="1115616" y="3897052"/>
              <a:ext cx="936104" cy="36004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5" name="Obdélník s odříznutým jedním rohem 4"/>
            <p:cNvSpPr/>
            <p:nvPr/>
          </p:nvSpPr>
          <p:spPr bwMode="auto">
            <a:xfrm>
              <a:off x="2052241" y="3644389"/>
              <a:ext cx="863600" cy="504373"/>
            </a:xfrm>
            <a:prstGeom prst="snip1Rect">
              <a:avLst/>
            </a:prstGeom>
            <a:solidFill>
              <a:srgbClr val="FFFF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ctr">
                <a:defRPr/>
              </a:pPr>
              <a:endParaRPr lang="cs-CZ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8" name="Obdélník s odříznutým jedním rohem 7"/>
            <p:cNvSpPr/>
            <p:nvPr/>
          </p:nvSpPr>
          <p:spPr bwMode="auto">
            <a:xfrm>
              <a:off x="3636566" y="3644389"/>
              <a:ext cx="863600" cy="504373"/>
            </a:xfrm>
            <a:prstGeom prst="snip1Rect">
              <a:avLst/>
            </a:prstGeom>
            <a:solidFill>
              <a:srgbClr val="FFFF00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algn="ctr">
                <a:defRPr/>
              </a:pPr>
              <a:endParaRPr lang="cs-CZ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4378" name="Obdélník 11"/>
            <p:cNvSpPr>
              <a:spLocks noChangeArrowheads="1"/>
            </p:cNvSpPr>
            <p:nvPr/>
          </p:nvSpPr>
          <p:spPr bwMode="auto">
            <a:xfrm>
              <a:off x="5148064" y="3573016"/>
              <a:ext cx="576064" cy="720080"/>
            </a:xfrm>
            <a:prstGeom prst="rect">
              <a:avLst/>
            </a:prstGeom>
            <a:solidFill>
              <a:srgbClr val="00B0F0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</p:grpSp>
      <p:sp>
        <p:nvSpPr>
          <p:cNvPr id="14344" name="Obdélník 13"/>
          <p:cNvSpPr>
            <a:spLocks noChangeArrowheads="1"/>
          </p:cNvSpPr>
          <p:nvPr/>
        </p:nvSpPr>
        <p:spPr bwMode="auto">
          <a:xfrm>
            <a:off x="3779838" y="5876925"/>
            <a:ext cx="576262" cy="720725"/>
          </a:xfrm>
          <a:prstGeom prst="rect">
            <a:avLst/>
          </a:prstGeom>
          <a:solidFill>
            <a:srgbClr val="00B0F0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 bwMode="auto">
          <a:xfrm>
            <a:off x="285750" y="2928938"/>
            <a:ext cx="11525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b="1" kern="0" dirty="0">
                <a:latin typeface="+mn-lt"/>
                <a:cs typeface="+mn-cs"/>
              </a:rPr>
              <a:t>C: </a:t>
            </a:r>
            <a:r>
              <a:rPr kumimoji="1" lang="en-US" sz="3200" b="1" kern="0" dirty="0">
                <a:latin typeface="+mn-lt"/>
                <a:cs typeface="+mn-cs"/>
              </a:rPr>
              <a:t>\</a:t>
            </a:r>
            <a:endParaRPr kumimoji="1" lang="cs-CZ" sz="3200" b="1" kern="0" dirty="0">
              <a:latin typeface="+mn-lt"/>
              <a:cs typeface="+mn-cs"/>
            </a:endParaRPr>
          </a:p>
        </p:txBody>
      </p:sp>
      <p:cxnSp>
        <p:nvCxnSpPr>
          <p:cNvPr id="14346" name="Přímá spojovací čára 16"/>
          <p:cNvCxnSpPr>
            <a:cxnSpLocks noChangeShapeType="1"/>
          </p:cNvCxnSpPr>
          <p:nvPr/>
        </p:nvCxnSpPr>
        <p:spPr bwMode="auto">
          <a:xfrm>
            <a:off x="1116013" y="3213100"/>
            <a:ext cx="0" cy="3024188"/>
          </a:xfrm>
          <a:prstGeom prst="line">
            <a:avLst/>
          </a:prstGeom>
          <a:noFill/>
          <a:ln w="508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4347" name="Přímá spojovací čára 41"/>
          <p:cNvCxnSpPr>
            <a:cxnSpLocks noChangeShapeType="1"/>
          </p:cNvCxnSpPr>
          <p:nvPr/>
        </p:nvCxnSpPr>
        <p:spPr bwMode="auto">
          <a:xfrm rot="-60000">
            <a:off x="1116013" y="6237288"/>
            <a:ext cx="2663825" cy="33337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4348" name="Přímá spojovací čára 47"/>
          <p:cNvCxnSpPr>
            <a:cxnSpLocks noChangeShapeType="1"/>
          </p:cNvCxnSpPr>
          <p:nvPr/>
        </p:nvCxnSpPr>
        <p:spPr bwMode="auto">
          <a:xfrm rot="-180000">
            <a:off x="4787900" y="5168900"/>
            <a:ext cx="431800" cy="34925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4349" name="Přímá spojovací čára 40"/>
          <p:cNvCxnSpPr>
            <a:cxnSpLocks noChangeShapeType="1"/>
          </p:cNvCxnSpPr>
          <p:nvPr/>
        </p:nvCxnSpPr>
        <p:spPr bwMode="auto">
          <a:xfrm rot="120000" flipV="1">
            <a:off x="4427538" y="4381500"/>
            <a:ext cx="936625" cy="36513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4350" name="Přímá spojovací čára 36"/>
          <p:cNvCxnSpPr>
            <a:cxnSpLocks noChangeShapeType="1"/>
          </p:cNvCxnSpPr>
          <p:nvPr/>
        </p:nvCxnSpPr>
        <p:spPr bwMode="auto">
          <a:xfrm rot="120000" flipV="1">
            <a:off x="2916238" y="4381500"/>
            <a:ext cx="935037" cy="36513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4351" name="Přímá spojovací čára 33"/>
          <p:cNvCxnSpPr>
            <a:cxnSpLocks noChangeShapeType="1"/>
          </p:cNvCxnSpPr>
          <p:nvPr/>
        </p:nvCxnSpPr>
        <p:spPr bwMode="auto">
          <a:xfrm rot="120000" flipV="1">
            <a:off x="1116013" y="4381500"/>
            <a:ext cx="935037" cy="36513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6" name="Obdélník s odříznutým jedním rohem 5"/>
          <p:cNvSpPr/>
          <p:nvPr/>
        </p:nvSpPr>
        <p:spPr bwMode="auto">
          <a:xfrm>
            <a:off x="2051050" y="4076700"/>
            <a:ext cx="865188" cy="504825"/>
          </a:xfrm>
          <a:prstGeom prst="snip1Rect">
            <a:avLst/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ctr"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9" name="Obdélník s odříznutým jedním rohem 8"/>
          <p:cNvSpPr/>
          <p:nvPr/>
        </p:nvSpPr>
        <p:spPr bwMode="auto">
          <a:xfrm>
            <a:off x="3635375" y="4076700"/>
            <a:ext cx="863600" cy="504825"/>
          </a:xfrm>
          <a:prstGeom prst="snip1Rect">
            <a:avLst/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ctr"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10" name="Obdélník s odříznutým jedním rohem 9"/>
          <p:cNvSpPr/>
          <p:nvPr/>
        </p:nvSpPr>
        <p:spPr bwMode="auto">
          <a:xfrm>
            <a:off x="5075238" y="4076700"/>
            <a:ext cx="865187" cy="504825"/>
          </a:xfrm>
          <a:prstGeom prst="snip1Rect">
            <a:avLst/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ctr"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11" name="Obdélník s odříznutým jedním rohem 10"/>
          <p:cNvSpPr/>
          <p:nvPr/>
        </p:nvSpPr>
        <p:spPr bwMode="auto">
          <a:xfrm>
            <a:off x="5076825" y="5013325"/>
            <a:ext cx="863600" cy="503238"/>
          </a:xfrm>
          <a:prstGeom prst="snip1Rect">
            <a:avLst/>
          </a:prstGeom>
          <a:solidFill>
            <a:srgbClr val="FFFF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pPr algn="ctr">
              <a:defRPr/>
            </a:pPr>
            <a:endParaRPr lang="cs-CZ" sz="2400">
              <a:latin typeface="Times New Roman" pitchFamily="18" charset="0"/>
              <a:cs typeface="+mn-cs"/>
            </a:endParaRPr>
          </a:p>
        </p:txBody>
      </p:sp>
      <p:sp>
        <p:nvSpPr>
          <p:cNvPr id="14356" name="Obdélník 12"/>
          <p:cNvSpPr>
            <a:spLocks noChangeArrowheads="1"/>
          </p:cNvSpPr>
          <p:nvPr/>
        </p:nvSpPr>
        <p:spPr bwMode="auto">
          <a:xfrm>
            <a:off x="3779838" y="4941888"/>
            <a:ext cx="576262" cy="719137"/>
          </a:xfrm>
          <a:prstGeom prst="rect">
            <a:avLst/>
          </a:prstGeom>
          <a:solidFill>
            <a:srgbClr val="00B0F0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cxnSp>
        <p:nvCxnSpPr>
          <p:cNvPr id="14357" name="Přímá spojovací čára 17"/>
          <p:cNvCxnSpPr>
            <a:cxnSpLocks noChangeShapeType="1"/>
          </p:cNvCxnSpPr>
          <p:nvPr/>
        </p:nvCxnSpPr>
        <p:spPr bwMode="auto">
          <a:xfrm>
            <a:off x="3348038" y="4437063"/>
            <a:ext cx="0" cy="720725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4358" name="Přímá spojovací čára 20"/>
          <p:cNvCxnSpPr>
            <a:cxnSpLocks noChangeShapeType="1"/>
          </p:cNvCxnSpPr>
          <p:nvPr/>
        </p:nvCxnSpPr>
        <p:spPr bwMode="auto">
          <a:xfrm>
            <a:off x="4787900" y="4437063"/>
            <a:ext cx="0" cy="720725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cxnSp>
        <p:nvCxnSpPr>
          <p:cNvPr id="14359" name="Přímá spojovací čára 45"/>
          <p:cNvCxnSpPr>
            <a:cxnSpLocks noChangeShapeType="1"/>
          </p:cNvCxnSpPr>
          <p:nvPr/>
        </p:nvCxnSpPr>
        <p:spPr bwMode="auto">
          <a:xfrm rot="-180000">
            <a:off x="3348038" y="5168900"/>
            <a:ext cx="431800" cy="34925"/>
          </a:xfrm>
          <a:prstGeom prst="line">
            <a:avLst/>
          </a:prstGeom>
          <a:noFill/>
          <a:ln w="381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</p:cxnSp>
      <p:sp>
        <p:nvSpPr>
          <p:cNvPr id="14360" name="TextovéPole 52"/>
          <p:cNvSpPr txBox="1">
            <a:spLocks noChangeArrowheads="1"/>
          </p:cNvSpPr>
          <p:nvPr/>
        </p:nvSpPr>
        <p:spPr bwMode="auto">
          <a:xfrm>
            <a:off x="2124075" y="3573463"/>
            <a:ext cx="719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Fotk</a:t>
            </a:r>
            <a:r>
              <a:rPr lang="cs-CZ" sz="1400" b="1"/>
              <a:t>y</a:t>
            </a:r>
            <a:endParaRPr lang="cs-CZ" sz="1400"/>
          </a:p>
        </p:txBody>
      </p:sp>
      <p:sp>
        <p:nvSpPr>
          <p:cNvPr id="14361" name="TextovéPole 53"/>
          <p:cNvSpPr txBox="1">
            <a:spLocks noChangeArrowheads="1"/>
          </p:cNvSpPr>
          <p:nvPr/>
        </p:nvSpPr>
        <p:spPr bwMode="auto">
          <a:xfrm>
            <a:off x="3563938" y="3573463"/>
            <a:ext cx="10080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Dovolená</a:t>
            </a:r>
            <a:endParaRPr lang="cs-CZ" sz="1400"/>
          </a:p>
        </p:txBody>
      </p:sp>
      <p:sp>
        <p:nvSpPr>
          <p:cNvPr id="14362" name="TextovéPole 54"/>
          <p:cNvSpPr txBox="1">
            <a:spLocks noChangeArrowheads="1"/>
          </p:cNvSpPr>
          <p:nvPr/>
        </p:nvSpPr>
        <p:spPr bwMode="auto">
          <a:xfrm>
            <a:off x="2124075" y="4581525"/>
            <a:ext cx="7191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Škola</a:t>
            </a:r>
            <a:endParaRPr lang="cs-CZ" sz="1400"/>
          </a:p>
        </p:txBody>
      </p:sp>
      <p:sp>
        <p:nvSpPr>
          <p:cNvPr id="14363" name="TextovéPole 55"/>
          <p:cNvSpPr txBox="1">
            <a:spLocks noChangeArrowheads="1"/>
          </p:cNvSpPr>
          <p:nvPr/>
        </p:nvSpPr>
        <p:spPr bwMode="auto">
          <a:xfrm>
            <a:off x="2124075" y="5732463"/>
            <a:ext cx="863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Tabulky</a:t>
            </a:r>
            <a:endParaRPr lang="cs-CZ" sz="1400"/>
          </a:p>
        </p:txBody>
      </p:sp>
      <p:sp>
        <p:nvSpPr>
          <p:cNvPr id="14364" name="TextovéPole 56"/>
          <p:cNvSpPr txBox="1">
            <a:spLocks noChangeArrowheads="1"/>
          </p:cNvSpPr>
          <p:nvPr/>
        </p:nvSpPr>
        <p:spPr bwMode="auto">
          <a:xfrm>
            <a:off x="3635375" y="4508500"/>
            <a:ext cx="936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Referáty</a:t>
            </a:r>
            <a:endParaRPr lang="cs-CZ" sz="1400"/>
          </a:p>
        </p:txBody>
      </p:sp>
      <p:sp>
        <p:nvSpPr>
          <p:cNvPr id="14365" name="TextovéPole 57"/>
          <p:cNvSpPr txBox="1">
            <a:spLocks noChangeArrowheads="1"/>
          </p:cNvSpPr>
          <p:nvPr/>
        </p:nvSpPr>
        <p:spPr bwMode="auto">
          <a:xfrm>
            <a:off x="5003800" y="4508500"/>
            <a:ext cx="9366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Dějepis</a:t>
            </a:r>
            <a:endParaRPr lang="cs-CZ" sz="1400"/>
          </a:p>
        </p:txBody>
      </p:sp>
      <p:sp>
        <p:nvSpPr>
          <p:cNvPr id="14366" name="TextovéPole 58"/>
          <p:cNvSpPr txBox="1">
            <a:spLocks noChangeArrowheads="1"/>
          </p:cNvSpPr>
          <p:nvPr/>
        </p:nvSpPr>
        <p:spPr bwMode="auto">
          <a:xfrm>
            <a:off x="5076825" y="5445125"/>
            <a:ext cx="935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Zeměpis</a:t>
            </a:r>
            <a:endParaRPr lang="cs-CZ" sz="1400"/>
          </a:p>
        </p:txBody>
      </p:sp>
      <p:sp>
        <p:nvSpPr>
          <p:cNvPr id="14367" name="TextovéPole 59"/>
          <p:cNvSpPr txBox="1">
            <a:spLocks noChangeArrowheads="1"/>
          </p:cNvSpPr>
          <p:nvPr/>
        </p:nvSpPr>
        <p:spPr bwMode="auto">
          <a:xfrm>
            <a:off x="3563938" y="5589588"/>
            <a:ext cx="12239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Rozvrh.doc</a:t>
            </a:r>
          </a:p>
        </p:txBody>
      </p:sp>
      <p:sp>
        <p:nvSpPr>
          <p:cNvPr id="14368" name="TextovéPole 60"/>
          <p:cNvSpPr txBox="1">
            <a:spLocks noChangeArrowheads="1"/>
          </p:cNvSpPr>
          <p:nvPr/>
        </p:nvSpPr>
        <p:spPr bwMode="auto">
          <a:xfrm>
            <a:off x="5076825" y="3716338"/>
            <a:ext cx="8636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A.jpeg</a:t>
            </a:r>
            <a:endParaRPr lang="cs-CZ" sz="1400"/>
          </a:p>
        </p:txBody>
      </p:sp>
      <p:sp>
        <p:nvSpPr>
          <p:cNvPr id="14369" name="TextovéPole 61"/>
          <p:cNvSpPr txBox="1">
            <a:spLocks noChangeArrowheads="1"/>
          </p:cNvSpPr>
          <p:nvPr/>
        </p:nvSpPr>
        <p:spPr bwMode="auto">
          <a:xfrm>
            <a:off x="3708400" y="6550025"/>
            <a:ext cx="9350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Info.txt</a:t>
            </a:r>
            <a:endParaRPr lang="cs-CZ" sz="1400"/>
          </a:p>
        </p:txBody>
      </p:sp>
      <p:sp>
        <p:nvSpPr>
          <p:cNvPr id="66" name="TextovéPole 65"/>
          <p:cNvSpPr txBox="1"/>
          <p:nvPr/>
        </p:nvSpPr>
        <p:spPr>
          <a:xfrm>
            <a:off x="714375" y="2214563"/>
            <a:ext cx="7072313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latin typeface="+mn-lt"/>
                <a:cs typeface="+mn-cs"/>
              </a:rPr>
              <a:t>C:</a:t>
            </a:r>
            <a:r>
              <a:rPr kumimoji="1" lang="en-US" sz="3200" b="1" kern="0" dirty="0">
                <a:latin typeface="+mn-lt"/>
                <a:cs typeface="+mn-cs"/>
              </a:rPr>
              <a:t>\</a:t>
            </a:r>
            <a:r>
              <a:rPr kumimoji="1" lang="cs-CZ" sz="3200" b="1" kern="0" dirty="0">
                <a:latin typeface="+mn-lt"/>
                <a:cs typeface="+mn-cs"/>
              </a:rPr>
              <a:t>Škola</a:t>
            </a:r>
            <a:r>
              <a:rPr kumimoji="1" lang="en-US" sz="3200" b="1" kern="0" dirty="0">
                <a:latin typeface="+mn-lt"/>
                <a:cs typeface="+mn-cs"/>
              </a:rPr>
              <a:t>\</a:t>
            </a:r>
            <a:r>
              <a:rPr kumimoji="1" lang="cs-CZ" sz="3200" b="1" kern="0" dirty="0">
                <a:latin typeface="+mn-lt"/>
                <a:cs typeface="+mn-cs"/>
              </a:rPr>
              <a:t>Referáty</a:t>
            </a:r>
            <a:r>
              <a:rPr kumimoji="1" lang="en-US" sz="3200" b="1" kern="0" dirty="0">
                <a:latin typeface="+mn-lt"/>
                <a:cs typeface="+mn-cs"/>
              </a:rPr>
              <a:t>\</a:t>
            </a:r>
            <a:r>
              <a:rPr kumimoji="1" lang="cs-CZ" sz="3200" b="1" kern="0" dirty="0">
                <a:latin typeface="+mn-lt"/>
                <a:cs typeface="+mn-cs"/>
              </a:rPr>
              <a:t>Dějepis</a:t>
            </a:r>
            <a:r>
              <a:rPr kumimoji="1" lang="en-US" sz="3200" b="1" kern="0" dirty="0">
                <a:latin typeface="+mn-lt"/>
                <a:cs typeface="+mn-cs"/>
              </a:rPr>
              <a:t>\</a:t>
            </a:r>
            <a:r>
              <a:rPr kumimoji="1" lang="cs-CZ" sz="3200" b="1" kern="0" dirty="0">
                <a:latin typeface="+mn-lt"/>
                <a:cs typeface="+mn-cs"/>
              </a:rPr>
              <a:t>Nero.</a:t>
            </a:r>
            <a:r>
              <a:rPr kumimoji="1" lang="cs-CZ" sz="3200" b="1" kern="0" dirty="0" err="1">
                <a:latin typeface="+mn-lt"/>
                <a:cs typeface="+mn-cs"/>
              </a:rPr>
              <a:t>doc</a:t>
            </a:r>
            <a:endParaRPr lang="cs-CZ" sz="3200" dirty="0">
              <a:latin typeface="+mn-lt"/>
              <a:cs typeface="+mn-cs"/>
            </a:endParaRPr>
          </a:p>
        </p:txBody>
      </p:sp>
      <p:sp>
        <p:nvSpPr>
          <p:cNvPr id="14371" name="Obdélník 43"/>
          <p:cNvSpPr>
            <a:spLocks noChangeArrowheads="1"/>
          </p:cNvSpPr>
          <p:nvPr/>
        </p:nvSpPr>
        <p:spPr bwMode="auto">
          <a:xfrm>
            <a:off x="6372225" y="4005263"/>
            <a:ext cx="576263" cy="719137"/>
          </a:xfrm>
          <a:prstGeom prst="rect">
            <a:avLst/>
          </a:prstGeom>
          <a:solidFill>
            <a:srgbClr val="00B0F0"/>
          </a:solidFill>
          <a:ln w="12700" cap="sq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14372" name="TextovéPole 46"/>
          <p:cNvSpPr txBox="1">
            <a:spLocks noChangeArrowheads="1"/>
          </p:cNvSpPr>
          <p:nvPr/>
        </p:nvSpPr>
        <p:spPr bwMode="auto">
          <a:xfrm>
            <a:off x="6156325" y="4724400"/>
            <a:ext cx="1079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b="1"/>
              <a:t>Nero.doc</a:t>
            </a:r>
            <a:endParaRPr lang="cs-CZ" sz="140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Správa souborů a adresářů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1252538"/>
          </a:xfrm>
        </p:spPr>
        <p:txBody>
          <a:bodyPr/>
          <a:lstStyle/>
          <a:p>
            <a:r>
              <a:rPr lang="cs-CZ" smtClean="0"/>
              <a:t>Každý operační systém poskytuje uživateli vhodnou formu správy: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0" y="2857500"/>
            <a:ext cx="86868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lang="cs-CZ" sz="3200" dirty="0">
                <a:latin typeface="+mn-lt"/>
                <a:cs typeface="+mn-cs"/>
              </a:rPr>
              <a:t> - procházení stromové struktury </a:t>
            </a:r>
            <a:endParaRPr kumimoji="1" lang="cs-CZ" sz="3200" kern="0" dirty="0">
              <a:latin typeface="+mn-lt"/>
              <a:cs typeface="+mn-cs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214282" y="3500438"/>
            <a:ext cx="86868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kern="0" dirty="0">
                <a:latin typeface="+mn-lt"/>
                <a:cs typeface="+mn-cs"/>
              </a:rPr>
              <a:t>-vytvářet adresáře 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214282" y="4857760"/>
            <a:ext cx="86868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kern="0" dirty="0">
                <a:latin typeface="+mn-lt"/>
                <a:cs typeface="+mn-cs"/>
              </a:rPr>
              <a:t>- kopírovat, přesouvat adresáře a soubory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214282" y="4143380"/>
            <a:ext cx="5214937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kern="0" dirty="0">
                <a:latin typeface="+mn-lt"/>
                <a:cs typeface="+mn-cs"/>
              </a:rPr>
              <a:t>- mazat adresáře a soubory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214282" y="5500702"/>
            <a:ext cx="86868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kern="0" dirty="0">
                <a:latin typeface="+mn-lt"/>
                <a:cs typeface="+mn-cs"/>
              </a:rPr>
              <a:t>- přejmenovávat adresáře a soubory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 bwMode="auto">
          <a:xfrm>
            <a:off x="214313" y="6143625"/>
            <a:ext cx="86868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kern="0" dirty="0">
                <a:latin typeface="+mn-lt"/>
                <a:cs typeface="+mn-cs"/>
              </a:rPr>
              <a:t>- f</a:t>
            </a:r>
            <a:r>
              <a:rPr kumimoji="1" lang="cs-CZ" sz="3200" kern="0" dirty="0" err="1">
                <a:latin typeface="+mn-lt"/>
                <a:cs typeface="+mn-cs"/>
              </a:rPr>
              <a:t>ormátovat</a:t>
            </a:r>
            <a:r>
              <a:rPr kumimoji="1" lang="cs-CZ" sz="3200" kern="0" dirty="0">
                <a:latin typeface="+mn-lt"/>
                <a:cs typeface="+mn-cs"/>
              </a:rPr>
              <a:t> disky …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Další činnosti při správě souborů a adresářů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928813"/>
            <a:ext cx="8686800" cy="609600"/>
          </a:xfrm>
        </p:spPr>
        <p:txBody>
          <a:bodyPr/>
          <a:lstStyle/>
          <a:p>
            <a:r>
              <a:rPr lang="cs-CZ" dirty="0" smtClean="0"/>
              <a:t>Označení více souborů současně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785813" y="2928938"/>
            <a:ext cx="2571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b="1" kern="0" dirty="0">
                <a:latin typeface="+mn-lt"/>
                <a:cs typeface="+mn-cs"/>
              </a:rPr>
              <a:t>Shift + LT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4643438" y="2928938"/>
            <a:ext cx="2714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b="1" kern="0" dirty="0">
                <a:latin typeface="+mn-lt"/>
                <a:cs typeface="+mn-cs"/>
              </a:rPr>
              <a:t>C</a:t>
            </a:r>
            <a:r>
              <a:rPr kumimoji="1" lang="cs-CZ" sz="3200" b="1" kern="0" dirty="0" err="1">
                <a:latin typeface="+mn-lt"/>
                <a:cs typeface="+mn-cs"/>
              </a:rPr>
              <a:t>trl</a:t>
            </a:r>
            <a:r>
              <a:rPr kumimoji="1" lang="cs-CZ" sz="3200" b="1" kern="0" dirty="0">
                <a:latin typeface="+mn-lt"/>
                <a:cs typeface="+mn-cs"/>
              </a:rPr>
              <a:t> + LT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785813" y="3714750"/>
            <a:ext cx="2571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kern="0" dirty="0">
                <a:latin typeface="+mn-lt"/>
                <a:cs typeface="+mn-cs"/>
              </a:rPr>
              <a:t>souvisle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4643438" y="3714750"/>
            <a:ext cx="292893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kern="0" dirty="0">
                <a:latin typeface="+mn-lt"/>
                <a:cs typeface="+mn-cs"/>
              </a:rPr>
              <a:t>na přeskáčku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 bwMode="auto">
          <a:xfrm>
            <a:off x="457200" y="4929198"/>
            <a:ext cx="868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cs-C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Řazení</a:t>
            </a:r>
            <a:r>
              <a:rPr kumimoji="1" lang="cs-CZ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souborů v adresáři</a:t>
            </a:r>
            <a:endParaRPr kumimoji="1" lang="cs-CZ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Schránka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6810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mtClean="0"/>
              <a:t>Virtuální prostor pro dočasné uložení dat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457200" y="2571750"/>
            <a:ext cx="5400675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kern="0" dirty="0">
                <a:latin typeface="+mn-lt"/>
                <a:cs typeface="+mn-cs"/>
              </a:rPr>
              <a:t>- kopírování dat do schránky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5929313" y="2571750"/>
            <a:ext cx="1500187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b="1" kern="0" dirty="0">
                <a:latin typeface="+mn-lt"/>
                <a:cs typeface="+mn-cs"/>
              </a:rPr>
              <a:t>Ctrl+C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6000750" y="3071813"/>
            <a:ext cx="3143250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2800" b="1" kern="0" dirty="0">
                <a:latin typeface="+mn-lt"/>
                <a:cs typeface="+mn-cs"/>
              </a:rPr>
              <a:t>Ikona Kopírování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500063" y="3929063"/>
            <a:ext cx="5400675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kern="0" dirty="0">
                <a:latin typeface="+mn-lt"/>
                <a:cs typeface="+mn-cs"/>
              </a:rPr>
              <a:t>- vyjmutí dat do schránky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5929313" y="3929063"/>
            <a:ext cx="1500187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b="1" kern="0" dirty="0">
                <a:latin typeface="+mn-lt"/>
                <a:cs typeface="+mn-cs"/>
              </a:rPr>
              <a:t>Ctrl+X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6000750" y="4429125"/>
            <a:ext cx="3143250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2800" b="1" kern="0" dirty="0">
                <a:latin typeface="+mn-lt"/>
                <a:cs typeface="+mn-cs"/>
              </a:rPr>
              <a:t>Ikona Vyjmout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 bwMode="auto">
          <a:xfrm>
            <a:off x="500063" y="5143500"/>
            <a:ext cx="5400675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kern="0" dirty="0">
                <a:latin typeface="+mn-lt"/>
                <a:cs typeface="+mn-cs"/>
              </a:rPr>
              <a:t>- vložení dat ze schránky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 bwMode="auto">
          <a:xfrm>
            <a:off x="5929313" y="5214938"/>
            <a:ext cx="1500187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3200" b="1" kern="0" dirty="0">
                <a:latin typeface="+mn-lt"/>
                <a:cs typeface="+mn-cs"/>
              </a:rPr>
              <a:t>Ctrl+V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 bwMode="auto">
          <a:xfrm>
            <a:off x="6000750" y="5857875"/>
            <a:ext cx="3143250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2800" b="1" kern="0" dirty="0">
                <a:latin typeface="+mn-lt"/>
                <a:cs typeface="+mn-cs"/>
              </a:rPr>
              <a:t>Ikona Vložit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Zástupce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752475"/>
          </a:xfrm>
        </p:spPr>
        <p:txBody>
          <a:bodyPr/>
          <a:lstStyle/>
          <a:p>
            <a:r>
              <a:rPr lang="cs-CZ" smtClean="0"/>
              <a:t>Odkaz na skutečný objekt.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214313" y="2428875"/>
            <a:ext cx="86868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3200" kern="0" dirty="0">
                <a:latin typeface="+mn-lt"/>
                <a:cs typeface="+mn-cs"/>
              </a:rPr>
              <a:t>Usnadňuje přístup k programům.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214313" y="3929063"/>
            <a:ext cx="371475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2800" b="1" kern="0" dirty="0">
                <a:latin typeface="+mn-lt"/>
                <a:cs typeface="+mn-cs"/>
              </a:rPr>
              <a:t>Vytvoření zástupce: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285750" y="4714875"/>
            <a:ext cx="868680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3200" kern="0" dirty="0">
                <a:latin typeface="+mn-lt"/>
                <a:cs typeface="+mn-cs"/>
              </a:rPr>
              <a:t>Tažením skutečného objektu LT + Alt na místo, kde chceme vytvořit zástupce 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285750" y="5786438"/>
            <a:ext cx="86868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3200" kern="0" dirty="0">
                <a:latin typeface="+mn-lt"/>
                <a:cs typeface="+mn-cs"/>
              </a:rPr>
              <a:t>Nejdříve uvolnit Alt a pak LT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Zkuste odpovědět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681038"/>
          </a:xfrm>
        </p:spPr>
        <p:txBody>
          <a:bodyPr/>
          <a:lstStyle/>
          <a:p>
            <a:r>
              <a:rPr lang="cs-CZ" dirty="0" smtClean="0"/>
              <a:t>Kolik může být zástupců jednoho objektu?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214313" y="2643188"/>
            <a:ext cx="8686800" cy="68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3200" kern="0" dirty="0">
                <a:latin typeface="+mn-lt"/>
                <a:cs typeface="+mn-cs"/>
              </a:rPr>
              <a:t>Kde může být zástupce umístěn?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214313" y="3500438"/>
            <a:ext cx="86868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3200" kern="0" dirty="0">
                <a:latin typeface="+mn-lt"/>
                <a:cs typeface="+mn-cs"/>
              </a:rPr>
              <a:t>Co se stane s objektem, jestliže smažeme jeho zástupce?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214313" y="4643438"/>
            <a:ext cx="86868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3200" kern="0" dirty="0">
                <a:latin typeface="+mn-lt"/>
                <a:cs typeface="+mn-cs"/>
              </a:rPr>
              <a:t>Bude fungovat zástupce po přesunutí nebo přejmenování objektu, na který ukazoval?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214282" y="5857875"/>
            <a:ext cx="86868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3200" kern="0" dirty="0">
                <a:latin typeface="+mn-lt"/>
                <a:cs typeface="+mn-cs"/>
              </a:rPr>
              <a:t>Zmizí zástupce, když smažeme objekt, na který ukazoval?</a:t>
            </a:r>
          </a:p>
        </p:txBody>
      </p:sp>
      <p:sp>
        <p:nvSpPr>
          <p:cNvPr id="8" name="Tlačítko akce: Nápověda 7">
            <a:hlinkClick r:id="" action="ppaction://noaction" highlightClick="1"/>
          </p:cNvPr>
          <p:cNvSpPr/>
          <p:nvPr/>
        </p:nvSpPr>
        <p:spPr bwMode="auto">
          <a:xfrm>
            <a:off x="7715272" y="714356"/>
            <a:ext cx="1143008" cy="857256"/>
          </a:xfrm>
          <a:prstGeom prst="actionButtonHelp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643702" y="114298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ŘEŠENÍ</a:t>
            </a:r>
            <a:endParaRPr lang="cs-CZ" b="1" dirty="0"/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857364"/>
            <a:ext cx="8686800" cy="823906"/>
          </a:xfrm>
        </p:spPr>
        <p:txBody>
          <a:bodyPr/>
          <a:lstStyle/>
          <a:p>
            <a:r>
              <a:rPr lang="cs-CZ" sz="2800" dirty="0" smtClean="0"/>
              <a:t>Libovolný počet.</a:t>
            </a:r>
            <a:endParaRPr lang="cs-CZ" sz="28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214282" y="2714620"/>
            <a:ext cx="8686800" cy="82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Kdekoliv na ploše nebo ve složce.</a:t>
            </a:r>
            <a:endParaRPr kumimoji="1" lang="cs-CZ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214282" y="3571876"/>
            <a:ext cx="8686800" cy="82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Nic.</a:t>
            </a:r>
            <a:endParaRPr kumimoji="1" lang="cs-CZ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214282" y="4357694"/>
            <a:ext cx="8686800" cy="82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Ano.</a:t>
            </a:r>
            <a:endParaRPr kumimoji="1" lang="cs-CZ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214282" y="5143512"/>
            <a:ext cx="8686800" cy="82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A5047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1" 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Ne.</a:t>
            </a:r>
            <a:endParaRPr kumimoji="1" lang="cs-CZ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lačítko akce: Návrat 8">
            <a:hlinkClick r:id="rId2" action="ppaction://hlinksldjump" highlightClick="1"/>
          </p:cNvPr>
          <p:cNvSpPr/>
          <p:nvPr/>
        </p:nvSpPr>
        <p:spPr bwMode="auto">
          <a:xfrm>
            <a:off x="8072462" y="857232"/>
            <a:ext cx="1071538" cy="785818"/>
          </a:xfrm>
          <a:prstGeom prst="actionButtonReturn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soubor?</a:t>
            </a:r>
          </a:p>
        </p:txBody>
      </p:sp>
      <p:sp>
        <p:nvSpPr>
          <p:cNvPr id="3" name="Nadpis 1"/>
          <p:cNvSpPr txBox="1">
            <a:spLocks/>
          </p:cNvSpPr>
          <p:nvPr/>
        </p:nvSpPr>
        <p:spPr bwMode="auto">
          <a:xfrm>
            <a:off x="285720" y="2643182"/>
            <a:ext cx="86868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kumimoji="1" lang="cs-CZ" sz="4400" b="1" kern="0" dirty="0">
                <a:latin typeface="+mj-lt"/>
                <a:ea typeface="+mj-ea"/>
                <a:cs typeface="+mj-cs"/>
              </a:rPr>
              <a:t>Skupina dat (informací), která spolu souvisí a pracuje se s nimi jako s celkem.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Pojmenování souboru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sz="half" idx="1"/>
          </p:nvPr>
        </p:nvSpPr>
        <p:spPr>
          <a:xfrm>
            <a:off x="357188" y="2071688"/>
            <a:ext cx="3695700" cy="647700"/>
          </a:xfrm>
        </p:spPr>
        <p:txBody>
          <a:bodyPr/>
          <a:lstStyle/>
          <a:p>
            <a:pPr algn="r">
              <a:buFont typeface="Wingdings" pitchFamily="2" charset="2"/>
              <a:buNone/>
            </a:pPr>
            <a:r>
              <a:rPr lang="cs-CZ" sz="4000" b="1" dirty="0" smtClean="0"/>
              <a:t>vlastní jméno</a:t>
            </a:r>
          </a:p>
        </p:txBody>
      </p:sp>
      <p:sp>
        <p:nvSpPr>
          <p:cNvPr id="512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6313" y="2071688"/>
            <a:ext cx="3983037" cy="72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4000" b="1" dirty="0" smtClean="0"/>
              <a:t>přípona</a:t>
            </a:r>
          </a:p>
        </p:txBody>
      </p:sp>
      <p:sp>
        <p:nvSpPr>
          <p:cNvPr id="5125" name="TextovéPole 4"/>
          <p:cNvSpPr txBox="1">
            <a:spLocks noChangeArrowheads="1"/>
          </p:cNvSpPr>
          <p:nvPr/>
        </p:nvSpPr>
        <p:spPr bwMode="auto">
          <a:xfrm>
            <a:off x="4214813" y="2071688"/>
            <a:ext cx="2873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 dirty="0">
                <a:latin typeface="Arial Black" pitchFamily="34" charset="0"/>
              </a:rPr>
              <a:t>.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0" y="3143250"/>
            <a:ext cx="47164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None/>
              <a:defRPr/>
            </a:pPr>
            <a:r>
              <a:rPr kumimoji="1" lang="cs-CZ" sz="2800" b="1" kern="0" dirty="0">
                <a:latin typeface="+mn-lt"/>
                <a:cs typeface="+mn-cs"/>
              </a:rPr>
              <a:t>- v OS Windows 254 znaků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0" y="4143375"/>
            <a:ext cx="3276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None/>
              <a:defRPr/>
            </a:pPr>
            <a:r>
              <a:rPr kumimoji="1" lang="cs-CZ" sz="2800" b="1" kern="0" dirty="0">
                <a:latin typeface="+mn-lt"/>
                <a:cs typeface="+mn-cs"/>
              </a:rPr>
              <a:t>- zakázané znaky:</a:t>
            </a:r>
          </a:p>
        </p:txBody>
      </p:sp>
      <p:sp>
        <p:nvSpPr>
          <p:cNvPr id="5128" name="TextovéPole 7"/>
          <p:cNvSpPr txBox="1">
            <a:spLocks noChangeArrowheads="1"/>
          </p:cNvSpPr>
          <p:nvPr/>
        </p:nvSpPr>
        <p:spPr bwMode="auto">
          <a:xfrm>
            <a:off x="187325" y="5072063"/>
            <a:ext cx="288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 dirty="0">
                <a:latin typeface="Arial Black" pitchFamily="34" charset="0"/>
              </a:rPr>
              <a:t>/</a:t>
            </a:r>
          </a:p>
        </p:txBody>
      </p:sp>
      <p:sp>
        <p:nvSpPr>
          <p:cNvPr id="5129" name="TextovéPole 8"/>
          <p:cNvSpPr txBox="1">
            <a:spLocks noChangeArrowheads="1"/>
          </p:cNvSpPr>
          <p:nvPr/>
        </p:nvSpPr>
        <p:spPr bwMode="auto">
          <a:xfrm>
            <a:off x="692150" y="5072063"/>
            <a:ext cx="2873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>
                <a:latin typeface="Arial Black" pitchFamily="34" charset="0"/>
              </a:rPr>
              <a:t>\</a:t>
            </a:r>
            <a:endParaRPr lang="cs-CZ" sz="3600" dirty="0">
              <a:latin typeface="Arial Black" pitchFamily="34" charset="0"/>
            </a:endParaRPr>
          </a:p>
        </p:txBody>
      </p:sp>
      <p:sp>
        <p:nvSpPr>
          <p:cNvPr id="5130" name="TextovéPole 9"/>
          <p:cNvSpPr txBox="1">
            <a:spLocks noChangeArrowheads="1"/>
          </p:cNvSpPr>
          <p:nvPr/>
        </p:nvSpPr>
        <p:spPr bwMode="auto">
          <a:xfrm>
            <a:off x="1195388" y="5072063"/>
            <a:ext cx="288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 dirty="0">
                <a:latin typeface="Arial Black" pitchFamily="34" charset="0"/>
              </a:rPr>
              <a:t>:</a:t>
            </a:r>
          </a:p>
        </p:txBody>
      </p:sp>
      <p:sp>
        <p:nvSpPr>
          <p:cNvPr id="5131" name="TextovéPole 10"/>
          <p:cNvSpPr txBox="1">
            <a:spLocks noChangeArrowheads="1"/>
          </p:cNvSpPr>
          <p:nvPr/>
        </p:nvSpPr>
        <p:spPr bwMode="auto">
          <a:xfrm>
            <a:off x="1700213" y="5072063"/>
            <a:ext cx="2873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 dirty="0">
                <a:latin typeface="Arial Black" pitchFamily="34" charset="0"/>
              </a:rPr>
              <a:t>*</a:t>
            </a:r>
          </a:p>
        </p:txBody>
      </p:sp>
      <p:sp>
        <p:nvSpPr>
          <p:cNvPr id="5132" name="TextovéPole 11"/>
          <p:cNvSpPr txBox="1">
            <a:spLocks noChangeArrowheads="1"/>
          </p:cNvSpPr>
          <p:nvPr/>
        </p:nvSpPr>
        <p:spPr bwMode="auto">
          <a:xfrm>
            <a:off x="2132013" y="5072063"/>
            <a:ext cx="2873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 dirty="0">
                <a:latin typeface="Arial Black" pitchFamily="34" charset="0"/>
              </a:rPr>
              <a:t>?</a:t>
            </a:r>
          </a:p>
        </p:txBody>
      </p:sp>
      <p:sp>
        <p:nvSpPr>
          <p:cNvPr id="5133" name="TextovéPole 12"/>
          <p:cNvSpPr txBox="1">
            <a:spLocks noChangeArrowheads="1"/>
          </p:cNvSpPr>
          <p:nvPr/>
        </p:nvSpPr>
        <p:spPr bwMode="auto">
          <a:xfrm>
            <a:off x="2635250" y="5072063"/>
            <a:ext cx="288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 dirty="0">
                <a:latin typeface="Arial Black" pitchFamily="34" charset="0"/>
              </a:rPr>
              <a:t>&lt;</a:t>
            </a:r>
          </a:p>
        </p:txBody>
      </p:sp>
      <p:sp>
        <p:nvSpPr>
          <p:cNvPr id="5134" name="TextovéPole 13"/>
          <p:cNvSpPr txBox="1">
            <a:spLocks noChangeArrowheads="1"/>
          </p:cNvSpPr>
          <p:nvPr/>
        </p:nvSpPr>
        <p:spPr bwMode="auto">
          <a:xfrm>
            <a:off x="3067050" y="5072063"/>
            <a:ext cx="2889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 dirty="0">
                <a:latin typeface="Arial Black" pitchFamily="34" charset="0"/>
              </a:rPr>
              <a:t>&gt;</a:t>
            </a:r>
          </a:p>
        </p:txBody>
      </p:sp>
      <p:sp>
        <p:nvSpPr>
          <p:cNvPr id="5135" name="TextovéPole 14"/>
          <p:cNvSpPr txBox="1">
            <a:spLocks noChangeArrowheads="1"/>
          </p:cNvSpPr>
          <p:nvPr/>
        </p:nvSpPr>
        <p:spPr bwMode="auto">
          <a:xfrm>
            <a:off x="3571875" y="5072063"/>
            <a:ext cx="2873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 dirty="0">
                <a:latin typeface="Arial Black" pitchFamily="34" charset="0"/>
              </a:rPr>
              <a:t>“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 bwMode="auto">
          <a:xfrm>
            <a:off x="5076825" y="3143250"/>
            <a:ext cx="4067175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3525" indent="-263525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None/>
              <a:defRPr/>
            </a:pPr>
            <a:r>
              <a:rPr kumimoji="1" lang="cs-CZ" sz="2800" b="1" kern="0" dirty="0">
                <a:latin typeface="+mn-lt"/>
                <a:cs typeface="+mn-cs"/>
              </a:rPr>
              <a:t>- charakterizuje typ souboru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  <p:bldP spid="5124" grpId="0" build="p"/>
      <p:bldP spid="5125" grpId="0"/>
      <p:bldP spid="6" grpId="0"/>
      <p:bldP spid="7" grpId="0"/>
      <p:bldP spid="5128" grpId="0"/>
      <p:bldP spid="5129" grpId="0"/>
      <p:bldP spid="5130" grpId="0"/>
      <p:bldP spid="5131" grpId="0"/>
      <p:bldP spid="5132" grpId="0"/>
      <p:bldP spid="5133" grpId="0"/>
      <p:bldP spid="5134" grpId="0"/>
      <p:bldP spid="513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Urči  o jaké soubory se jedná: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 smtClean="0"/>
              <a:t>EXE</a:t>
            </a:r>
          </a:p>
          <a:p>
            <a:r>
              <a:rPr lang="cs-CZ" b="1" dirty="0" smtClean="0"/>
              <a:t>TXT</a:t>
            </a:r>
          </a:p>
          <a:p>
            <a:r>
              <a:rPr lang="cs-CZ" b="1" dirty="0" smtClean="0"/>
              <a:t>AVI</a:t>
            </a:r>
          </a:p>
          <a:p>
            <a:r>
              <a:rPr lang="cs-CZ" b="1" dirty="0" smtClean="0"/>
              <a:t>JPG, GIF, BMP</a:t>
            </a:r>
          </a:p>
          <a:p>
            <a:r>
              <a:rPr lang="cs-CZ" b="1" dirty="0" smtClean="0"/>
              <a:t>DOC, DOCX</a:t>
            </a:r>
          </a:p>
          <a:p>
            <a:r>
              <a:rPr lang="cs-CZ" b="1" dirty="0" smtClean="0"/>
              <a:t>COM</a:t>
            </a:r>
          </a:p>
          <a:p>
            <a:r>
              <a:rPr lang="cs-CZ" b="1" dirty="0" smtClean="0"/>
              <a:t>HTML, HTM</a:t>
            </a:r>
          </a:p>
          <a:p>
            <a:r>
              <a:rPr lang="cs-CZ" b="1" dirty="0" smtClean="0"/>
              <a:t>MP3, WAV</a:t>
            </a:r>
          </a:p>
          <a:p>
            <a:r>
              <a:rPr lang="cs-CZ" b="1" dirty="0" smtClean="0"/>
              <a:t>DBF</a:t>
            </a:r>
          </a:p>
          <a:p>
            <a:r>
              <a:rPr lang="cs-CZ" b="1" dirty="0" smtClean="0"/>
              <a:t>XLS, XLSX</a:t>
            </a:r>
          </a:p>
        </p:txBody>
      </p:sp>
      <p:sp>
        <p:nvSpPr>
          <p:cNvPr id="6148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267200" cy="457200"/>
          </a:xfrm>
        </p:spPr>
        <p:txBody>
          <a:bodyPr/>
          <a:lstStyle/>
          <a:p>
            <a:r>
              <a:rPr lang="cs-CZ" dirty="0" smtClean="0"/>
              <a:t>Spustitelné soubory</a:t>
            </a:r>
          </a:p>
        </p:txBody>
      </p:sp>
      <p:sp>
        <p:nvSpPr>
          <p:cNvPr id="5" name="Zástupný symbol pro obsah 3"/>
          <p:cNvSpPr txBox="1">
            <a:spLocks/>
          </p:cNvSpPr>
          <p:nvPr/>
        </p:nvSpPr>
        <p:spPr bwMode="auto">
          <a:xfrm>
            <a:off x="4643438" y="2133600"/>
            <a:ext cx="42672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2800" kern="0" dirty="0">
                <a:latin typeface="+mn-lt"/>
                <a:cs typeface="+mn-cs"/>
              </a:rPr>
              <a:t>textové soubory</a:t>
            </a:r>
          </a:p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2800" kern="0" dirty="0" err="1">
                <a:latin typeface="+mn-lt"/>
                <a:cs typeface="+mn-cs"/>
              </a:rPr>
              <a:t>Videosekvence</a:t>
            </a:r>
            <a:endParaRPr kumimoji="1" lang="cs-CZ" sz="28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2800" kern="0" dirty="0">
                <a:latin typeface="+mn-lt"/>
                <a:cs typeface="+mn-cs"/>
              </a:rPr>
              <a:t>Obrázky</a:t>
            </a:r>
          </a:p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2800" kern="0" dirty="0">
                <a:latin typeface="+mn-lt"/>
                <a:cs typeface="+mn-cs"/>
              </a:rPr>
              <a:t>Dokument Wordu</a:t>
            </a:r>
          </a:p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800" dirty="0">
                <a:latin typeface="+mn-lt"/>
                <a:cs typeface="+mn-cs"/>
              </a:rPr>
              <a:t>Spustitelné soubory</a:t>
            </a:r>
          </a:p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2800" kern="0" dirty="0">
                <a:latin typeface="+mn-lt"/>
                <a:cs typeface="+mn-cs"/>
              </a:rPr>
              <a:t>Internetové stránky</a:t>
            </a:r>
          </a:p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2800" kern="0" dirty="0">
                <a:latin typeface="+mn-lt"/>
                <a:cs typeface="+mn-cs"/>
              </a:rPr>
              <a:t>Hudební soubory</a:t>
            </a:r>
          </a:p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2800" kern="0" dirty="0">
                <a:latin typeface="+mn-lt"/>
                <a:cs typeface="+mn-cs"/>
              </a:rPr>
              <a:t>Databázové soubory</a:t>
            </a:r>
          </a:p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2800" kern="0" dirty="0">
                <a:latin typeface="+mn-lt"/>
                <a:cs typeface="+mn-cs"/>
              </a:rPr>
              <a:t>Soubor z Excelu</a:t>
            </a:r>
          </a:p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endParaRPr kumimoji="1" lang="cs-CZ" sz="2800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endParaRPr kumimoji="1" lang="cs-CZ" sz="2800" kern="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3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6148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Hvězdičková konvence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sz="half" idx="1"/>
          </p:nvPr>
        </p:nvSpPr>
        <p:spPr>
          <a:xfrm>
            <a:off x="228600" y="2500313"/>
            <a:ext cx="4267200" cy="107156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4000" b="1" dirty="0" smtClean="0"/>
              <a:t>?</a:t>
            </a:r>
            <a:r>
              <a:rPr lang="cs-CZ" dirty="0" smtClean="0"/>
              <a:t> … zastupuje jeden znak v názvu souboru</a:t>
            </a:r>
          </a:p>
        </p:txBody>
      </p:sp>
      <p:sp>
        <p:nvSpPr>
          <p:cNvPr id="7172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14563"/>
            <a:ext cx="4495800" cy="17145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5400" b="1" dirty="0" smtClean="0"/>
              <a:t> </a:t>
            </a:r>
            <a:r>
              <a:rPr lang="cs-CZ" sz="5400" dirty="0" smtClean="0"/>
              <a:t> </a:t>
            </a:r>
            <a:r>
              <a:rPr lang="cs-CZ" dirty="0" smtClean="0"/>
              <a:t>… zastupuje libovolný počet znaků v názvu souboru</a:t>
            </a:r>
          </a:p>
          <a:p>
            <a:pPr>
              <a:buFont typeface="Wingdings" pitchFamily="2" charset="2"/>
              <a:buNone/>
            </a:pPr>
            <a:endParaRPr lang="cs-CZ" sz="5400" b="1" dirty="0" smtClean="0"/>
          </a:p>
          <a:p>
            <a:pPr>
              <a:buFont typeface="Wingdings" pitchFamily="2" charset="2"/>
              <a:buNone/>
            </a:pPr>
            <a:endParaRPr lang="cs-CZ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214313" y="1643063"/>
            <a:ext cx="8643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2800" kern="0" dirty="0">
                <a:latin typeface="+mn-lt"/>
                <a:cs typeface="+mn-cs"/>
              </a:rPr>
              <a:t>Zástupné znaky </a:t>
            </a:r>
            <a:r>
              <a:rPr kumimoji="1" lang="cs-CZ" sz="3600" b="1" kern="0" dirty="0">
                <a:latin typeface="+mn-lt"/>
                <a:cs typeface="+mn-cs"/>
              </a:rPr>
              <a:t>?</a:t>
            </a:r>
            <a:r>
              <a:rPr kumimoji="1" lang="cs-CZ" sz="2800" kern="0" dirty="0">
                <a:latin typeface="+mn-lt"/>
                <a:cs typeface="+mn-cs"/>
              </a:rPr>
              <a:t> a       při vyhledání souborů.</a:t>
            </a:r>
            <a:endParaRPr kumimoji="1" lang="cs-CZ" sz="4800" kern="0" dirty="0">
              <a:latin typeface="+mn-lt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3571875" y="1714500"/>
            <a:ext cx="5715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5400" b="1" kern="0" dirty="0">
                <a:latin typeface="+mn-lt"/>
                <a:cs typeface="+mn-cs"/>
              </a:rPr>
              <a:t>*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4643438" y="2500313"/>
            <a:ext cx="5715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5400" b="1" kern="0" dirty="0">
                <a:latin typeface="+mn-lt"/>
                <a:cs typeface="+mn-cs"/>
              </a:rPr>
              <a:t>*</a:t>
            </a:r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285750" y="4714875"/>
            <a:ext cx="200025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kumimoji="1" lang="cs-CZ" sz="4800" b="1" kern="0" dirty="0">
                <a:latin typeface="+mj-lt"/>
                <a:ea typeface="+mj-ea"/>
                <a:cs typeface="+mj-cs"/>
              </a:rPr>
              <a:t>?</a:t>
            </a:r>
            <a:r>
              <a:rPr kumimoji="1" lang="cs-CZ" sz="4800" b="1" kern="0" dirty="0" err="1">
                <a:latin typeface="+mj-lt"/>
                <a:ea typeface="+mj-ea"/>
                <a:cs typeface="+mj-cs"/>
              </a:rPr>
              <a:t>ráva</a:t>
            </a:r>
            <a:r>
              <a:rPr kumimoji="1" lang="cs-CZ" sz="4800" b="1" kern="0" dirty="0">
                <a:latin typeface="+mj-lt"/>
                <a:ea typeface="+mj-ea"/>
                <a:cs typeface="+mj-cs"/>
              </a:rPr>
              <a:t>.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2000250" y="5000625"/>
            <a:ext cx="5715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r>
              <a:rPr kumimoji="1" lang="cs-CZ" sz="5400" b="1" kern="0" dirty="0">
                <a:latin typeface="+mn-lt"/>
                <a:cs typeface="+mn-cs"/>
              </a:rPr>
              <a:t>*</a:t>
            </a:r>
          </a:p>
        </p:txBody>
      </p:sp>
      <p:grpSp>
        <p:nvGrpSpPr>
          <p:cNvPr id="18" name="Skupina 17"/>
          <p:cNvGrpSpPr/>
          <p:nvPr/>
        </p:nvGrpSpPr>
        <p:grpSpPr>
          <a:xfrm>
            <a:off x="2857500" y="4143375"/>
            <a:ext cx="2286000" cy="1219200"/>
            <a:chOff x="2857500" y="4143375"/>
            <a:chExt cx="2286000" cy="1219200"/>
          </a:xfrm>
        </p:grpSpPr>
        <p:sp>
          <p:nvSpPr>
            <p:cNvPr id="11" name="Nadpis 1"/>
            <p:cNvSpPr txBox="1">
              <a:spLocks/>
            </p:cNvSpPr>
            <p:nvPr/>
          </p:nvSpPr>
          <p:spPr bwMode="auto">
            <a:xfrm>
              <a:off x="2857500" y="4143375"/>
              <a:ext cx="2286000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kumimoji="1" lang="cs-CZ" sz="3200" b="1" kern="0" dirty="0">
                  <a:solidFill>
                    <a:srgbClr val="FF0000"/>
                  </a:solidFill>
                  <a:latin typeface="+mj-lt"/>
                  <a:ea typeface="+mj-ea"/>
                  <a:cs typeface="+mj-cs"/>
                </a:rPr>
                <a:t>t</a:t>
              </a:r>
              <a:r>
                <a:rPr kumimoji="1" lang="cs-CZ" sz="3200" b="1" kern="0" dirty="0">
                  <a:latin typeface="+mj-lt"/>
                  <a:ea typeface="+mj-ea"/>
                  <a:cs typeface="+mj-cs"/>
                </a:rPr>
                <a:t>ráva.</a:t>
              </a:r>
              <a:r>
                <a:rPr kumimoji="1" lang="cs-CZ" sz="3200" b="1" kern="0" dirty="0" err="1">
                  <a:solidFill>
                    <a:srgbClr val="FF0000"/>
                  </a:solidFill>
                  <a:latin typeface="+mj-lt"/>
                  <a:ea typeface="+mj-ea"/>
                  <a:cs typeface="+mj-cs"/>
                </a:rPr>
                <a:t>jpg</a:t>
              </a:r>
              <a:endParaRPr kumimoji="1" lang="cs-CZ" sz="3200" b="1" kern="0" dirty="0">
                <a:solidFill>
                  <a:srgbClr val="FF0000"/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7182" name="Obdélník 14"/>
            <p:cNvSpPr>
              <a:spLocks noChangeArrowheads="1"/>
            </p:cNvSpPr>
            <p:nvPr/>
          </p:nvSpPr>
          <p:spPr bwMode="auto">
            <a:xfrm>
              <a:off x="2857500" y="4357688"/>
              <a:ext cx="2214563" cy="928687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</p:grpSp>
      <p:grpSp>
        <p:nvGrpSpPr>
          <p:cNvPr id="19" name="Skupina 18"/>
          <p:cNvGrpSpPr/>
          <p:nvPr/>
        </p:nvGrpSpPr>
        <p:grpSpPr>
          <a:xfrm>
            <a:off x="2857500" y="5357813"/>
            <a:ext cx="2214563" cy="1219200"/>
            <a:chOff x="2857500" y="5357813"/>
            <a:chExt cx="2214563" cy="1219200"/>
          </a:xfrm>
        </p:grpSpPr>
        <p:sp>
          <p:nvSpPr>
            <p:cNvPr id="12" name="Nadpis 1"/>
            <p:cNvSpPr txBox="1">
              <a:spLocks/>
            </p:cNvSpPr>
            <p:nvPr/>
          </p:nvSpPr>
          <p:spPr bwMode="auto">
            <a:xfrm>
              <a:off x="2857500" y="5357813"/>
              <a:ext cx="2214563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kumimoji="1" lang="cs-CZ" sz="3200" b="1" kern="0" dirty="0">
                  <a:solidFill>
                    <a:srgbClr val="FF0000"/>
                  </a:solidFill>
                  <a:latin typeface="+mj-lt"/>
                  <a:ea typeface="+mj-ea"/>
                  <a:cs typeface="+mj-cs"/>
                </a:rPr>
                <a:t>k</a:t>
              </a:r>
              <a:r>
                <a:rPr kumimoji="1" lang="cs-CZ" sz="3200" b="1" kern="0" dirty="0">
                  <a:latin typeface="+mj-lt"/>
                  <a:ea typeface="+mj-ea"/>
                  <a:cs typeface="+mj-cs"/>
                </a:rPr>
                <a:t>ráva.</a:t>
              </a:r>
              <a:r>
                <a:rPr kumimoji="1" lang="cs-CZ" sz="3200" b="1" kern="0" dirty="0" err="1">
                  <a:solidFill>
                    <a:srgbClr val="FF0000"/>
                  </a:solidFill>
                  <a:latin typeface="+mj-lt"/>
                  <a:ea typeface="+mj-ea"/>
                  <a:cs typeface="+mj-cs"/>
                </a:rPr>
                <a:t>bmp</a:t>
              </a:r>
              <a:endParaRPr kumimoji="1" lang="cs-CZ" sz="3200" b="1" kern="0" dirty="0">
                <a:solidFill>
                  <a:srgbClr val="FF0000"/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7183" name="Obdélník 15"/>
            <p:cNvSpPr>
              <a:spLocks noChangeArrowheads="1"/>
            </p:cNvSpPr>
            <p:nvPr/>
          </p:nvSpPr>
          <p:spPr bwMode="auto">
            <a:xfrm>
              <a:off x="2857500" y="5429250"/>
              <a:ext cx="2214563" cy="928688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</p:grpSp>
      <p:grpSp>
        <p:nvGrpSpPr>
          <p:cNvPr id="20" name="Skupina 19"/>
          <p:cNvGrpSpPr/>
          <p:nvPr/>
        </p:nvGrpSpPr>
        <p:grpSpPr>
          <a:xfrm>
            <a:off x="5500688" y="4143375"/>
            <a:ext cx="2928937" cy="1219200"/>
            <a:chOff x="5500688" y="4143375"/>
            <a:chExt cx="2928937" cy="1219200"/>
          </a:xfrm>
        </p:grpSpPr>
        <p:sp>
          <p:nvSpPr>
            <p:cNvPr id="13" name="Nadpis 1"/>
            <p:cNvSpPr txBox="1">
              <a:spLocks/>
            </p:cNvSpPr>
            <p:nvPr/>
          </p:nvSpPr>
          <p:spPr bwMode="auto">
            <a:xfrm>
              <a:off x="5500688" y="4143375"/>
              <a:ext cx="2928937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kumimoji="1" lang="cs-CZ" sz="3200" b="1" kern="0" dirty="0">
                  <a:solidFill>
                    <a:srgbClr val="FF0000"/>
                  </a:solidFill>
                  <a:latin typeface="+mj-lt"/>
                  <a:ea typeface="+mj-ea"/>
                  <a:cs typeface="+mj-cs"/>
                </a:rPr>
                <a:t>p</a:t>
              </a:r>
              <a:r>
                <a:rPr kumimoji="1" lang="cs-CZ" sz="3200" b="1" kern="0" dirty="0" err="1">
                  <a:latin typeface="+mj-lt"/>
                  <a:ea typeface="+mj-ea"/>
                  <a:cs typeface="+mj-cs"/>
                </a:rPr>
                <a:t>ráva.</a:t>
              </a:r>
              <a:r>
                <a:rPr kumimoji="1" lang="cs-CZ" sz="3200" b="1" kern="0" dirty="0" err="1">
                  <a:solidFill>
                    <a:srgbClr val="FF0000"/>
                  </a:solidFill>
                  <a:latin typeface="+mj-lt"/>
                  <a:ea typeface="+mj-ea"/>
                  <a:cs typeface="+mj-cs"/>
                </a:rPr>
                <a:t>docx</a:t>
              </a:r>
              <a:endParaRPr kumimoji="1" lang="cs-CZ" sz="3200" b="1" kern="0" dirty="0">
                <a:solidFill>
                  <a:srgbClr val="FF0000"/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7184" name="Obdélník 16"/>
            <p:cNvSpPr>
              <a:spLocks noChangeArrowheads="1"/>
            </p:cNvSpPr>
            <p:nvPr/>
          </p:nvSpPr>
          <p:spPr bwMode="auto">
            <a:xfrm>
              <a:off x="5572125" y="4357688"/>
              <a:ext cx="2214563" cy="928687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</p:grpSp>
      <p:grpSp>
        <p:nvGrpSpPr>
          <p:cNvPr id="21" name="Skupina 20"/>
          <p:cNvGrpSpPr/>
          <p:nvPr/>
        </p:nvGrpSpPr>
        <p:grpSpPr>
          <a:xfrm>
            <a:off x="5572125" y="5429250"/>
            <a:ext cx="2214563" cy="1219200"/>
            <a:chOff x="5572125" y="5429250"/>
            <a:chExt cx="2214563" cy="1219200"/>
          </a:xfrm>
        </p:grpSpPr>
        <p:sp>
          <p:nvSpPr>
            <p:cNvPr id="14" name="Nadpis 1"/>
            <p:cNvSpPr txBox="1">
              <a:spLocks/>
            </p:cNvSpPr>
            <p:nvPr/>
          </p:nvSpPr>
          <p:spPr bwMode="auto">
            <a:xfrm>
              <a:off x="5572125" y="5429250"/>
              <a:ext cx="2214563" cy="1219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>
                <a:defRPr/>
              </a:pPr>
              <a:r>
                <a:rPr kumimoji="1" lang="cs-CZ" sz="3200" b="1" kern="0" dirty="0">
                  <a:solidFill>
                    <a:srgbClr val="FF0000"/>
                  </a:solidFill>
                  <a:latin typeface="+mj-lt"/>
                  <a:ea typeface="+mj-ea"/>
                  <a:cs typeface="+mj-cs"/>
                </a:rPr>
                <a:t>zp</a:t>
              </a:r>
              <a:r>
                <a:rPr kumimoji="1" lang="cs-CZ" sz="3200" b="1" kern="0" dirty="0">
                  <a:latin typeface="+mj-lt"/>
                  <a:ea typeface="+mj-ea"/>
                  <a:cs typeface="+mj-cs"/>
                </a:rPr>
                <a:t>ráva.</a:t>
              </a:r>
              <a:r>
                <a:rPr kumimoji="1" lang="cs-CZ" sz="3200" b="1" kern="0" dirty="0" err="1">
                  <a:solidFill>
                    <a:srgbClr val="FF0000"/>
                  </a:solidFill>
                  <a:latin typeface="+mj-lt"/>
                  <a:ea typeface="+mj-ea"/>
                  <a:cs typeface="+mj-cs"/>
                </a:rPr>
                <a:t>txt</a:t>
              </a:r>
              <a:endParaRPr kumimoji="1" lang="cs-CZ" sz="3200" b="1" kern="0" dirty="0">
                <a:solidFill>
                  <a:srgbClr val="FF0000"/>
                </a:solidFill>
                <a:latin typeface="+mj-lt"/>
                <a:ea typeface="+mj-ea"/>
                <a:cs typeface="+mj-cs"/>
              </a:endParaRPr>
            </a:p>
          </p:txBody>
        </p:sp>
        <p:sp>
          <p:nvSpPr>
            <p:cNvPr id="7185" name="Obdélník 17"/>
            <p:cNvSpPr>
              <a:spLocks noChangeArrowheads="1"/>
            </p:cNvSpPr>
            <p:nvPr/>
          </p:nvSpPr>
          <p:spPr bwMode="auto">
            <a:xfrm>
              <a:off x="5572125" y="5500688"/>
              <a:ext cx="2214563" cy="928687"/>
            </a:xfrm>
            <a:prstGeom prst="rect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  <p:bldP spid="7172" grpId="0" build="p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souborů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214313" y="2286000"/>
            <a:ext cx="8686800" cy="5029200"/>
          </a:xfrm>
        </p:spPr>
        <p:txBody>
          <a:bodyPr/>
          <a:lstStyle/>
          <a:p>
            <a:r>
              <a:rPr lang="cs-CZ" b="1" dirty="0" smtClean="0"/>
              <a:t>jméno</a:t>
            </a:r>
            <a:r>
              <a:rPr lang="cs-CZ" dirty="0" smtClean="0"/>
              <a:t> – jedinečný název souboru (vzhledem k aktuálnímu adresáři)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r>
              <a:rPr lang="cs-CZ" b="1" dirty="0" smtClean="0"/>
              <a:t>délka</a:t>
            </a:r>
            <a:r>
              <a:rPr lang="cs-CZ" dirty="0" smtClean="0"/>
              <a:t> – velikost v počtech bajtů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r>
              <a:rPr lang="cs-CZ" b="1" dirty="0" smtClean="0"/>
              <a:t>typ</a:t>
            </a:r>
            <a:r>
              <a:rPr lang="cs-CZ" dirty="0" smtClean="0"/>
              <a:t> – umožňuje odlišit typ obsažených dat, použitý program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0" y="1500188"/>
            <a:ext cx="86868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kumimoji="1" lang="cs-CZ" sz="2800" b="1" kern="0" dirty="0">
                <a:latin typeface="+mj-lt"/>
                <a:ea typeface="+mj-ea"/>
                <a:cs typeface="+mj-cs"/>
              </a:rPr>
              <a:t>Každý soubor s sebou nese: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3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3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3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sah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029200"/>
          </a:xfrm>
        </p:spPr>
        <p:txBody>
          <a:bodyPr/>
          <a:lstStyle/>
          <a:p>
            <a:r>
              <a:rPr lang="cs-CZ" b="1" dirty="0" smtClean="0"/>
              <a:t>přístupová oprávnění </a:t>
            </a:r>
            <a:r>
              <a:rPr lang="cs-CZ" dirty="0" smtClean="0"/>
              <a:t>– kdo smí se souborem pracovat (čtení, zápis, …)</a:t>
            </a:r>
          </a:p>
          <a:p>
            <a:endParaRPr lang="cs-CZ" dirty="0" smtClean="0"/>
          </a:p>
          <a:p>
            <a:r>
              <a:rPr lang="cs-CZ" b="1" dirty="0" smtClean="0"/>
              <a:t>umístění vlastních dat </a:t>
            </a:r>
            <a:r>
              <a:rPr lang="cs-CZ" dirty="0" smtClean="0"/>
              <a:t>– obsah dat</a:t>
            </a:r>
          </a:p>
          <a:p>
            <a:pPr>
              <a:buFont typeface="Wingdings" pitchFamily="2" charset="2"/>
              <a:buNone/>
            </a:pPr>
            <a:endParaRPr lang="cs-CZ" dirty="0" smtClean="0"/>
          </a:p>
          <a:p>
            <a:r>
              <a:rPr lang="cs-CZ" b="1" dirty="0" smtClean="0"/>
              <a:t>atributy</a:t>
            </a:r>
            <a:r>
              <a:rPr lang="cs-CZ" dirty="0" smtClean="0"/>
              <a:t>– skrytý, pouze ke čtení …</a:t>
            </a:r>
            <a:endParaRPr lang="cs-CZ" b="1" dirty="0" smtClean="0"/>
          </a:p>
        </p:txBody>
      </p:sp>
      <p:sp>
        <p:nvSpPr>
          <p:cNvPr id="921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souborů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30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30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  <p:bldP spid="92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souborů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681038"/>
          </a:xfrm>
        </p:spPr>
        <p:txBody>
          <a:bodyPr/>
          <a:lstStyle/>
          <a:p>
            <a:r>
              <a:rPr lang="cs-CZ" b="1" dirty="0" smtClean="0"/>
              <a:t>časové informace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457200" y="2571750"/>
            <a:ext cx="86868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2800" kern="0" dirty="0">
                <a:latin typeface="+mn-lt"/>
                <a:cs typeface="+mn-cs"/>
              </a:rPr>
              <a:t>čas vytvoření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457200" y="3643313"/>
            <a:ext cx="86868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2800" kern="0" dirty="0">
                <a:latin typeface="+mn-lt"/>
                <a:cs typeface="+mn-cs"/>
              </a:rPr>
              <a:t>čas posledního přístupu k souboru</a:t>
            </a:r>
          </a:p>
          <a:p>
            <a:pPr marL="742950" lvl="1" indent="-28575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endParaRPr kumimoji="1" lang="cs-CZ" sz="2800" kern="0" dirty="0">
              <a:latin typeface="+mn-lt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285750" y="4357688"/>
            <a:ext cx="86868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endParaRPr kumimoji="1" lang="cs-CZ" sz="2800" kern="0" dirty="0">
              <a:latin typeface="+mn-lt"/>
              <a:cs typeface="+mn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457200" y="4857750"/>
            <a:ext cx="8686800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Char char="n"/>
              <a:defRPr/>
            </a:pPr>
            <a:r>
              <a:rPr kumimoji="1" lang="cs-CZ" sz="2800" kern="0" dirty="0">
                <a:latin typeface="+mn-lt"/>
                <a:cs typeface="+mn-cs"/>
              </a:rPr>
              <a:t>čas poslední změny v obsahu souboru</a:t>
            </a:r>
          </a:p>
          <a:p>
            <a:pPr marL="742950" lvl="1" indent="-285750">
              <a:spcBef>
                <a:spcPct val="20000"/>
              </a:spcBef>
              <a:buClr>
                <a:srgbClr val="3A5047"/>
              </a:buClr>
              <a:buSzPct val="75000"/>
              <a:defRPr/>
            </a:pPr>
            <a:endParaRPr kumimoji="1" lang="cs-CZ" sz="2800" kern="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  <p:bldP spid="4" grpId="0"/>
      <p:bldP spid="5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adresář?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250825" y="3284538"/>
            <a:ext cx="8686800" cy="124936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dirty="0" smtClean="0"/>
              <a:t>Aby soubory nebyly chaoticky rozházené po disku, ukládají se soubory, které mají něco společného do jednoho adresáře(složky).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179388" y="1916113"/>
            <a:ext cx="8686800" cy="124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None/>
              <a:defRPr/>
            </a:pPr>
            <a:r>
              <a:rPr kumimoji="1" lang="cs-CZ" sz="3200" b="1" kern="0" dirty="0">
                <a:latin typeface="+mn-lt"/>
                <a:cs typeface="+mn-cs"/>
              </a:rPr>
              <a:t>Jedná se o jakési „přihrádky“, ve kterých jsou soubory uspořádány.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0" y="5214951"/>
            <a:ext cx="868680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rgbClr val="3A5047"/>
              </a:buClr>
              <a:buSzPct val="75000"/>
              <a:buFont typeface="Wingdings" pitchFamily="2" charset="2"/>
              <a:buNone/>
              <a:defRPr/>
            </a:pPr>
            <a:r>
              <a:rPr kumimoji="1" lang="cs-CZ" sz="3200" b="1" kern="0" dirty="0">
                <a:latin typeface="+mn-lt"/>
                <a:cs typeface="+mn-cs"/>
              </a:rPr>
              <a:t>a</a:t>
            </a:r>
            <a:r>
              <a:rPr kumimoji="1" lang="cs-CZ" sz="3200" b="1" kern="0" dirty="0" err="1">
                <a:latin typeface="+mn-lt"/>
                <a:cs typeface="+mn-cs"/>
              </a:rPr>
              <a:t>dresář</a:t>
            </a:r>
            <a:r>
              <a:rPr kumimoji="1" lang="cs-CZ" sz="3200" b="1" kern="0" dirty="0">
                <a:latin typeface="+mn-lt"/>
                <a:cs typeface="+mn-cs"/>
              </a:rPr>
              <a:t> = složka</a:t>
            </a:r>
          </a:p>
        </p:txBody>
      </p:sp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  <p:bldP spid="4" grpId="0"/>
      <p:bldP spid="5" grpId="0"/>
    </p:bldLst>
  </p:timing>
</p:sld>
</file>

<file path=ppt/theme/theme1.xml><?xml version="1.0" encoding="utf-8"?>
<a:theme xmlns:a="http://schemas.openxmlformats.org/drawingml/2006/main" name="Šablona návrhu Zelenobílá abstrakce">
  <a:themeElements>
    <a:clrScheme name="Motiv sady Office 1">
      <a:dk1>
        <a:srgbClr val="000000"/>
      </a:dk1>
      <a:lt1>
        <a:srgbClr val="FFFFFF"/>
      </a:lt1>
      <a:dk2>
        <a:srgbClr val="FFFFFF"/>
      </a:dk2>
      <a:lt2>
        <a:srgbClr val="969696"/>
      </a:lt2>
      <a:accent1>
        <a:srgbClr val="93D598"/>
      </a:accent1>
      <a:accent2>
        <a:srgbClr val="29A744"/>
      </a:accent2>
      <a:accent3>
        <a:srgbClr val="FFFFFF"/>
      </a:accent3>
      <a:accent4>
        <a:srgbClr val="000000"/>
      </a:accent4>
      <a:accent5>
        <a:srgbClr val="C8E7CA"/>
      </a:accent5>
      <a:accent6>
        <a:srgbClr val="24973D"/>
      </a:accent6>
      <a:hlink>
        <a:srgbClr val="556731"/>
      </a:hlink>
      <a:folHlink>
        <a:srgbClr val="1A3021"/>
      </a:folHlink>
    </a:clrScheme>
    <a:fontScheme name="Motiv sady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FFFFFF"/>
        </a:dk2>
        <a:lt2>
          <a:srgbClr val="969696"/>
        </a:lt2>
        <a:accent1>
          <a:srgbClr val="93D598"/>
        </a:accent1>
        <a:accent2>
          <a:srgbClr val="29A744"/>
        </a:accent2>
        <a:accent3>
          <a:srgbClr val="FFFFFF"/>
        </a:accent3>
        <a:accent4>
          <a:srgbClr val="000000"/>
        </a:accent4>
        <a:accent5>
          <a:srgbClr val="C8E7CA"/>
        </a:accent5>
        <a:accent6>
          <a:srgbClr val="24973D"/>
        </a:accent6>
        <a:hlink>
          <a:srgbClr val="556731"/>
        </a:hlink>
        <a:folHlink>
          <a:srgbClr val="1A3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</TotalTime>
  <Words>573</Words>
  <Application>Microsoft Office PowerPoint</Application>
  <PresentationFormat>Předvádění na obrazovce (4:3)</PresentationFormat>
  <Paragraphs>158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Times New Roman</vt:lpstr>
      <vt:lpstr>Wingdings</vt:lpstr>
      <vt:lpstr>Šablona návrhu Zelenobílá abstrakce</vt:lpstr>
      <vt:lpstr>Práce se soubory a adresáři</vt:lpstr>
      <vt:lpstr>Co je to soubor?</vt:lpstr>
      <vt:lpstr>Pojmenování souboru</vt:lpstr>
      <vt:lpstr>Urči  o jaké soubory se jedná:</vt:lpstr>
      <vt:lpstr>Hvězdičková konvence</vt:lpstr>
      <vt:lpstr>Vlastnosti souborů</vt:lpstr>
      <vt:lpstr>Vlastnosti souborů</vt:lpstr>
      <vt:lpstr>Vlastnosti souborů</vt:lpstr>
      <vt:lpstr>Co je to adresář?</vt:lpstr>
      <vt:lpstr>Kořenový adresář</vt:lpstr>
      <vt:lpstr>Stromová struktura</vt:lpstr>
      <vt:lpstr>Cesta k souborům a adresářům</vt:lpstr>
      <vt:lpstr>Správa souborů a adresářů</vt:lpstr>
      <vt:lpstr>Další činnosti při správě souborů a adresářů</vt:lpstr>
      <vt:lpstr>Schránka</vt:lpstr>
      <vt:lpstr>Zástupce</vt:lpstr>
      <vt:lpstr>Zkuste odpovědět</vt:lpstr>
      <vt:lpstr>Řešení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Práce se soubory a adresáři</dc:title>
  <dc:creator>SGO</dc:creator>
  <cp:lastModifiedBy>uživatel18</cp:lastModifiedBy>
  <cp:revision>33</cp:revision>
  <dcterms:created xsi:type="dcterms:W3CDTF">2011-11-22T07:09:37Z</dcterms:created>
  <dcterms:modified xsi:type="dcterms:W3CDTF">2014-10-12T08:21:17Z</dcterms:modified>
</cp:coreProperties>
</file>