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4" r:id="rId4"/>
    <p:sldId id="278" r:id="rId5"/>
    <p:sldId id="286" r:id="rId6"/>
    <p:sldId id="281" r:id="rId7"/>
    <p:sldId id="283" r:id="rId8"/>
    <p:sldId id="258" r:id="rId9"/>
    <p:sldId id="261" r:id="rId10"/>
    <p:sldId id="262" r:id="rId11"/>
    <p:sldId id="263" r:id="rId12"/>
    <p:sldId id="287" r:id="rId13"/>
    <p:sldId id="266" r:id="rId14"/>
    <p:sldId id="265" r:id="rId15"/>
    <p:sldId id="288" r:id="rId16"/>
    <p:sldId id="25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64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661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38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625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26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750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27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11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157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0524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879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597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D5BD-3419-43FB-9378-FA8E7B91A8E0}" type="datetimeFigureOut">
              <a:rPr lang="cs-CZ" smtClean="0"/>
              <a:pPr/>
              <a:t>13.10.2013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2EF00-599A-4539-BA8E-F7446355F88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967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oou.cz/uoou.aspx?menu=23&amp;submenu=27&amp;loc=46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sswordmeter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oax.cz/phishing/bezpecnostni-zpravy-20130930/" TargetMode="External"/><Relationship Id="rId2" Type="http://schemas.openxmlformats.org/officeDocument/2006/relationships/hyperlink" Target="http://hoax.cz/phishing/volny---povinni-potvrdit-clenstvi-20130924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Wikipedie:Ov%C4%9B%C5%99itelnost" TargetMode="External"/><Relationship Id="rId3" Type="http://schemas.openxmlformats.org/officeDocument/2006/relationships/hyperlink" Target="http://cs.wikipedia.org/wiki/Politika" TargetMode="External"/><Relationship Id="rId7" Type="http://schemas.openxmlformats.org/officeDocument/2006/relationships/hyperlink" Target="http://cs.wikipedia.org/wiki/Vyt%C3%A1%C4%8Den%C3%A9_p%C5%99ipojen%C3%AD" TargetMode="External"/><Relationship Id="rId2" Type="http://schemas.openxmlformats.org/officeDocument/2006/relationships/hyperlink" Target="http://cs.wikipedia.org/wiki/Tak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/index.php?title=Internetov%C3%A9_p%C5%99ipojen%C3%AD&amp;action=edit&amp;redlink=1" TargetMode="External"/><Relationship Id="rId5" Type="http://schemas.openxmlformats.org/officeDocument/2006/relationships/hyperlink" Target="http://cs.wikipedia.org/w/index.php?title=Slu%C5%A1nost&amp;action=edit&amp;redlink=1" TargetMode="External"/><Relationship Id="rId4" Type="http://schemas.openxmlformats.org/officeDocument/2006/relationships/hyperlink" Target="http://cs.wikipedia.org/wiki/N%C3%A1bo%C5%BEenstv%C3%AD" TargetMode="External"/><Relationship Id="rId9" Type="http://schemas.openxmlformats.org/officeDocument/2006/relationships/hyperlink" Target="http://cs.wikipedia.org/wiki/E-mai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ravopis" TargetMode="External"/><Relationship Id="rId2" Type="http://schemas.openxmlformats.org/officeDocument/2006/relationships/hyperlink" Target="http://cs.wikipedia.org/wiki/Diakritik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cs.wikipedia.org/wiki/Hackin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Spam" TargetMode="External"/><Relationship Id="rId2" Type="http://schemas.openxmlformats.org/officeDocument/2006/relationships/hyperlink" Target="http://cs.wikipedia.org/wiki/Hoa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s.wikipedia.org/wiki/Autorsk%C3%A9_pr%C3%A1v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bezpeci.cz/index.php/o-projektu/oprojektu" TargetMode="External"/><Relationship Id="rId7" Type="http://schemas.openxmlformats.org/officeDocument/2006/relationships/hyperlink" Target="http://skola.amoskadan.cz/s_pp/s_pp_pi/pi3.htm" TargetMode="External"/><Relationship Id="rId2" Type="http://schemas.openxmlformats.org/officeDocument/2006/relationships/hyperlink" Target="http://informatika.topsid.com/index.php?war=internet&amp;unit=nebezpeci_na_internet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ezpecnyinternet.cz/zacatecnik/prochazeni-webu/obeti-phishingu.aspx" TargetMode="External"/><Relationship Id="rId5" Type="http://schemas.openxmlformats.org/officeDocument/2006/relationships/hyperlink" Target="http://nod32.helpmax.net/cs/slovnik-pojmu/typy-infiltrace/spyware/" TargetMode="External"/><Relationship Id="rId4" Type="http://schemas.openxmlformats.org/officeDocument/2006/relationships/hyperlink" Target="http://cs.wikipedia.org/wiki/Netiket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ax.cz/hoax/plzenske-pivo-z-polska/" TargetMode="External"/><Relationship Id="rId2" Type="http://schemas.openxmlformats.org/officeDocument/2006/relationships/hyperlink" Target="http://hoax.cz/hoax/life-is-beautifu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hoax.cz/hoax/v-nouzi-zadej-pin-opacne/" TargetMode="External"/><Relationship Id="rId5" Type="http://schemas.openxmlformats.org/officeDocument/2006/relationships/hyperlink" Target="http://hoax.cz/hoax/unos-deti-v-obchodnim-dome/" TargetMode="External"/><Relationship Id="rId4" Type="http://schemas.openxmlformats.org/officeDocument/2006/relationships/hyperlink" Target="http://hoax.cz/hoax/psik---7-stenat-retrivru-7-golden-retriever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382911"/>
            <a:ext cx="7772400" cy="1470025"/>
          </a:xfrm>
        </p:spPr>
        <p:txBody>
          <a:bodyPr/>
          <a:lstStyle/>
          <a:p>
            <a:r>
              <a:rPr lang="cs-CZ" dirty="0" smtClean="0"/>
              <a:t>Bezpečnost na internetu</a:t>
            </a:r>
            <a:endParaRPr lang="cs-CZ" dirty="0"/>
          </a:p>
        </p:txBody>
      </p:sp>
      <p:pic>
        <p:nvPicPr>
          <p:cNvPr id="1026" name="Picture 2" descr="Internet-market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49289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4120" y="485056"/>
            <a:ext cx="5124450" cy="12477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683568" y="5301208"/>
            <a:ext cx="7704856" cy="1152128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chemeClr val="tx1"/>
                </a:solidFill>
              </a:rPr>
              <a:t>Digitální vzdělávací materiál </a:t>
            </a:r>
            <a:r>
              <a:rPr lang="cs-CZ" sz="2000" dirty="0">
                <a:solidFill>
                  <a:schemeClr val="tx1"/>
                </a:solidFill>
              </a:rPr>
              <a:t>byl vytvořen v rámci projektu 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Inovace a zkvalitnění výuky na Slovanském gymnáziu</a:t>
            </a:r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 smtClean="0">
                <a:solidFill>
                  <a:schemeClr val="tx1"/>
                </a:solidFill>
              </a:rPr>
              <a:t>CZ.1.07/1.5.00/34.1088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809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Spyware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programy, které odesílají informace bez vědomí uživatele. </a:t>
            </a:r>
          </a:p>
          <a:p>
            <a:pPr lvl="1"/>
            <a:r>
              <a:rPr lang="cs-CZ" dirty="0" smtClean="0"/>
              <a:t>seznam navštěvovaných internetových stránek</a:t>
            </a:r>
          </a:p>
          <a:p>
            <a:pPr lvl="1"/>
            <a:r>
              <a:rPr lang="cs-CZ" dirty="0" smtClean="0"/>
              <a:t>seznam e-</a:t>
            </a:r>
            <a:r>
              <a:rPr lang="cs-CZ" dirty="0" err="1" smtClean="0"/>
              <a:t>mailových</a:t>
            </a:r>
            <a:r>
              <a:rPr lang="cs-CZ" dirty="0" smtClean="0"/>
              <a:t> adres v adresáři</a:t>
            </a:r>
          </a:p>
          <a:p>
            <a:pPr lvl="1"/>
            <a:r>
              <a:rPr lang="cs-CZ" dirty="0" smtClean="0"/>
              <a:t>klávesy stisknuté uživatelem…</a:t>
            </a:r>
          </a:p>
          <a:p>
            <a:r>
              <a:rPr lang="cs-CZ" dirty="0" err="1" smtClean="0"/>
              <a:t>Cookies</a:t>
            </a:r>
            <a:r>
              <a:rPr lang="cs-CZ" dirty="0" smtClean="0"/>
              <a:t> – program uložený v počítači uživatele prostřednictvím internetu, který při každé návštěvě daných stránek pošle informaci serveru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29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Nevyžádaná reklamní pošta</a:t>
            </a:r>
          </a:p>
          <a:p>
            <a:r>
              <a:rPr lang="cs-CZ" dirty="0" smtClean="0"/>
              <a:t>Zabírá místo ve schránce</a:t>
            </a:r>
          </a:p>
          <a:p>
            <a:r>
              <a:rPr lang="cs-CZ" dirty="0" smtClean="0"/>
              <a:t>Vede k přehlédnutí důležitých mailů</a:t>
            </a:r>
          </a:p>
          <a:p>
            <a:r>
              <a:rPr lang="cs-CZ" dirty="0" smtClean="0"/>
              <a:t>Zatěžuje počítačové linky</a:t>
            </a:r>
          </a:p>
          <a:p>
            <a:endParaRPr lang="cs-CZ" dirty="0" smtClean="0"/>
          </a:p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uoou.cz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uoou.aspx</a:t>
            </a:r>
            <a:r>
              <a:rPr lang="cs-CZ" dirty="0" smtClean="0">
                <a:hlinkClick r:id="rId2"/>
              </a:rPr>
              <a:t>?menu=23&amp;</a:t>
            </a:r>
            <a:r>
              <a:rPr lang="cs-CZ" dirty="0" err="1" smtClean="0">
                <a:hlinkClick r:id="rId2"/>
              </a:rPr>
              <a:t>submenu</a:t>
            </a:r>
            <a:r>
              <a:rPr lang="cs-CZ" dirty="0" smtClean="0">
                <a:hlinkClick r:id="rId2"/>
              </a:rPr>
              <a:t>=27&amp;</a:t>
            </a:r>
            <a:r>
              <a:rPr lang="cs-CZ" dirty="0" err="1" smtClean="0">
                <a:hlinkClick r:id="rId2"/>
              </a:rPr>
              <a:t>loc</a:t>
            </a:r>
            <a:r>
              <a:rPr lang="cs-CZ" dirty="0" smtClean="0">
                <a:hlinkClick r:id="rId2"/>
              </a:rPr>
              <a:t>=464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612233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spamu</a:t>
            </a:r>
            <a:endParaRPr lang="cs-CZ" dirty="0"/>
          </a:p>
        </p:txBody>
      </p:sp>
      <p:pic>
        <p:nvPicPr>
          <p:cNvPr id="5" name="Zástupný symbol pro obsah 4" descr="spa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8" y="1600200"/>
            <a:ext cx="452596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Riziková virtuální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Rizika sociálních sítí</a:t>
            </a:r>
          </a:p>
          <a:p>
            <a:pPr lvl="1"/>
            <a:r>
              <a:rPr lang="cs-CZ" dirty="0" smtClean="0"/>
              <a:t>Nedostatečné zabezpečení</a:t>
            </a:r>
          </a:p>
          <a:p>
            <a:pPr lvl="1"/>
            <a:r>
              <a:rPr lang="cs-CZ" dirty="0" smtClean="0"/>
              <a:t>Nedostatečná hesla</a:t>
            </a:r>
          </a:p>
          <a:p>
            <a:pPr lvl="1"/>
            <a:r>
              <a:rPr lang="cs-CZ" dirty="0" smtClean="0"/>
              <a:t>Nebezpečí statusu a fotografií</a:t>
            </a:r>
          </a:p>
          <a:p>
            <a:pPr lvl="1"/>
            <a:r>
              <a:rPr lang="cs-CZ" dirty="0" smtClean="0"/>
              <a:t>Závislost</a:t>
            </a:r>
          </a:p>
          <a:p>
            <a:pPr lvl="1"/>
            <a:r>
              <a:rPr lang="cs-CZ" dirty="0" smtClean="0"/>
              <a:t>Ztráta zájmu o skutečnost</a:t>
            </a:r>
          </a:p>
          <a:p>
            <a:r>
              <a:rPr lang="cs-CZ" dirty="0" err="1" smtClean="0"/>
              <a:t>Hoax</a:t>
            </a:r>
            <a:r>
              <a:rPr lang="cs-CZ" dirty="0" smtClean="0"/>
              <a:t>, spam</a:t>
            </a:r>
          </a:p>
          <a:p>
            <a:r>
              <a:rPr lang="cs-CZ" dirty="0" smtClean="0"/>
              <a:t>Zneužití osobních údajů v prostředí elektronických médií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908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Riziková virtuální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Kyberšikana</a:t>
            </a:r>
            <a:r>
              <a:rPr lang="cs-CZ" dirty="0" smtClean="0"/>
              <a:t> a </a:t>
            </a:r>
            <a:r>
              <a:rPr lang="cs-CZ" dirty="0" err="1" smtClean="0"/>
              <a:t>sexting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vydírání, vyhrožování, poškozování osoby za pomocí ICT</a:t>
            </a:r>
          </a:p>
          <a:p>
            <a:r>
              <a:rPr lang="cs-CZ" dirty="0" err="1" smtClean="0"/>
              <a:t>Kybergrooming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komunikace s neznámými uživateli internetu za účelem osobního setkání</a:t>
            </a:r>
          </a:p>
          <a:p>
            <a:r>
              <a:rPr lang="cs-CZ" dirty="0" err="1" smtClean="0"/>
              <a:t>Kyberstalking</a:t>
            </a:r>
            <a:r>
              <a:rPr lang="cs-CZ" dirty="0" smtClean="0"/>
              <a:t> a </a:t>
            </a:r>
            <a:r>
              <a:rPr lang="cs-CZ" dirty="0" err="1" smtClean="0"/>
              <a:t>stalking</a:t>
            </a:r>
            <a:endParaRPr lang="cs-CZ" dirty="0" smtClean="0"/>
          </a:p>
          <a:p>
            <a:pPr lvl="1"/>
            <a:r>
              <a:rPr lang="cs-CZ" dirty="0" smtClean="0"/>
              <a:t>Pronásledování s použitím ICT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069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Riziková virtuální komunikace - obrana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zabezpečit si profil</a:t>
            </a:r>
          </a:p>
          <a:p>
            <a:r>
              <a:rPr lang="cs-CZ" dirty="0" smtClean="0"/>
              <a:t>neuvádět citlivé informace</a:t>
            </a:r>
          </a:p>
          <a:p>
            <a:r>
              <a:rPr lang="cs-CZ" dirty="0" smtClean="0"/>
              <a:t>nevkládat provokativní fotografie</a:t>
            </a:r>
          </a:p>
          <a:p>
            <a:r>
              <a:rPr lang="cs-CZ" dirty="0" smtClean="0"/>
              <a:t>nevylévat si srdce do statusů</a:t>
            </a:r>
          </a:p>
          <a:p>
            <a:r>
              <a:rPr lang="cs-CZ" dirty="0" smtClean="0"/>
              <a:t>nereagovat na vzkazy sexuálního charakteru</a:t>
            </a:r>
          </a:p>
          <a:p>
            <a:r>
              <a:rPr lang="cs-CZ" dirty="0" smtClean="0"/>
              <a:t>neukládat a nesdělovat heslo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hesla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Ochrana před zneužitím účtu</a:t>
            </a:r>
            <a:endParaRPr lang="cs-CZ" dirty="0"/>
          </a:p>
          <a:p>
            <a:r>
              <a:rPr lang="cs-CZ" dirty="0" smtClean="0"/>
              <a:t>10 a více znaků</a:t>
            </a:r>
          </a:p>
          <a:p>
            <a:r>
              <a:rPr lang="cs-CZ" dirty="0" smtClean="0"/>
              <a:t>Používat čísla a symboly</a:t>
            </a:r>
          </a:p>
          <a:p>
            <a:r>
              <a:rPr lang="cs-CZ" dirty="0" smtClean="0"/>
              <a:t>Vymyslet si algoritmus</a:t>
            </a:r>
          </a:p>
          <a:p>
            <a:r>
              <a:rPr lang="cs-CZ" dirty="0">
                <a:hlinkClick r:id="rId2"/>
              </a:rPr>
              <a:t>http://www.passwordmeter.com/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596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Malware</a:t>
            </a:r>
            <a:r>
              <a:rPr lang="cs-CZ" dirty="0" smtClean="0"/>
              <a:t> – škodlivý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Viry</a:t>
            </a:r>
          </a:p>
          <a:p>
            <a:pPr lvl="1"/>
            <a:r>
              <a:rPr lang="cs-CZ" dirty="0" smtClean="0"/>
              <a:t>Část kódu schopná množení na hostiteli</a:t>
            </a:r>
          </a:p>
          <a:p>
            <a:r>
              <a:rPr lang="cs-CZ" dirty="0" smtClean="0"/>
              <a:t>Trójské koně</a:t>
            </a:r>
          </a:p>
          <a:p>
            <a:pPr lvl="1"/>
            <a:r>
              <a:rPr lang="cs-CZ" dirty="0" smtClean="0"/>
              <a:t>Podstrčený spustitelný soubor</a:t>
            </a:r>
          </a:p>
          <a:p>
            <a:r>
              <a:rPr lang="cs-CZ" dirty="0" smtClean="0"/>
              <a:t>Červi</a:t>
            </a:r>
          </a:p>
          <a:p>
            <a:pPr lvl="1"/>
            <a:r>
              <a:rPr lang="cs-CZ" dirty="0"/>
              <a:t>program, který se sám šíří sám a posílá své kopie do jiných uzlů </a:t>
            </a:r>
            <a:endParaRPr lang="cs-CZ" dirty="0" smtClean="0"/>
          </a:p>
          <a:p>
            <a:r>
              <a:rPr lang="cs-CZ" dirty="0" err="1" smtClean="0"/>
              <a:t>Spyware</a:t>
            </a:r>
            <a:endParaRPr lang="cs-CZ" dirty="0" smtClean="0"/>
          </a:p>
          <a:p>
            <a:pPr lvl="1"/>
            <a:r>
              <a:rPr lang="cs-CZ" dirty="0" smtClean="0"/>
              <a:t>Odesílá informace o uživatelových aktivitách</a:t>
            </a:r>
          </a:p>
          <a:p>
            <a:r>
              <a:rPr lang="cs-CZ" dirty="0" err="1" smtClean="0"/>
              <a:t>Adware</a:t>
            </a:r>
            <a:endParaRPr lang="cs-CZ" dirty="0" smtClean="0"/>
          </a:p>
          <a:p>
            <a:pPr lvl="1"/>
            <a:r>
              <a:rPr lang="cs-CZ" dirty="0" smtClean="0"/>
              <a:t>Nevyžádané reklamy – vyskakující okna</a:t>
            </a:r>
          </a:p>
        </p:txBody>
      </p:sp>
    </p:spTree>
    <p:extLst>
      <p:ext uri="{BB962C8B-B14F-4D97-AF65-F5344CB8AC3E}">
        <p14:creationId xmlns:p14="http://schemas.microsoft.com/office/powerpoint/2010/main" val="719898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Malware</a:t>
            </a:r>
            <a:r>
              <a:rPr lang="cs-CZ" dirty="0" smtClean="0"/>
              <a:t> – škodlivý software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Hoax</a:t>
            </a:r>
            <a:endParaRPr lang="cs-CZ" dirty="0" smtClean="0"/>
          </a:p>
          <a:p>
            <a:pPr lvl="1"/>
            <a:r>
              <a:rPr lang="cs-CZ" dirty="0" smtClean="0"/>
              <a:t>Poplašné zprávy s výzvou o další rozeslání</a:t>
            </a:r>
          </a:p>
          <a:p>
            <a:r>
              <a:rPr lang="cs-CZ" dirty="0" err="1" smtClean="0"/>
              <a:t>Phising</a:t>
            </a:r>
            <a:endParaRPr lang="cs-CZ" dirty="0" smtClean="0"/>
          </a:p>
          <a:p>
            <a:pPr lvl="1"/>
            <a:r>
              <a:rPr lang="cs-CZ" dirty="0" smtClean="0"/>
              <a:t>Podvržené zprávy k získávání osobních dat</a:t>
            </a:r>
          </a:p>
          <a:p>
            <a:r>
              <a:rPr lang="cs-CZ" dirty="0" smtClean="0"/>
              <a:t>Dialer</a:t>
            </a:r>
          </a:p>
          <a:p>
            <a:pPr lvl="1"/>
            <a:r>
              <a:rPr lang="cs-CZ" dirty="0" smtClean="0"/>
              <a:t>Program pro přepojení </a:t>
            </a:r>
            <a:r>
              <a:rPr lang="cs-CZ" dirty="0" err="1" smtClean="0"/>
              <a:t>dial</a:t>
            </a:r>
            <a:r>
              <a:rPr lang="cs-CZ" dirty="0" smtClean="0"/>
              <a:t>-up připojení za výrazně dražší ceny</a:t>
            </a:r>
          </a:p>
          <a:p>
            <a:r>
              <a:rPr lang="cs-CZ" dirty="0" err="1" smtClean="0"/>
              <a:t>Back</a:t>
            </a:r>
            <a:r>
              <a:rPr lang="cs-CZ" dirty="0" smtClean="0"/>
              <a:t> </a:t>
            </a:r>
            <a:r>
              <a:rPr lang="cs-CZ" dirty="0" err="1" smtClean="0"/>
              <a:t>Doors</a:t>
            </a:r>
            <a:endParaRPr lang="cs-CZ" dirty="0" smtClean="0"/>
          </a:p>
          <a:p>
            <a:pPr lvl="1"/>
            <a:r>
              <a:rPr lang="cs-CZ" dirty="0" smtClean="0"/>
              <a:t>Zadní vrátka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564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Prevence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Poučenost uživatelů</a:t>
            </a:r>
          </a:p>
          <a:p>
            <a:pPr lvl="1"/>
            <a:r>
              <a:rPr lang="cs-CZ" dirty="0" smtClean="0"/>
              <a:t>Neotvírat přílohy neznámých zpráv</a:t>
            </a:r>
          </a:p>
          <a:p>
            <a:pPr lvl="1"/>
            <a:r>
              <a:rPr lang="cs-CZ" dirty="0" smtClean="0"/>
              <a:t>Neklikat na vše, co jde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Antivirové programy</a:t>
            </a:r>
          </a:p>
          <a:p>
            <a:pPr lvl="1"/>
            <a:r>
              <a:rPr lang="cs-CZ" dirty="0" smtClean="0"/>
              <a:t>Srovnávací metoda – kontrola integrity</a:t>
            </a:r>
          </a:p>
          <a:p>
            <a:pPr lvl="1"/>
            <a:r>
              <a:rPr lang="cs-CZ" dirty="0" smtClean="0"/>
              <a:t>Vyhledávání charakteristických řetězců - </a:t>
            </a:r>
            <a:r>
              <a:rPr lang="cs-CZ" smtClean="0"/>
              <a:t>scanování</a:t>
            </a:r>
            <a:endParaRPr lang="cs-CZ" dirty="0" smtClean="0"/>
          </a:p>
          <a:p>
            <a:pPr lvl="1"/>
            <a:r>
              <a:rPr lang="cs-CZ" dirty="0" smtClean="0"/>
              <a:t>Heuristická metoda</a:t>
            </a:r>
          </a:p>
          <a:p>
            <a:pPr lvl="1"/>
            <a:r>
              <a:rPr lang="cs-CZ" dirty="0" smtClean="0"/>
              <a:t>Metoda návnady</a:t>
            </a:r>
          </a:p>
          <a:p>
            <a:pPr lvl="1"/>
            <a:r>
              <a:rPr lang="cs-CZ" dirty="0" smtClean="0"/>
              <a:t>Rezidentní hlídač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Firewall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17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1)Psychologické útoky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Phising</a:t>
            </a:r>
            <a:r>
              <a:rPr lang="cs-CZ" dirty="0" smtClean="0"/>
              <a:t> , </a:t>
            </a:r>
            <a:r>
              <a:rPr lang="cs-CZ" dirty="0" err="1" smtClean="0"/>
              <a:t>spoofing</a:t>
            </a:r>
            <a:r>
              <a:rPr lang="cs-CZ" dirty="0" smtClean="0"/>
              <a:t>, </a:t>
            </a:r>
            <a:r>
              <a:rPr lang="cs-CZ" dirty="0" err="1" smtClean="0"/>
              <a:t>pharming</a:t>
            </a:r>
            <a:r>
              <a:rPr lang="cs-CZ" dirty="0" smtClean="0"/>
              <a:t>– vylákání soukromých údajů</a:t>
            </a:r>
          </a:p>
          <a:p>
            <a:pPr lvl="1"/>
            <a:r>
              <a:rPr lang="cs-CZ" dirty="0" smtClean="0"/>
              <a:t>Čísla kreditních karet, hesla, rodná čísla…</a:t>
            </a:r>
          </a:p>
          <a:p>
            <a:pPr lvl="2"/>
            <a:r>
              <a:rPr lang="cs-CZ" dirty="0" smtClean="0"/>
              <a:t>E-maily</a:t>
            </a:r>
          </a:p>
          <a:p>
            <a:pPr lvl="2"/>
            <a:r>
              <a:rPr lang="cs-CZ" dirty="0" err="1" smtClean="0"/>
              <a:t>Face</a:t>
            </a:r>
            <a:r>
              <a:rPr lang="cs-CZ" dirty="0" smtClean="0"/>
              <a:t>-</a:t>
            </a:r>
            <a:r>
              <a:rPr lang="cs-CZ" dirty="0" err="1" smtClean="0"/>
              <a:t>book</a:t>
            </a:r>
            <a:endParaRPr lang="cs-CZ" dirty="0" smtClean="0"/>
          </a:p>
          <a:p>
            <a:pPr lvl="2"/>
            <a:r>
              <a:rPr lang="cs-CZ" dirty="0" smtClean="0"/>
              <a:t>Falešné webové stránky</a:t>
            </a:r>
          </a:p>
          <a:p>
            <a:pPr lvl="1"/>
            <a:r>
              <a:rPr lang="cs-CZ" dirty="0" smtClean="0"/>
              <a:t> </a:t>
            </a:r>
            <a:r>
              <a:rPr lang="cs-CZ" dirty="0" smtClean="0">
                <a:hlinkClick r:id="rId2"/>
              </a:rPr>
              <a:t>http://hoax.cz/phishing/volny---povinni-potvrdit-clenstvi-20130924/</a:t>
            </a:r>
            <a:endParaRPr lang="cs-CZ" dirty="0" smtClean="0"/>
          </a:p>
          <a:p>
            <a:pPr lvl="1"/>
            <a:r>
              <a:rPr lang="cs-CZ" u="sng" dirty="0" smtClean="0">
                <a:hlinkClick r:id="rId3"/>
              </a:rPr>
              <a:t>Bezpečnostní zprávy (20130930)</a:t>
            </a:r>
            <a:endParaRPr lang="cs-CZ" dirty="0" smtClean="0"/>
          </a:p>
          <a:p>
            <a:pPr lvl="1"/>
            <a:r>
              <a:rPr lang="cs-CZ" dirty="0" smtClean="0">
                <a:hlinkClick r:id="rId2"/>
              </a:rPr>
              <a:t>VOLNY - povinni potvrdit členství (20130924)</a:t>
            </a:r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761428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Nezapomínejte, že na druhém konci jsou lidé, nikoli počítač. To, co napíšete do počítače, byste možná dotyčnému nikdy neřekli do očí.</a:t>
            </a:r>
          </a:p>
          <a:p>
            <a:r>
              <a:rPr lang="cs-CZ" dirty="0"/>
              <a:t>Dodržujte obvyklá pravidla slušnosti normálního života. Co je nevhodné v obvyklém životě, je samozřejmě nevhodné i na internetu.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8022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Zjistěte si </a:t>
            </a:r>
            <a:r>
              <a:rPr lang="cs-CZ" dirty="0" smtClean="0">
                <a:hlinkClick r:id="rId2" tooltip="Takt"/>
              </a:rPr>
              <a:t>taktně</a:t>
            </a:r>
            <a:r>
              <a:rPr lang="cs-CZ" dirty="0" smtClean="0"/>
              <a:t> s kým mluvíte. Internet je přístupný lidem z celého světa a v každé zemi platí jiná morálka. Co je dovolené na americkém chatu, nemusí být dovolené na arabském a to platí o všech podobných skupinách. </a:t>
            </a:r>
            <a:r>
              <a:rPr lang="cs-CZ" dirty="0" smtClean="0">
                <a:hlinkClick r:id="rId3" tooltip="Politika"/>
              </a:rPr>
              <a:t>Politika</a:t>
            </a:r>
            <a:r>
              <a:rPr lang="cs-CZ" dirty="0" smtClean="0"/>
              <a:t>, </a:t>
            </a:r>
            <a:r>
              <a:rPr lang="cs-CZ" dirty="0" smtClean="0">
                <a:hlinkClick r:id="rId4" tooltip="Náboženství"/>
              </a:rPr>
              <a:t>náboženství</a:t>
            </a:r>
            <a:r>
              <a:rPr lang="cs-CZ" dirty="0" smtClean="0"/>
              <a:t> a podobné problémy by proto měly být diskutovány s maximálním taktem a v mezích </a:t>
            </a:r>
            <a:r>
              <a:rPr lang="cs-CZ" dirty="0" smtClean="0">
                <a:hlinkClick r:id="rId5" tooltip="Slušnost (stránka neexistuje)"/>
              </a:rPr>
              <a:t>slušnosti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Berte ohled na druhé. Ne každý má tak dobré </a:t>
            </a:r>
            <a:r>
              <a:rPr lang="cs-CZ" dirty="0" smtClean="0">
                <a:hlinkClick r:id="rId6" tooltip="Internetové připojení (stránka neexistuje)"/>
              </a:rPr>
              <a:t>internetové připojení</a:t>
            </a:r>
            <a:r>
              <a:rPr lang="cs-CZ" dirty="0" smtClean="0"/>
              <a:t> jako vy. Někteří se připojují z domu přes </a:t>
            </a:r>
            <a:r>
              <a:rPr lang="cs-CZ" dirty="0" smtClean="0">
                <a:hlinkClick r:id="rId7" tooltip="Vytáčené připojení"/>
              </a:rPr>
              <a:t>vytáčené připojení</a:t>
            </a:r>
            <a:r>
              <a:rPr lang="cs-CZ" dirty="0" smtClean="0"/>
              <a:t> a draze za to platí.</a:t>
            </a:r>
            <a:r>
              <a:rPr lang="cs-CZ" baseline="30000" dirty="0" smtClean="0"/>
              <a:t>[</a:t>
            </a:r>
            <a:r>
              <a:rPr lang="cs-CZ" baseline="30000" dirty="0" smtClean="0">
                <a:hlinkClick r:id="rId8" tooltip="Wikipedie:Ověřitelnost"/>
              </a:rPr>
              <a:t>zdroj?</a:t>
            </a:r>
            <a:r>
              <a:rPr lang="cs-CZ" baseline="30000" dirty="0" smtClean="0"/>
              <a:t>]</a:t>
            </a:r>
            <a:r>
              <a:rPr lang="cs-CZ" dirty="0" smtClean="0"/>
              <a:t> Neposílejte proto zbytečně velké </a:t>
            </a:r>
            <a:r>
              <a:rPr lang="cs-CZ" dirty="0" smtClean="0">
                <a:hlinkClick r:id="rId9" tooltip="E-mail"/>
              </a:rPr>
              <a:t>e-mailové zprávy</a:t>
            </a:r>
            <a:r>
              <a:rPr lang="cs-CZ" dirty="0" smtClean="0"/>
              <a:t> a posíláte-li přílohy, komprimujte je. Při posílání velkých obrázků, např. na diskusní server, využívejte funkci náhledu obrázku.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198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Je vhodné psát s diakritikou. Vyvarujete se tak nedorozumění. Nekomolte rodnou řeč. Toto je obzvlášť důležité, protože se jinak dopustíte faux-pas. Pokud jste z nějakého důvodu nuceni psát bez </a:t>
            </a:r>
            <a:r>
              <a:rPr lang="cs-CZ" dirty="0" smtClean="0">
                <a:hlinkClick r:id="rId2" tooltip="Diakritika"/>
              </a:rPr>
              <a:t>diakritiky</a:t>
            </a:r>
            <a:r>
              <a:rPr lang="cs-CZ" dirty="0" smtClean="0"/>
              <a:t>, snažte se používat správný </a:t>
            </a:r>
            <a:r>
              <a:rPr lang="cs-CZ" dirty="0" smtClean="0">
                <a:hlinkClick r:id="rId3" tooltip="Pravopis"/>
              </a:rPr>
              <a:t>pravopis</a:t>
            </a:r>
            <a:r>
              <a:rPr lang="cs-CZ" dirty="0" smtClean="0"/>
              <a:t>. Nebuďte grobián, nezveřejňujte nepravdivé nebo i pravdivé, ale choulostivé informace.</a:t>
            </a:r>
          </a:p>
          <a:p>
            <a:r>
              <a:rPr lang="cs-CZ" dirty="0" smtClean="0"/>
              <a:t>Pomáhejte v diskuzích. Pokud má někdo v diskuzi nějaký problém, odpovězte mu, pokud znáte odpověď. Někdo jiný zase pomůže vám. Platí zásada: „Napřed poslouchej, pak piš.“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69639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Respektujte soukromí jiných. Pokud vám omylem přišla zpráva, která vám nepatří, je vhodné ji smazat a taktně upozornit odesilatele na jeho chybu.</a:t>
            </a:r>
          </a:p>
          <a:p>
            <a:r>
              <a:rPr lang="cs-CZ" dirty="0" smtClean="0"/>
              <a:t>Nezneužívejte svou moc či své vědomosti. Pokud jste správce serveru, máte sice přístup k poště ostatních, ale nemusíte ji neustále kontrolovat jenom tak z nudy a pokud umíte </a:t>
            </a:r>
            <a:r>
              <a:rPr lang="cs-CZ" dirty="0" err="1" smtClean="0">
                <a:hlinkClick r:id="rId2" tooltip="Hacking"/>
              </a:rPr>
              <a:t>hackovat</a:t>
            </a:r>
            <a:r>
              <a:rPr lang="cs-CZ" dirty="0" smtClean="0"/>
              <a:t>, nemusíte to stále zkoušet.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1624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NETIKETA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Odpouštějte ostatním chyby. I vy je děláte. Nevysmívejte se jim a nenadávejte za ně.</a:t>
            </a:r>
          </a:p>
          <a:p>
            <a:r>
              <a:rPr lang="cs-CZ" dirty="0" smtClean="0"/>
              <a:t>Nešiřte </a:t>
            </a:r>
            <a:r>
              <a:rPr lang="cs-CZ" dirty="0" err="1" smtClean="0">
                <a:hlinkClick r:id="rId2" tooltip="Hoax"/>
              </a:rPr>
              <a:t>hoaxy</a:t>
            </a:r>
            <a:r>
              <a:rPr lang="cs-CZ" dirty="0" smtClean="0"/>
              <a:t>. Zahlcují internet. Pokud vám přijde </a:t>
            </a:r>
            <a:r>
              <a:rPr lang="cs-CZ" dirty="0" err="1" smtClean="0"/>
              <a:t>hoax</a:t>
            </a:r>
            <a:r>
              <a:rPr lang="cs-CZ" dirty="0" smtClean="0"/>
              <a:t>, zdvořile upozorněte jeho odesilatele, že takové jednání je nevhodné.</a:t>
            </a:r>
          </a:p>
          <a:p>
            <a:r>
              <a:rPr lang="cs-CZ" dirty="0" smtClean="0"/>
              <a:t>Nerozesílejte </a:t>
            </a:r>
            <a:r>
              <a:rPr lang="cs-CZ" dirty="0" smtClean="0">
                <a:hlinkClick r:id="rId3" tooltip="Spam"/>
              </a:rPr>
              <a:t>spam</a:t>
            </a:r>
            <a:r>
              <a:rPr lang="cs-CZ" dirty="0" smtClean="0"/>
              <a:t> a reklamu.</a:t>
            </a:r>
          </a:p>
          <a:p>
            <a:r>
              <a:rPr lang="cs-CZ" dirty="0" smtClean="0"/>
              <a:t>Neporušujte </a:t>
            </a:r>
            <a:r>
              <a:rPr lang="cs-CZ" dirty="0" smtClean="0">
                <a:hlinkClick r:id="rId4" tooltip="Autorské právo"/>
              </a:rPr>
              <a:t>autorská práva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421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7200" dirty="0"/>
              <a:t>AUTOR NEUVEDEN. </a:t>
            </a:r>
            <a:r>
              <a:rPr lang="cs-CZ" sz="7200" i="1" dirty="0"/>
              <a:t>nebezpečí na internetu</a:t>
            </a:r>
            <a:r>
              <a:rPr lang="cs-CZ" sz="7200" dirty="0"/>
              <a:t> [online]. [cit. 13.10.2013]. Dostupný na WWW: </a:t>
            </a:r>
            <a:r>
              <a:rPr lang="cs-CZ" sz="7200" dirty="0">
                <a:hlinkClick r:id="rId2"/>
              </a:rPr>
              <a:t>http://</a:t>
            </a:r>
            <a:r>
              <a:rPr lang="cs-CZ" sz="7200" dirty="0" smtClean="0">
                <a:hlinkClick r:id="rId2"/>
              </a:rPr>
              <a:t>informatika.topsid.com/index.php?war=internet&amp;unit=nebezpeci_na_internetu</a:t>
            </a:r>
            <a:endParaRPr lang="cs-CZ" sz="7200" dirty="0" smtClean="0"/>
          </a:p>
          <a:p>
            <a:r>
              <a:rPr lang="cs-CZ" sz="7200" dirty="0" smtClean="0"/>
              <a:t>AUTOR </a:t>
            </a:r>
            <a:r>
              <a:rPr lang="cs-CZ" sz="7200" dirty="0"/>
              <a:t>NEUVEDEN. </a:t>
            </a:r>
            <a:r>
              <a:rPr lang="cs-CZ" sz="7200" i="1" dirty="0"/>
              <a:t>e-bezpečí</a:t>
            </a:r>
            <a:r>
              <a:rPr lang="cs-CZ" sz="7200" dirty="0"/>
              <a:t> [online]. [cit. 13.10.2013]. Dostupný pod licencí </a:t>
            </a:r>
            <a:r>
              <a:rPr lang="cs-CZ" sz="7200" dirty="0" err="1"/>
              <a:t>Creative</a:t>
            </a:r>
            <a:r>
              <a:rPr lang="cs-CZ" sz="7200" dirty="0"/>
              <a:t> </a:t>
            </a:r>
            <a:r>
              <a:rPr lang="cs-CZ" sz="7200" dirty="0" err="1"/>
              <a:t>Commons</a:t>
            </a:r>
            <a:r>
              <a:rPr lang="cs-CZ" sz="7200" dirty="0"/>
              <a:t> na WWW: </a:t>
            </a:r>
            <a:r>
              <a:rPr lang="cs-CZ" sz="7200" dirty="0">
                <a:hlinkClick r:id="rId3"/>
              </a:rPr>
              <a:t>http://</a:t>
            </a:r>
            <a:r>
              <a:rPr lang="cs-CZ" sz="7200" dirty="0" smtClean="0">
                <a:hlinkClick r:id="rId3"/>
              </a:rPr>
              <a:t>www.e-bezpeci.cz/index.php/o-projektu/oprojektu</a:t>
            </a:r>
            <a:endParaRPr lang="cs-CZ" sz="7200" dirty="0" smtClean="0"/>
          </a:p>
          <a:p>
            <a:r>
              <a:rPr lang="cs-CZ" sz="7200" dirty="0" smtClean="0"/>
              <a:t>AUTOR </a:t>
            </a:r>
            <a:r>
              <a:rPr lang="cs-CZ" sz="7200" dirty="0"/>
              <a:t>NEUVEDEN. </a:t>
            </a:r>
            <a:r>
              <a:rPr lang="cs-CZ" sz="7200" i="1" dirty="0" err="1"/>
              <a:t>Netiketa</a:t>
            </a:r>
            <a:r>
              <a:rPr lang="cs-CZ" sz="7200" dirty="0"/>
              <a:t> [online]. [cit. 13.10.2013]. Dostupný pod licencí </a:t>
            </a:r>
            <a:r>
              <a:rPr lang="cs-CZ" sz="7200" dirty="0" err="1"/>
              <a:t>Creative</a:t>
            </a:r>
            <a:r>
              <a:rPr lang="cs-CZ" sz="7200" dirty="0"/>
              <a:t> </a:t>
            </a:r>
            <a:r>
              <a:rPr lang="cs-CZ" sz="7200" dirty="0" err="1"/>
              <a:t>Commons</a:t>
            </a:r>
            <a:r>
              <a:rPr lang="cs-CZ" sz="7200" dirty="0"/>
              <a:t> na WWW: </a:t>
            </a:r>
            <a:r>
              <a:rPr lang="cs-CZ" sz="7200" dirty="0">
                <a:hlinkClick r:id="rId4"/>
              </a:rPr>
              <a:t>http://</a:t>
            </a:r>
            <a:r>
              <a:rPr lang="cs-CZ" sz="7200" dirty="0" smtClean="0">
                <a:hlinkClick r:id="rId4"/>
              </a:rPr>
              <a:t>cs.wikipedia.org/wiki/Netiketa</a:t>
            </a:r>
            <a:endParaRPr lang="cs-CZ" sz="7200" dirty="0" smtClean="0"/>
          </a:p>
          <a:p>
            <a:r>
              <a:rPr lang="cs-CZ" sz="7200" dirty="0" smtClean="0"/>
              <a:t>AUTOR </a:t>
            </a:r>
            <a:r>
              <a:rPr lang="cs-CZ" sz="7200" dirty="0"/>
              <a:t>NEUVEDEN. </a:t>
            </a:r>
            <a:r>
              <a:rPr lang="cs-CZ" sz="7200" i="1" dirty="0" err="1"/>
              <a:t>spyware</a:t>
            </a:r>
            <a:r>
              <a:rPr lang="cs-CZ" sz="7200" i="1" dirty="0"/>
              <a:t>, Not32</a:t>
            </a:r>
            <a:r>
              <a:rPr lang="cs-CZ" sz="7200" dirty="0"/>
              <a:t> [online]. [cit. 13.10.2013]. Dostupný na WWW: </a:t>
            </a:r>
            <a:r>
              <a:rPr lang="cs-CZ" sz="7200" dirty="0">
                <a:hlinkClick r:id="rId5"/>
              </a:rPr>
              <a:t>http://nod32.helpmax.net/cs/slovnik-pojmu/typy-infiltrace/spyware</a:t>
            </a:r>
            <a:r>
              <a:rPr lang="cs-CZ" sz="7200" dirty="0" smtClean="0">
                <a:hlinkClick r:id="rId5"/>
              </a:rPr>
              <a:t>/</a:t>
            </a:r>
            <a:endParaRPr lang="cs-CZ" sz="7200" dirty="0" smtClean="0"/>
          </a:p>
          <a:p>
            <a:r>
              <a:rPr lang="cs-CZ" sz="7200" dirty="0"/>
              <a:t>A</a:t>
            </a:r>
            <a:r>
              <a:rPr lang="cs-CZ" sz="7200" dirty="0" smtClean="0"/>
              <a:t>UTOR </a:t>
            </a:r>
            <a:r>
              <a:rPr lang="cs-CZ" sz="7200" dirty="0"/>
              <a:t>NEUVEDEN. </a:t>
            </a:r>
            <a:r>
              <a:rPr lang="cs-CZ" sz="7200" i="1" dirty="0"/>
              <a:t>bezpečný internet</a:t>
            </a:r>
            <a:r>
              <a:rPr lang="cs-CZ" sz="7200" dirty="0"/>
              <a:t> [online]. [cit. 13.10.2013]. Dostupný na WWW: </a:t>
            </a:r>
            <a:r>
              <a:rPr lang="cs-CZ" sz="7200" dirty="0">
                <a:hlinkClick r:id="rId6"/>
              </a:rPr>
              <a:t>http://</a:t>
            </a:r>
            <a:r>
              <a:rPr lang="cs-CZ" sz="7200" dirty="0" smtClean="0">
                <a:hlinkClick r:id="rId6"/>
              </a:rPr>
              <a:t>www.bezpecnyinternet.cz/zacatecnik/prochazeni-webu/obeti-phishingu.aspx</a:t>
            </a:r>
            <a:endParaRPr lang="cs-CZ" sz="7200" dirty="0" smtClean="0"/>
          </a:p>
          <a:p>
            <a:r>
              <a:rPr lang="pt-BR" sz="7200" dirty="0" smtClean="0"/>
              <a:t>AUTOR </a:t>
            </a:r>
            <a:r>
              <a:rPr lang="pt-BR" sz="7200" dirty="0"/>
              <a:t>NEUVEDEN. </a:t>
            </a:r>
            <a:r>
              <a:rPr lang="pt-BR" sz="7200" i="1" dirty="0"/>
              <a:t>Antivirové programy</a:t>
            </a:r>
            <a:r>
              <a:rPr lang="pt-BR" sz="7200" dirty="0"/>
              <a:t> [online]. [cit. 13.10.2013]. Dostupný na WWW: </a:t>
            </a:r>
            <a:r>
              <a:rPr lang="pt-BR" sz="7200" dirty="0">
                <a:hlinkClick r:id="rId7"/>
              </a:rPr>
              <a:t>http://</a:t>
            </a:r>
            <a:r>
              <a:rPr lang="pt-BR" sz="7200" dirty="0" smtClean="0">
                <a:hlinkClick r:id="rId7"/>
              </a:rPr>
              <a:t>skola.amoskadan.cz/s_pp/s_pp_pi/pi3.htm</a:t>
            </a:r>
            <a:endParaRPr lang="cs-CZ" sz="7200" dirty="0" smtClean="0"/>
          </a:p>
          <a:p>
            <a:r>
              <a:rPr lang="cs-CZ" sz="7200" dirty="0"/>
              <a:t>AUTOR NEUVEDEN. </a:t>
            </a:r>
            <a:r>
              <a:rPr lang="cs-CZ" sz="7200" i="1" dirty="0"/>
              <a:t>n, kdy přestal jít internet</a:t>
            </a:r>
            <a:r>
              <a:rPr lang="cs-CZ" sz="7200" dirty="0"/>
              <a:t> [online]. [cit. 13.10.2013]. Dostupný na WWW: http://dubcova.bigbloger.lidovky.cz/c/272181/Den-kdy-prestal-jit-internet.html</a:t>
            </a:r>
            <a:endParaRPr lang="cs-CZ" sz="72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9734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</a:t>
            </a:r>
            <a:r>
              <a:rPr lang="cs-CZ" dirty="0" err="1" smtClean="0"/>
              <a:t>Phishingu</a:t>
            </a:r>
            <a:endParaRPr lang="cs-CZ" dirty="0"/>
          </a:p>
        </p:txBody>
      </p:sp>
      <p:pic>
        <p:nvPicPr>
          <p:cNvPr id="6" name="Zástupný symbol pro obsah 5" descr="phish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7663" y="1600200"/>
            <a:ext cx="6128673" cy="45259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</a:t>
            </a:r>
            <a:r>
              <a:rPr lang="cs-CZ" dirty="0" err="1" smtClean="0"/>
              <a:t>fishingu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ctr"/>
            <a:r>
              <a:rPr lang="cs-CZ" dirty="0" smtClean="0"/>
              <a:t>Obdržíte následující e-mail (hlavička i údaje zdánlivě odpovídající bance, kde máte veden účet):</a:t>
            </a:r>
          </a:p>
          <a:p>
            <a:r>
              <a:rPr lang="cs-CZ" i="1" dirty="0" smtClean="0"/>
              <a:t>Vážený zákazníku,</a:t>
            </a:r>
            <a:endParaRPr lang="cs-CZ" dirty="0" smtClean="0"/>
          </a:p>
          <a:p>
            <a:r>
              <a:rPr lang="cs-CZ" i="1" dirty="0" smtClean="0"/>
              <a:t>dne 13. 4. 2010 v 17:34 CET byla v zahraničí provedena platba z Vaší kreditní karty ve výši 12 452 jenů. Jelikož se jedná o platbu na nestandardním místě a v nestandardní měně, máme důvodné podezření, že jste se stal obětí krádeže. V případě, že je výše uvedená informace pravdivá, neberte prosím na tuto zprávu zřetel.</a:t>
            </a:r>
            <a:endParaRPr lang="cs-CZ" dirty="0" smtClean="0"/>
          </a:p>
          <a:p>
            <a:r>
              <a:rPr lang="cs-CZ" i="1" dirty="0" smtClean="0"/>
              <a:t>V opačném případě doporučujeme urychleně provést blokaci Vaší kreditní karty na této adrese: </a:t>
            </a:r>
            <a:r>
              <a:rPr lang="cs-CZ" i="1" u="sng" dirty="0" smtClean="0"/>
              <a:t>http://www.banka-blokace.</a:t>
            </a:r>
            <a:r>
              <a:rPr lang="cs-CZ" i="1" u="sng" dirty="0" err="1" smtClean="0"/>
              <a:t>cz</a:t>
            </a:r>
            <a:r>
              <a:rPr lang="cs-CZ" i="1" u="sng" dirty="0" smtClean="0"/>
              <a:t>/blokace/kartaX584fgH56sddv.php</a:t>
            </a:r>
            <a:r>
              <a:rPr lang="cs-CZ" i="1" dirty="0" smtClean="0"/>
              <a:t>.</a:t>
            </a:r>
            <a:endParaRPr lang="cs-CZ" dirty="0" smtClean="0"/>
          </a:p>
          <a:p>
            <a:r>
              <a:rPr lang="cs-CZ" i="1" dirty="0" smtClean="0"/>
              <a:t>S pozdravem,</a:t>
            </a:r>
            <a:br>
              <a:rPr lang="cs-CZ" i="1" dirty="0" smtClean="0"/>
            </a:br>
            <a:r>
              <a:rPr lang="cs-CZ" i="1" dirty="0" smtClean="0"/>
              <a:t>Jan Novák, oddělení bezpečnosti transakcí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</a:t>
            </a:r>
            <a:r>
              <a:rPr lang="cs-CZ" dirty="0" err="1" smtClean="0"/>
              <a:t>Pharmingu</a:t>
            </a:r>
            <a:endParaRPr lang="cs-CZ" dirty="0"/>
          </a:p>
        </p:txBody>
      </p:sp>
      <p:pic>
        <p:nvPicPr>
          <p:cNvPr id="4" name="Zástupný symbol pro obsah 3" descr="large_servis24_mainpa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2852936"/>
            <a:ext cx="4590686" cy="3563901"/>
          </a:xfrm>
        </p:spPr>
      </p:pic>
      <p:sp>
        <p:nvSpPr>
          <p:cNvPr id="5" name="TextovéPole 4"/>
          <p:cNvSpPr txBox="1"/>
          <p:nvPr/>
        </p:nvSpPr>
        <p:spPr>
          <a:xfrm>
            <a:off x="611560" y="1340768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b="1" dirty="0" err="1" smtClean="0"/>
              <a:t>Pharming</a:t>
            </a:r>
            <a:r>
              <a:rPr lang="cs-CZ" dirty="0" smtClean="0"/>
              <a:t> je podvodná technika používaná na Internetu k získávání citlivých údajů od obětí útoku. Principem je napadení DNS a přepsání IP adresy, což způsobí přesměrování klienta na falešné stránky </a:t>
            </a:r>
            <a:r>
              <a:rPr lang="cs-CZ" dirty="0" err="1" smtClean="0"/>
              <a:t>interbankingu</a:t>
            </a:r>
            <a:r>
              <a:rPr lang="cs-CZ" dirty="0" smtClean="0"/>
              <a:t> po napsání URL banky do </a:t>
            </a:r>
            <a:r>
              <a:rPr lang="cs-CZ" dirty="0" err="1" smtClean="0"/>
              <a:t>prohlížče</a:t>
            </a:r>
            <a:r>
              <a:rPr lang="cs-CZ" dirty="0" smtClean="0"/>
              <a:t>. Tyto stránky jsou obvykle k nerozeznání od skutečných stránek banky.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Psychologické útoky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err="1" smtClean="0"/>
              <a:t>Hoax</a:t>
            </a:r>
            <a:r>
              <a:rPr lang="cs-CZ" dirty="0" smtClean="0"/>
              <a:t> – planý poplach</a:t>
            </a:r>
          </a:p>
          <a:p>
            <a:pPr lvl="1"/>
            <a:r>
              <a:rPr lang="cs-CZ" dirty="0" smtClean="0"/>
              <a:t>Poslat co nejvíce </a:t>
            </a:r>
            <a:r>
              <a:rPr lang="cs-CZ" dirty="0" err="1" smtClean="0"/>
              <a:t>mejlů</a:t>
            </a:r>
            <a:endParaRPr lang="cs-CZ" dirty="0" smtClean="0"/>
          </a:p>
          <a:p>
            <a:pPr lvl="1"/>
            <a:r>
              <a:rPr lang="cs-CZ" dirty="0" smtClean="0"/>
              <a:t>Smazat nakažený soubor…</a:t>
            </a:r>
          </a:p>
          <a:p>
            <a:pPr lvl="1">
              <a:buClr>
                <a:srgbClr val="002060"/>
              </a:buClr>
              <a:defRPr/>
            </a:pPr>
            <a:r>
              <a:rPr lang="cs-CZ" dirty="0" smtClean="0"/>
              <a:t>varování před viry</a:t>
            </a:r>
          </a:p>
          <a:p>
            <a:pPr lvl="1">
              <a:buClr>
                <a:srgbClr val="002060"/>
              </a:buClr>
              <a:defRPr/>
            </a:pPr>
            <a:r>
              <a:rPr lang="cs-CZ" dirty="0" smtClean="0"/>
              <a:t>prosby o pomoc – neaktuální</a:t>
            </a:r>
          </a:p>
          <a:p>
            <a:pPr lvl="1">
              <a:buClr>
                <a:srgbClr val="002060"/>
              </a:buClr>
              <a:defRPr/>
            </a:pPr>
            <a:r>
              <a:rPr lang="cs-CZ" dirty="0" smtClean="0"/>
              <a:t>prosby o pomoc – vymyšlené</a:t>
            </a:r>
          </a:p>
          <a:p>
            <a:pPr lvl="1">
              <a:buClr>
                <a:srgbClr val="002060"/>
              </a:buClr>
              <a:defRPr/>
            </a:pPr>
            <a:r>
              <a:rPr lang="cs-CZ" dirty="0" smtClean="0"/>
              <a:t>ostatní varování a fámy</a:t>
            </a:r>
          </a:p>
          <a:p>
            <a:pPr lvl="1">
              <a:buClr>
                <a:srgbClr val="002060"/>
              </a:buClr>
              <a:defRPr/>
            </a:pPr>
            <a:r>
              <a:rPr lang="cs-CZ" dirty="0" smtClean="0"/>
              <a:t>petice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rgbClr val="002060"/>
              </a:buClr>
              <a:defRPr/>
            </a:pPr>
            <a:r>
              <a:rPr lang="cs-CZ" sz="2400" dirty="0" err="1" smtClean="0">
                <a:solidFill>
                  <a:srgbClr val="002060"/>
                </a:solidFill>
                <a:latin typeface="Verdana" pitchFamily="34" charset="0"/>
                <a:hlinkClick r:id="rId2"/>
              </a:rPr>
              <a:t>Life</a:t>
            </a:r>
            <a:r>
              <a:rPr lang="cs-CZ" sz="2400" dirty="0" smtClean="0">
                <a:solidFill>
                  <a:srgbClr val="002060"/>
                </a:solidFill>
                <a:latin typeface="Verdana" pitchFamily="34" charset="0"/>
                <a:hlinkClick r:id="rId2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Verdana" pitchFamily="34" charset="0"/>
                <a:hlinkClick r:id="rId2"/>
              </a:rPr>
              <a:t>is</a:t>
            </a:r>
            <a:r>
              <a:rPr lang="cs-CZ" sz="2400" dirty="0" smtClean="0">
                <a:solidFill>
                  <a:srgbClr val="002060"/>
                </a:solidFill>
                <a:latin typeface="Verdana" pitchFamily="34" charset="0"/>
                <a:hlinkClick r:id="rId2"/>
              </a:rPr>
              <a:t> </a:t>
            </a:r>
            <a:r>
              <a:rPr lang="cs-CZ" sz="2400" dirty="0" err="1" smtClean="0">
                <a:solidFill>
                  <a:srgbClr val="002060"/>
                </a:solidFill>
                <a:latin typeface="Verdana" pitchFamily="34" charset="0"/>
                <a:hlinkClick r:id="rId2"/>
              </a:rPr>
              <a:t>beautiful</a:t>
            </a:r>
            <a:endParaRPr lang="cs-CZ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Clr>
                <a:srgbClr val="002060"/>
              </a:buClr>
              <a:defRPr/>
            </a:pPr>
            <a:r>
              <a:rPr lang="cs-CZ" sz="2400" dirty="0" smtClean="0">
                <a:solidFill>
                  <a:srgbClr val="002060"/>
                </a:solidFill>
                <a:latin typeface="Verdana" pitchFamily="34" charset="0"/>
                <a:hlinkClick r:id="rId3"/>
              </a:rPr>
              <a:t>Plzeňské pivo z Polska</a:t>
            </a:r>
            <a:endParaRPr lang="cs-CZ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Clr>
                <a:srgbClr val="002060"/>
              </a:buClr>
              <a:defRPr/>
            </a:pPr>
            <a:r>
              <a:rPr lang="cs-CZ" sz="2400" dirty="0" smtClean="0">
                <a:solidFill>
                  <a:srgbClr val="002060"/>
                </a:solidFill>
                <a:latin typeface="Verdana" pitchFamily="34" charset="0"/>
                <a:hlinkClick r:id="rId4"/>
              </a:rPr>
              <a:t>7 štěňat </a:t>
            </a:r>
            <a:r>
              <a:rPr lang="cs-CZ" sz="2400" dirty="0" err="1" smtClean="0">
                <a:solidFill>
                  <a:srgbClr val="002060"/>
                </a:solidFill>
                <a:latin typeface="Verdana" pitchFamily="34" charset="0"/>
                <a:hlinkClick r:id="rId4"/>
              </a:rPr>
              <a:t>retrívra</a:t>
            </a:r>
            <a:endParaRPr lang="cs-CZ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Clr>
                <a:srgbClr val="002060"/>
              </a:buClr>
              <a:defRPr/>
            </a:pPr>
            <a:r>
              <a:rPr lang="cs-CZ" sz="2400" dirty="0" smtClean="0">
                <a:solidFill>
                  <a:srgbClr val="002060"/>
                </a:solidFill>
                <a:latin typeface="Verdana" pitchFamily="34" charset="0"/>
                <a:hlinkClick r:id="rId5"/>
              </a:rPr>
              <a:t>Únos dětí v obchodním domě</a:t>
            </a:r>
            <a:endParaRPr lang="cs-CZ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pPr>
              <a:buClr>
                <a:srgbClr val="002060"/>
              </a:buClr>
              <a:defRPr/>
            </a:pPr>
            <a:r>
              <a:rPr lang="cs-CZ" sz="2400" dirty="0" smtClean="0">
                <a:solidFill>
                  <a:srgbClr val="002060"/>
                </a:solidFill>
                <a:latin typeface="Verdana" pitchFamily="34" charset="0"/>
                <a:hlinkClick r:id="rId6"/>
              </a:rPr>
              <a:t>V nouzi zadej PIN opačně</a:t>
            </a:r>
            <a:endParaRPr lang="cs-CZ" sz="2400" dirty="0" smtClean="0">
              <a:solidFill>
                <a:srgbClr val="002060"/>
              </a:solidFill>
              <a:latin typeface="Verdana" pitchFamily="34" charset="0"/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</a:t>
            </a:r>
            <a:r>
              <a:rPr lang="cs-CZ" dirty="0" err="1" smtClean="0"/>
              <a:t>hoaxu</a:t>
            </a:r>
            <a:endParaRPr lang="cs-CZ" dirty="0"/>
          </a:p>
        </p:txBody>
      </p:sp>
      <p:pic>
        <p:nvPicPr>
          <p:cNvPr id="4" name="Zástupný symbol pro obsah 3" descr="hoA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1644" y="1600200"/>
            <a:ext cx="3460712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/>
              <a:t>Odposlech, sledování a kradení údajů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Komunikace je odposlouchávána v závislosti na připojení k síti</a:t>
            </a:r>
          </a:p>
          <a:p>
            <a:r>
              <a:rPr lang="cs-CZ" dirty="0" smtClean="0"/>
              <a:t>Prohlížeče si automaticky pamatují historii navštívených stran </a:t>
            </a:r>
          </a:p>
          <a:p>
            <a:r>
              <a:rPr lang="cs-CZ" dirty="0" smtClean="0"/>
              <a:t>Digitální stopy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794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Hackeři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Nabourávají se do systému</a:t>
            </a:r>
          </a:p>
          <a:p>
            <a:pPr lvl="1"/>
            <a:r>
              <a:rPr lang="cs-CZ" dirty="0" smtClean="0"/>
              <a:t> pro získávání nových zkušeností</a:t>
            </a:r>
          </a:p>
          <a:p>
            <a:pPr lvl="1"/>
            <a:r>
              <a:rPr lang="cs-CZ" dirty="0" smtClean="0"/>
              <a:t>Pro získávání citlivých údajů</a:t>
            </a:r>
          </a:p>
          <a:p>
            <a:pPr lvl="1"/>
            <a:r>
              <a:rPr lang="cs-CZ" dirty="0" smtClean="0"/>
              <a:t>Zneužívají citlivé údaje</a:t>
            </a:r>
          </a:p>
          <a:p>
            <a:pPr lvl="1"/>
            <a:r>
              <a:rPr lang="cs-CZ" dirty="0" smtClean="0"/>
              <a:t>Krádež informací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441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682</Words>
  <Application>Microsoft Office PowerPoint</Application>
  <PresentationFormat>Předvádění na obrazovce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Bezpečnost na internetu</vt:lpstr>
      <vt:lpstr>1)Psychologické útoky</vt:lpstr>
      <vt:lpstr>Ukázka Phishingu</vt:lpstr>
      <vt:lpstr>Příklad fishingu</vt:lpstr>
      <vt:lpstr>Ukázka Pharmingu</vt:lpstr>
      <vt:lpstr>Psychologické útoky</vt:lpstr>
      <vt:lpstr>Ukázka hoaxu</vt:lpstr>
      <vt:lpstr>Odposlech, sledování a kradení údajů</vt:lpstr>
      <vt:lpstr>Hackeři</vt:lpstr>
      <vt:lpstr>Spyware</vt:lpstr>
      <vt:lpstr>Spam</vt:lpstr>
      <vt:lpstr>Ukázka spamu</vt:lpstr>
      <vt:lpstr>Riziková virtuální komunikace</vt:lpstr>
      <vt:lpstr>Riziková virtuální komunikace</vt:lpstr>
      <vt:lpstr>Riziková virtuální komunikace - obrana</vt:lpstr>
      <vt:lpstr>Volba hesla</vt:lpstr>
      <vt:lpstr>Malware – škodlivý software</vt:lpstr>
      <vt:lpstr>Malware – škodlivý software</vt:lpstr>
      <vt:lpstr>Prevence</vt:lpstr>
      <vt:lpstr>Netiketa</vt:lpstr>
      <vt:lpstr>NETIKETA</vt:lpstr>
      <vt:lpstr>NETIKETA</vt:lpstr>
      <vt:lpstr>NETIKETA</vt:lpstr>
      <vt:lpstr>NETIKETA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 na internetu</dc:title>
  <dc:creator>veronika</dc:creator>
  <cp:lastModifiedBy>veronika</cp:lastModifiedBy>
  <cp:revision>22</cp:revision>
  <dcterms:created xsi:type="dcterms:W3CDTF">2013-10-02T15:47:25Z</dcterms:created>
  <dcterms:modified xsi:type="dcterms:W3CDTF">2013-10-13T08:54:09Z</dcterms:modified>
</cp:coreProperties>
</file>