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57" r:id="rId3"/>
    <p:sldId id="280" r:id="rId4"/>
    <p:sldId id="259" r:id="rId5"/>
    <p:sldId id="281" r:id="rId6"/>
    <p:sldId id="278" r:id="rId7"/>
    <p:sldId id="274" r:id="rId8"/>
    <p:sldId id="275" r:id="rId9"/>
    <p:sldId id="276" r:id="rId10"/>
    <p:sldId id="279" r:id="rId11"/>
    <p:sldId id="282" r:id="rId12"/>
    <p:sldId id="283" r:id="rId13"/>
    <p:sldId id="27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3"/>
    <a:srgbClr val="FFFFFF"/>
    <a:srgbClr val="333333"/>
    <a:srgbClr val="008000"/>
    <a:srgbClr val="003300"/>
    <a:srgbClr val="FFCC00"/>
    <a:srgbClr val="660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47" autoAdjust="0"/>
  </p:normalViewPr>
  <p:slideViewPr>
    <p:cSldViewPr>
      <p:cViewPr>
        <p:scale>
          <a:sx n="66" d="100"/>
          <a:sy n="66" d="100"/>
        </p:scale>
        <p:origin x="-14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359C1-7199-44BA-9E3D-AC3B3BA6A6B3}" type="datetimeFigureOut">
              <a:rPr lang="cs-CZ" smtClean="0"/>
              <a:pPr/>
              <a:t>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54E1D-CDCE-4EDF-BE1E-BC37CBEF69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4A4272-4E17-4417-8A7A-2B3176FA44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391D-5836-42E7-9302-AF46A958AE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18C61-F0C6-4732-BDFF-45088EF569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AEB2D5-D0BE-4C92-B980-10EA261924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6259188-47C0-4F64-82F2-A59CEEB739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F80E-3F47-45B6-82FE-2AEBEE0193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34E41-2A6E-42D1-99FD-0E9E1707C6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F7D759-3E01-4973-A764-BE26775FB7E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FB8E-6249-46D6-923B-34071A658B4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0D8A69-0D04-4E6D-9978-3693071537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A92673-0BAC-4502-9E63-9185A894C4B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06C9BD-4002-409C-9CE6-19C45E89D0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-bezpeci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672" y="1556792"/>
            <a:ext cx="7272808" cy="2736304"/>
          </a:xfrm>
        </p:spPr>
        <p:txBody>
          <a:bodyPr anchor="ctr">
            <a:normAutofit/>
          </a:bodyPr>
          <a:lstStyle/>
          <a:p>
            <a:r>
              <a:rPr lang="cs-CZ" sz="66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Kybergrooming</a:t>
            </a:r>
            <a:endParaRPr lang="cs-CZ" sz="6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nadpis 2"/>
          <p:cNvSpPr>
            <a:spLocks/>
          </p:cNvSpPr>
          <p:nvPr/>
        </p:nvSpPr>
        <p:spPr bwMode="auto">
          <a:xfrm>
            <a:off x="1187624" y="4941168"/>
            <a:ext cx="7344816" cy="1008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000" smtClean="0">
                <a:latin typeface="Calibri" panose="020F0502020204030204" pitchFamily="34" charset="0"/>
              </a:rPr>
              <a:t>Vzdělávací </a:t>
            </a:r>
            <a:r>
              <a:rPr lang="cs-CZ" sz="2000" dirty="0">
                <a:latin typeface="Calibri" panose="020F0502020204030204" pitchFamily="34" charset="0"/>
              </a:rPr>
              <a:t>materiál byl vytvořen v rámci projektu </a:t>
            </a:r>
          </a:p>
          <a:p>
            <a:r>
              <a:rPr lang="cs-CZ" sz="2000" b="1" dirty="0">
                <a:latin typeface="Calibri" panose="020F0502020204030204" pitchFamily="34" charset="0"/>
              </a:rPr>
              <a:t>Inovace a zkvalitnění výuky na Slovanském gymnáziu</a:t>
            </a:r>
            <a:endParaRPr lang="cs-CZ" sz="2000" dirty="0">
              <a:latin typeface="Calibri" panose="020F0502020204030204" pitchFamily="34" charset="0"/>
            </a:endParaRPr>
          </a:p>
          <a:p>
            <a:r>
              <a:rPr lang="cs-CZ" sz="2000" b="1" dirty="0">
                <a:latin typeface="Calibri" panose="020F0502020204030204" pitchFamily="34" charset="0"/>
              </a:rPr>
              <a:t>CZ.1.07/1.5.00/34.1088</a:t>
            </a:r>
            <a:endParaRPr lang="cs-CZ" dirty="0"/>
          </a:p>
        </p:txBody>
      </p:sp>
      <p:pic>
        <p:nvPicPr>
          <p:cNvPr id="8" name="Obrázek 7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752528" cy="1268760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Emocionální závislost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na útočníkovi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052736"/>
            <a:ext cx="7467600" cy="520519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3900" dirty="0" smtClean="0"/>
          </a:p>
          <a:p>
            <a:r>
              <a:rPr lang="cs-CZ" sz="4000" dirty="0" smtClean="0"/>
              <a:t> </a:t>
            </a:r>
            <a:r>
              <a:rPr lang="cs-CZ" sz="3200" dirty="0" err="1" smtClean="0"/>
              <a:t>kybergroomer</a:t>
            </a:r>
            <a:r>
              <a:rPr lang="cs-CZ" sz="3200" dirty="0" smtClean="0"/>
              <a:t> zná všechna tajemství a osobní problémy oběti</a:t>
            </a:r>
          </a:p>
          <a:p>
            <a:r>
              <a:rPr lang="cs-CZ" sz="3200" dirty="0" smtClean="0"/>
              <a:t> stává se jediným důvěrným přítelem oběti</a:t>
            </a:r>
          </a:p>
          <a:p>
            <a:r>
              <a:rPr lang="cs-CZ" sz="3200" dirty="0" smtClean="0"/>
              <a:t> získání důvěrných informací může vést k vydírání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4. Osobní schůzka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52808"/>
            <a:ext cx="7467600" cy="451249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 poslední etapa</a:t>
            </a:r>
          </a:p>
          <a:p>
            <a:r>
              <a:rPr lang="cs-CZ" sz="3200" b="1" dirty="0" smtClean="0"/>
              <a:t> může dojít k:</a:t>
            </a:r>
          </a:p>
          <a:p>
            <a:pPr lvl="1"/>
            <a:r>
              <a:rPr lang="cs-CZ" sz="3200" dirty="0" smtClean="0"/>
              <a:t>sexuálnímu obtěžování</a:t>
            </a:r>
          </a:p>
          <a:p>
            <a:pPr lvl="1"/>
            <a:r>
              <a:rPr lang="cs-CZ" sz="3200" dirty="0" smtClean="0"/>
              <a:t>zneužití oběti</a:t>
            </a:r>
          </a:p>
          <a:p>
            <a:pPr lvl="1"/>
            <a:r>
              <a:rPr lang="cs-CZ" sz="3200" dirty="0" smtClean="0"/>
              <a:t>fyzickému ubližování</a:t>
            </a:r>
          </a:p>
          <a:p>
            <a:pPr lvl="1"/>
            <a:r>
              <a:rPr lang="cs-CZ" sz="3200" dirty="0" smtClean="0"/>
              <a:t>manipulacím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> 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se chránit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52808"/>
            <a:ext cx="7467600" cy="4512496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 </a:t>
            </a:r>
            <a:r>
              <a:rPr lang="cs-CZ" sz="3000" dirty="0" smtClean="0"/>
              <a:t>prevence:	</a:t>
            </a:r>
          </a:p>
          <a:p>
            <a:pPr lvl="1"/>
            <a:r>
              <a:rPr lang="cs-CZ" sz="3000" dirty="0" smtClean="0"/>
              <a:t>spočívá dobré komunikaci rodičů s dětmi</a:t>
            </a:r>
          </a:p>
          <a:p>
            <a:pPr lvl="1"/>
            <a:r>
              <a:rPr lang="cs-CZ" sz="3000" dirty="0" smtClean="0"/>
              <a:t>nutnost informovat děti o rizicích internetu</a:t>
            </a:r>
          </a:p>
          <a:p>
            <a:r>
              <a:rPr lang="cs-CZ" sz="3000" dirty="0" smtClean="0"/>
              <a:t> všímat si nesrovnalostí</a:t>
            </a:r>
          </a:p>
          <a:p>
            <a:r>
              <a:rPr lang="cs-CZ" sz="3000" dirty="0" smtClean="0"/>
              <a:t> nesdělovat osobní údaje</a:t>
            </a:r>
          </a:p>
          <a:p>
            <a:r>
              <a:rPr lang="cs-CZ" sz="3000" dirty="0" smtClean="0"/>
              <a:t> v případě podezření přerušit kontakty</a:t>
            </a:r>
          </a:p>
          <a:p>
            <a:r>
              <a:rPr lang="cs-CZ" sz="3000" dirty="0" smtClean="0"/>
              <a:t> nechodit na osobní schůzky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[online]. [cit. 201</a:t>
            </a:r>
            <a:r>
              <a:rPr lang="cs-CZ" dirty="0" smtClean="0"/>
              <a:t>3</a:t>
            </a:r>
            <a:r>
              <a:rPr lang="it-IT" dirty="0" smtClean="0"/>
              <a:t>-1</a:t>
            </a:r>
            <a:r>
              <a:rPr lang="cs-CZ" dirty="0" smtClean="0"/>
              <a:t>0</a:t>
            </a:r>
            <a:r>
              <a:rPr lang="it-IT" dirty="0" smtClean="0"/>
              <a:t>-04]. Dostupné z: </a:t>
            </a:r>
            <a:r>
              <a:rPr lang="it-IT" dirty="0" smtClean="0">
                <a:hlinkClick r:id="rId2"/>
              </a:rPr>
              <a:t>http://e-bezpeci.cz/</a:t>
            </a:r>
            <a:endParaRPr lang="cs-CZ" dirty="0" smtClean="0"/>
          </a:p>
          <a:p>
            <a:r>
              <a:rPr lang="it-IT" dirty="0" smtClean="0"/>
              <a:t>[online]. [cit. 201</a:t>
            </a:r>
            <a:r>
              <a:rPr lang="cs-CZ" dirty="0" smtClean="0"/>
              <a:t>3</a:t>
            </a:r>
            <a:r>
              <a:rPr lang="it-IT" dirty="0" smtClean="0"/>
              <a:t>-1</a:t>
            </a:r>
            <a:r>
              <a:rPr lang="cs-CZ" dirty="0" smtClean="0"/>
              <a:t>0</a:t>
            </a:r>
            <a:r>
              <a:rPr lang="it-IT" dirty="0" smtClean="0"/>
              <a:t>-04]. Dostupné z: http://cms.e-bezpeci.cz/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15200" cy="77809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Kybergrooming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136904" cy="453650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3200" dirty="0" smtClean="0"/>
              <a:t> nebezpečný komunikační jev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 jednání osoby, která se snaží zmanipulovat vyhlédnutou oběť a následně ji donutit ke schůzce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 v překladu – </a:t>
            </a:r>
            <a:r>
              <a:rPr lang="cs-CZ" sz="3200" dirty="0" err="1" smtClean="0"/>
              <a:t>kyberkrášlení</a:t>
            </a:r>
            <a:endParaRPr lang="cs-CZ" sz="3200" dirty="0" smtClean="0"/>
          </a:p>
          <a:p>
            <a:pPr>
              <a:lnSpc>
                <a:spcPct val="90000"/>
              </a:lnSpc>
            </a:pPr>
            <a:r>
              <a:rPr lang="cs-CZ" sz="3200" dirty="0" smtClean="0"/>
              <a:t> zneužití osobních údajů, které oběť agresorovi poskytne</a:t>
            </a:r>
          </a:p>
          <a:p>
            <a:pPr>
              <a:lnSpc>
                <a:spcPct val="90000"/>
              </a:lnSpc>
            </a:pPr>
            <a:r>
              <a:rPr lang="cs-CZ" sz="3200" dirty="0" smtClean="0"/>
              <a:t> komunikace zejména pomocí ICQ, </a:t>
            </a:r>
            <a:r>
              <a:rPr lang="cs-CZ" sz="3200" dirty="0" err="1" smtClean="0"/>
              <a:t>Skypu</a:t>
            </a:r>
            <a:r>
              <a:rPr lang="cs-CZ" sz="3200" dirty="0" smtClean="0"/>
              <a:t>, chatu a SMS zpráv</a:t>
            </a:r>
          </a:p>
          <a:p>
            <a:pPr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15200" cy="778098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Kybergroomer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136904" cy="4536504"/>
          </a:xfrm>
        </p:spPr>
        <p:txBody>
          <a:bodyPr>
            <a:noAutofit/>
          </a:bodyPr>
          <a:lstStyle/>
          <a:p>
            <a:endParaRPr lang="cs-CZ" sz="3200" dirty="0" smtClean="0"/>
          </a:p>
          <a:p>
            <a:r>
              <a:rPr lang="cs-CZ" sz="3200" dirty="0" smtClean="0">
                <a:latin typeface="Arial" charset="0"/>
                <a:cs typeface="Arial" charset="0"/>
              </a:rPr>
              <a:t>  n</a:t>
            </a:r>
            <a:r>
              <a:rPr lang="cs-CZ" sz="3200" dirty="0" smtClean="0"/>
              <a:t>ejčastěji dospělý jedinec</a:t>
            </a:r>
          </a:p>
          <a:p>
            <a:r>
              <a:rPr lang="cs-CZ" sz="3200" dirty="0" smtClean="0"/>
              <a:t>  pedofil</a:t>
            </a:r>
          </a:p>
          <a:p>
            <a:r>
              <a:rPr lang="cs-CZ" sz="3200" dirty="0" smtClean="0"/>
              <a:t>  cílem je dosáhnout sexuálního uspokojení prostřednictvím většinou dlouhodobého vykořisťování mladého člověka</a:t>
            </a:r>
          </a:p>
          <a:p>
            <a:r>
              <a:rPr lang="cs-CZ" sz="3200" dirty="0" smtClean="0"/>
              <a:t>  lže o svém věku i ostatních údajích</a:t>
            </a:r>
          </a:p>
          <a:p>
            <a:pPr>
              <a:buNone/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66516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poznat </a:t>
            </a:r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kybergroomera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28800"/>
            <a:ext cx="7467600" cy="43924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>
              <a:defRPr/>
            </a:pPr>
            <a:r>
              <a:rPr lang="cs-CZ" sz="3200" dirty="0" smtClean="0"/>
              <a:t>  je neobyčejně trpělivý</a:t>
            </a:r>
          </a:p>
          <a:p>
            <a:pPr>
              <a:defRPr/>
            </a:pPr>
            <a:r>
              <a:rPr lang="cs-CZ" sz="3200" dirty="0" smtClean="0"/>
              <a:t>  komunikuje s obětí po dlouhou dobu</a:t>
            </a:r>
          </a:p>
          <a:p>
            <a:pPr>
              <a:defRPr/>
            </a:pPr>
            <a:r>
              <a:rPr lang="cs-CZ" sz="3200" dirty="0" smtClean="0"/>
              <a:t>  je neobyčejně přátelský</a:t>
            </a:r>
          </a:p>
          <a:p>
            <a:pPr>
              <a:defRPr/>
            </a:pPr>
            <a:r>
              <a:rPr lang="cs-CZ" sz="3200" dirty="0" smtClean="0"/>
              <a:t>  má enormní zájem o rozvoj vzájemného vztahu s obětí</a:t>
            </a:r>
          </a:p>
          <a:p>
            <a:pPr>
              <a:defRPr/>
            </a:pPr>
            <a:r>
              <a:rPr lang="cs-CZ" sz="3200" dirty="0" smtClean="0"/>
              <a:t>  hovoří o milujícím vztahu</a:t>
            </a:r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66516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poznat </a:t>
            </a:r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kybergroomera</a:t>
            </a: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628800"/>
            <a:ext cx="7467600" cy="439248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r>
              <a:rPr lang="cs-CZ" sz="3200" dirty="0" smtClean="0"/>
              <a:t>  hovoří o významu skutečné lásky</a:t>
            </a:r>
          </a:p>
          <a:p>
            <a:r>
              <a:rPr lang="cs-CZ" sz="3200" dirty="0" smtClean="0"/>
              <a:t>  chce držet vztah v tajnosti</a:t>
            </a:r>
          </a:p>
          <a:p>
            <a:r>
              <a:rPr lang="cs-CZ" sz="3200" dirty="0" smtClean="0"/>
              <a:t>  často otevírá sexuální témata</a:t>
            </a:r>
          </a:p>
          <a:p>
            <a:r>
              <a:rPr lang="cs-CZ" sz="3200" dirty="0" smtClean="0"/>
              <a:t>  žádá fotografie a osobní informace</a:t>
            </a:r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66516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Oběti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 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  <a:defRPr/>
            </a:pPr>
            <a:r>
              <a:rPr lang="cs-CZ" sz="3200" dirty="0" smtClean="0"/>
              <a:t> zpravidla děti a mládež (11 - 17 let)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  <a:defRPr/>
            </a:pPr>
            <a:r>
              <a:rPr lang="cs-CZ" sz="3200" dirty="0" smtClean="0"/>
              <a:t> jsou náchylnější zejména kvůli nedostatku životních zkušeností a malým sociálním dovednostem 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  <a:defRPr/>
            </a:pPr>
            <a:r>
              <a:rPr lang="cs-CZ" sz="3200" dirty="0" smtClean="0"/>
              <a:t> častěji dívky než chlapci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  <a:defRPr/>
            </a:pPr>
            <a:r>
              <a:rPr lang="cs-CZ" sz="3200" dirty="0" smtClean="0"/>
              <a:t> zejména ti uživatelé internetu, kteří tráví hodně času v on-line komunikačních prostředcích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  <a:defRPr/>
            </a:pPr>
            <a:endParaRPr lang="cs-CZ" sz="3200" dirty="0" smtClean="0"/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68752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Průběh </a:t>
            </a:r>
            <a:r>
              <a:rPr lang="cs-CZ" sz="3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kybergroomingu</a:t>
            </a: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920880" cy="52051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dirty="0" smtClean="0"/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sz="3200" dirty="0" smtClean="0"/>
              <a:t>vzbuzení důvěry a snaha izolovat oběť od okolí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sz="3200" dirty="0" smtClean="0"/>
              <a:t>podplácení dárky, penězi, budování přátelského vztahu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sz="3200" dirty="0" smtClean="0"/>
              <a:t>emocionální závislost na útočníkovi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sz="3200" dirty="0" smtClean="0"/>
              <a:t>osobní schůzka</a:t>
            </a:r>
          </a:p>
          <a:p>
            <a:pPr>
              <a:defRPr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6984776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1. Vzbuzení důvěry a snaha izolovat oběť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7848872" cy="4629128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4000" dirty="0" smtClean="0"/>
          </a:p>
          <a:p>
            <a:r>
              <a:rPr lang="cs-CZ" sz="4000" dirty="0" smtClean="0"/>
              <a:t> </a:t>
            </a:r>
            <a:r>
              <a:rPr lang="cs-CZ" sz="3200" dirty="0" smtClean="0"/>
              <a:t>předstírání porozumění, chápání problémů</a:t>
            </a:r>
          </a:p>
          <a:p>
            <a:r>
              <a:rPr lang="cs-CZ" sz="3200" dirty="0" smtClean="0"/>
              <a:t> řešení citlivých témat</a:t>
            </a:r>
          </a:p>
          <a:p>
            <a:r>
              <a:rPr lang="cs-CZ" sz="3200" dirty="0" smtClean="0"/>
              <a:t> snaha izolovat jedince od okolí</a:t>
            </a:r>
          </a:p>
          <a:p>
            <a:r>
              <a:rPr lang="cs-CZ" sz="3200" dirty="0" smtClean="0"/>
              <a:t> získávání osobních údajů</a:t>
            </a:r>
          </a:p>
          <a:p>
            <a:pPr>
              <a:buNone/>
              <a:defRPr/>
            </a:pPr>
            <a:endParaRPr lang="cs-CZ" sz="41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632848" cy="106613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2. Podplacení dárky, penězi, budování přátelského vztahu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268760"/>
            <a:ext cx="7467600" cy="520519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endParaRPr lang="cs-CZ" sz="3900" dirty="0" smtClean="0"/>
          </a:p>
          <a:p>
            <a:r>
              <a:rPr lang="cs-CZ" sz="4000" dirty="0" smtClean="0"/>
              <a:t> </a:t>
            </a:r>
            <a:r>
              <a:rPr lang="cs-CZ" sz="3200" dirty="0" smtClean="0"/>
              <a:t>posílení vztahu hodnotnými dárky (mobil, peníze, hračky) nebo službami (návštěvy kina)</a:t>
            </a:r>
          </a:p>
          <a:p>
            <a:r>
              <a:rPr lang="cs-CZ" sz="3200" dirty="0" smtClean="0"/>
              <a:t> dárky oběť obdrží bez jakékoli příčiny</a:t>
            </a:r>
          </a:p>
          <a:p>
            <a:r>
              <a:rPr lang="cs-CZ" sz="3200" dirty="0" smtClean="0"/>
              <a:t> v některým případech za ně </a:t>
            </a:r>
            <a:r>
              <a:rPr lang="cs-CZ" sz="3200" dirty="0" err="1" smtClean="0"/>
              <a:t>kybergroomer</a:t>
            </a:r>
            <a:r>
              <a:rPr lang="cs-CZ" sz="3200" dirty="0" smtClean="0"/>
              <a:t> požaduje např. fotografie</a:t>
            </a:r>
          </a:p>
          <a:p>
            <a:pPr>
              <a:buNone/>
              <a:defRPr/>
            </a:pPr>
            <a:endParaRPr lang="cs-CZ" sz="5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2139</TotalTime>
  <Words>335</Words>
  <Application>Microsoft Office PowerPoint</Application>
  <PresentationFormat>Předvádění na obrazovce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Kybergrooming</vt:lpstr>
      <vt:lpstr>Kybergrooming</vt:lpstr>
      <vt:lpstr>Kybergroomer</vt:lpstr>
      <vt:lpstr>    Jak poznat kybergroomera?</vt:lpstr>
      <vt:lpstr>    Jak poznat kybergroomera?</vt:lpstr>
      <vt:lpstr>    Oběti</vt:lpstr>
      <vt:lpstr>    Průběh kybergroomingu</vt:lpstr>
      <vt:lpstr>         1. Vzbuzení důvěry a snaha izolovat oběť </vt:lpstr>
      <vt:lpstr>                   2. Podplacení dárky, penězi, budování přátelského vztahu  </vt:lpstr>
      <vt:lpstr>                    3. Emocionální závislost  na útočníkovi  </vt:lpstr>
      <vt:lpstr>                    4. Osobní schůzka</vt:lpstr>
      <vt:lpstr>                    Jak se chránit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Svatá říše římská</dc:title>
  <dc:creator>mk</dc:creator>
  <cp:lastModifiedBy>Jolana</cp:lastModifiedBy>
  <cp:revision>162</cp:revision>
  <dcterms:created xsi:type="dcterms:W3CDTF">2012-09-25T18:27:18Z</dcterms:created>
  <dcterms:modified xsi:type="dcterms:W3CDTF">2014-02-09T21:10:38Z</dcterms:modified>
</cp:coreProperties>
</file>