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3"/>
    <a:srgbClr val="FFFFFF"/>
    <a:srgbClr val="333333"/>
    <a:srgbClr val="008000"/>
    <a:srgbClr val="003300"/>
    <a:srgbClr val="FFCC00"/>
    <a:srgbClr val="66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47" autoAdjust="0"/>
  </p:normalViewPr>
  <p:slideViewPr>
    <p:cSldViewPr>
      <p:cViewPr>
        <p:scale>
          <a:sx n="60" d="100"/>
          <a:sy n="60" d="100"/>
        </p:scale>
        <p:origin x="-159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359C1-7199-44BA-9E3D-AC3B3BA6A6B3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54E1D-CDCE-4EDF-BE1E-BC37CBEF69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44A4272-4E17-4417-8A7A-2B3176FA44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391D-5836-42E7-9302-AF46A958AE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8C61-F0C6-4732-BDFF-45088EF56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AEB2D5-D0BE-4C92-B980-10EA261924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259188-47C0-4F64-82F2-A59CEEB739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F80E-3F47-45B6-82FE-2AEBEE019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41-2A6E-42D1-99FD-0E9E1707C6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F7D759-3E01-4973-A764-BE26775FB7E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FB8E-6249-46D6-923B-34071A658B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0D8A69-0D04-4E6D-9978-3693071537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A92673-0BAC-4502-9E63-9185A894C4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06C9BD-4002-409C-9CE6-19C45E89D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ek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7744" y="1556792"/>
            <a:ext cx="6264696" cy="2736304"/>
          </a:xfrm>
        </p:spPr>
        <p:txBody>
          <a:bodyPr anchor="ctr">
            <a:normAutofit/>
          </a:bodyPr>
          <a:lstStyle/>
          <a:p>
            <a:r>
              <a:rPr lang="cs-CZ" sz="6600" b="1" dirty="0" smtClean="0">
                <a:solidFill>
                  <a:srgbClr val="660033"/>
                </a:solidFill>
              </a:rPr>
              <a:t>Nakupování na internetu</a:t>
            </a:r>
            <a:endParaRPr lang="cs-CZ" sz="6600" b="1" dirty="0">
              <a:solidFill>
                <a:srgbClr val="660033"/>
              </a:solidFill>
            </a:endParaRPr>
          </a:p>
        </p:txBody>
      </p:sp>
      <p:sp>
        <p:nvSpPr>
          <p:cNvPr id="3" name="Podnadpis 2"/>
          <p:cNvSpPr>
            <a:spLocks/>
          </p:cNvSpPr>
          <p:nvPr/>
        </p:nvSpPr>
        <p:spPr bwMode="auto">
          <a:xfrm>
            <a:off x="1187624" y="4941168"/>
            <a:ext cx="7344816" cy="100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000" smtClean="0">
                <a:latin typeface="Calibri" panose="020F0502020204030204" pitchFamily="34" charset="0"/>
              </a:rPr>
              <a:t>Vzdělávací </a:t>
            </a:r>
            <a:r>
              <a:rPr lang="cs-CZ" sz="2000" dirty="0">
                <a:latin typeface="Calibri" panose="020F0502020204030204" pitchFamily="34" charset="0"/>
              </a:rPr>
              <a:t>materiál byl vytvořen v rámci projektu 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Inovace a zkvalitnění výuky na Slovanském gymnáziu</a:t>
            </a:r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</a:rPr>
              <a:t>CZ.1.07/1.5.00/34.1088</a:t>
            </a:r>
            <a:endParaRPr lang="cs-CZ" dirty="0"/>
          </a:p>
        </p:txBody>
      </p:sp>
      <p:pic>
        <p:nvPicPr>
          <p:cNvPr id="8" name="Obrázek 7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2656"/>
            <a:ext cx="4752528" cy="1268760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169224" cy="115212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Způsob platby a doručení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611616" cy="4701136"/>
          </a:xfrm>
        </p:spPr>
        <p:txBody>
          <a:bodyPr>
            <a:normAutofit lnSpcReduction="10000"/>
          </a:bodyPr>
          <a:lstStyle/>
          <a:p>
            <a:pPr algn="ctr" fontAlgn="ctr">
              <a:buNone/>
            </a:pPr>
            <a:r>
              <a:rPr lang="cs-CZ" sz="3600" dirty="0" smtClean="0"/>
              <a:t>O způsobu platby a dodání zboží Vás musí prodejce informovat předem. Kartou plaťte pouze u prověřených obchodníků, kteří na trhu působí již dlouhou dobu. </a:t>
            </a:r>
          </a:p>
          <a:p>
            <a:pPr algn="ctr" fontAlgn="ctr">
              <a:buNone/>
            </a:pPr>
            <a:r>
              <a:rPr lang="cs-CZ" sz="3600" dirty="0" smtClean="0"/>
              <a:t>U neprověřených obchodů doporučujeme při prvním nákupu zvolit způsob platby na dobírku, tedy až po dodání zboží.</a:t>
            </a:r>
            <a:endParaRPr lang="cs-CZ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169224" cy="115212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Převzetí zásilky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611616" cy="4701136"/>
          </a:xfrm>
        </p:spPr>
        <p:txBody>
          <a:bodyPr>
            <a:noAutofit/>
          </a:bodyPr>
          <a:lstStyle/>
          <a:p>
            <a:pPr algn="ctr" fontAlgn="ctr">
              <a:buNone/>
            </a:pPr>
            <a:endParaRPr lang="cs-CZ" sz="3200" dirty="0" smtClean="0"/>
          </a:p>
          <a:p>
            <a:pPr algn="ctr" fontAlgn="ctr">
              <a:buNone/>
            </a:pPr>
            <a:r>
              <a:rPr lang="cs-CZ" sz="3200" dirty="0" smtClean="0"/>
              <a:t>Při přebírání zásilky od dopravce zkontrolujte neporušenost obalu zásilky. Nepřebírejte zásilku, která je na první pohled poškozená, sepište protokol s dopravcem a kontaktujte dodavatele. </a:t>
            </a:r>
            <a:endParaRPr lang="cs-CZ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169224" cy="115212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Převzetí zásilky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611616" cy="4701136"/>
          </a:xfrm>
        </p:spPr>
        <p:txBody>
          <a:bodyPr>
            <a:noAutofit/>
          </a:bodyPr>
          <a:lstStyle/>
          <a:p>
            <a:pPr algn="ctr" fontAlgn="ctr">
              <a:buNone/>
            </a:pPr>
            <a:endParaRPr lang="cs-CZ" sz="3200" dirty="0" smtClean="0"/>
          </a:p>
          <a:p>
            <a:pPr algn="ctr" fontAlgn="ctr">
              <a:buNone/>
            </a:pPr>
            <a:r>
              <a:rPr lang="cs-CZ" sz="3200" dirty="0" smtClean="0"/>
              <a:t>Cena za zásilku musí odpovídat té, kterou vám dodavatel potvrdil. Nepřebírejte zásilku za vyšší cenu, než za kterou jste si zboží objednali a neprodleně kontaktovat dodavatele, aby sjednal nápravu.</a:t>
            </a:r>
            <a:endParaRPr lang="cs-CZ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169224" cy="115212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Uschování dokladů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611616" cy="4701136"/>
          </a:xfrm>
        </p:spPr>
        <p:txBody>
          <a:bodyPr>
            <a:noAutofit/>
          </a:bodyPr>
          <a:lstStyle/>
          <a:p>
            <a:pPr algn="ctr" fontAlgn="ctr">
              <a:buNone/>
            </a:pPr>
            <a:endParaRPr lang="cs-CZ" sz="3200" dirty="0" smtClean="0"/>
          </a:p>
          <a:p>
            <a:pPr algn="ctr" fontAlgn="ctr">
              <a:buNone/>
            </a:pPr>
            <a:r>
              <a:rPr lang="cs-CZ" sz="3200" dirty="0" smtClean="0"/>
              <a:t>Vytiskněte a uschovejte veškeré doklady, především objednávku. Usnadní Vám to případné doložení komunikace s dodavatelem.</a:t>
            </a:r>
          </a:p>
          <a:p>
            <a:pPr algn="ctr" fontAlgn="ctr">
              <a:buNone/>
            </a:pPr>
            <a:r>
              <a:rPr lang="cs-CZ" sz="3200" dirty="0" smtClean="0"/>
              <a:t>Jestliže vám dodavatel nepotvrdí objednávku obratem, vyžádejte si potvrzení.</a:t>
            </a:r>
            <a:endParaRPr lang="cs-CZ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169224" cy="115212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Uschování dokladů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611616" cy="4701136"/>
          </a:xfrm>
        </p:spPr>
        <p:txBody>
          <a:bodyPr>
            <a:noAutofit/>
          </a:bodyPr>
          <a:lstStyle/>
          <a:p>
            <a:pPr algn="ctr" fontAlgn="ctr">
              <a:buNone/>
            </a:pPr>
            <a:endParaRPr lang="cs-CZ" sz="3200" dirty="0" smtClean="0"/>
          </a:p>
          <a:p>
            <a:pPr algn="ctr" fontAlgn="ctr">
              <a:buNone/>
            </a:pPr>
            <a:r>
              <a:rPr lang="cs-CZ" sz="3200" dirty="0" smtClean="0"/>
              <a:t>Uložte si všechny smluvní podmínky a veškerou komunikaci s dodavatelem do doby, než obchod proběhne. Smluvní podmínky umístěné na internetových stránkách obchodu se mohou měnit a je důležité mít informace o znění platném v době nákupu zboží.</a:t>
            </a:r>
            <a:endParaRPr lang="cs-CZ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169224" cy="115212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Možnost reklamace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611616" cy="4701136"/>
          </a:xfrm>
        </p:spPr>
        <p:txBody>
          <a:bodyPr>
            <a:noAutofit/>
          </a:bodyPr>
          <a:lstStyle/>
          <a:p>
            <a:pPr algn="ctr" fontAlgn="ctr">
              <a:buNone/>
            </a:pPr>
            <a:endParaRPr lang="cs-CZ" sz="3200" dirty="0" smtClean="0"/>
          </a:p>
          <a:p>
            <a:pPr fontAlgn="ctr">
              <a:buNone/>
            </a:pPr>
            <a:endParaRPr lang="cs-CZ" sz="3200" dirty="0" smtClean="0"/>
          </a:p>
          <a:p>
            <a:pPr algn="ctr" fontAlgn="ctr">
              <a:buNone/>
            </a:pPr>
            <a:r>
              <a:rPr lang="cs-CZ" sz="3200" dirty="0" smtClean="0"/>
              <a:t>Před nákupem zboží se zajímejte o možnost případné reklamace. Před nákupem si přečtěte obchodní a reklamační podmínky.</a:t>
            </a:r>
            <a:endParaRPr lang="cs-CZ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[online]. [cit. 201</a:t>
            </a:r>
            <a:r>
              <a:rPr lang="cs-CZ" smtClean="0"/>
              <a:t>3</a:t>
            </a:r>
            <a:r>
              <a:rPr lang="it-IT" smtClean="0"/>
              <a:t>-1</a:t>
            </a:r>
            <a:r>
              <a:rPr lang="cs-CZ" dirty="0" smtClean="0"/>
              <a:t>0</a:t>
            </a:r>
            <a:r>
              <a:rPr lang="it-IT" dirty="0" smtClean="0"/>
              <a:t>-02]. Dostupné z: http://www.bezpecnyinternet.cz/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Pokud budeme dodržovat určité zásady můžeme minimalizovat nebezpečí nákupů přes internet.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Rady pro bezpečné nakupování přes internet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5184576"/>
          </a:xfrm>
        </p:spPr>
        <p:txBody>
          <a:bodyPr>
            <a:normAutofit lnSpcReduction="10000"/>
          </a:bodyPr>
          <a:lstStyle/>
          <a:p>
            <a:endParaRPr lang="cs-CZ" sz="2800" dirty="0" smtClean="0"/>
          </a:p>
          <a:p>
            <a:r>
              <a:rPr lang="cs-CZ" sz="3200" dirty="0" smtClean="0"/>
              <a:t>  ověření internetového obchodu</a:t>
            </a:r>
          </a:p>
          <a:p>
            <a:r>
              <a:rPr lang="cs-CZ" sz="3200" dirty="0" smtClean="0"/>
              <a:t>  pozitivní zkušenosti</a:t>
            </a:r>
          </a:p>
          <a:p>
            <a:r>
              <a:rPr lang="cs-CZ" sz="3200" dirty="0" smtClean="0"/>
              <a:t>  certifikát obchodu</a:t>
            </a:r>
          </a:p>
          <a:p>
            <a:r>
              <a:rPr lang="cs-CZ" sz="3200" dirty="0" smtClean="0"/>
              <a:t>  spolehlivost</a:t>
            </a:r>
          </a:p>
          <a:p>
            <a:r>
              <a:rPr lang="cs-CZ" sz="3200" dirty="0" smtClean="0"/>
              <a:t>  objednávky z vlastního počítače</a:t>
            </a:r>
          </a:p>
          <a:p>
            <a:r>
              <a:rPr lang="cs-CZ" sz="3200" dirty="0" smtClean="0"/>
              <a:t>  způsob platby a doručení zboží</a:t>
            </a:r>
          </a:p>
          <a:p>
            <a:r>
              <a:rPr lang="cs-CZ" sz="3200" dirty="0" smtClean="0"/>
              <a:t>  převzetí zásilky</a:t>
            </a:r>
          </a:p>
          <a:p>
            <a:r>
              <a:rPr lang="cs-CZ" sz="3200" dirty="0" smtClean="0"/>
              <a:t>  uschování dokladů</a:t>
            </a:r>
          </a:p>
          <a:p>
            <a:r>
              <a:rPr lang="cs-CZ" sz="3200" dirty="0" smtClean="0"/>
              <a:t>  možnost reklamace</a:t>
            </a: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169224" cy="157018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Ověření internetového obchodu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200" dirty="0" smtClean="0"/>
              <a:t>  Ověřte si internetový obchod.</a:t>
            </a:r>
          </a:p>
          <a:p>
            <a:pPr algn="ctr">
              <a:buNone/>
            </a:pPr>
            <a:endParaRPr lang="cs-CZ" sz="3200" dirty="0" smtClean="0"/>
          </a:p>
          <a:p>
            <a:pPr algn="ctr">
              <a:buNone/>
            </a:pPr>
            <a:r>
              <a:rPr lang="cs-CZ" sz="3200" dirty="0" smtClean="0"/>
              <a:t>Ověření můžete provést přes </a:t>
            </a:r>
          </a:p>
          <a:p>
            <a:pPr algn="ctr">
              <a:buNone/>
            </a:pPr>
            <a:r>
              <a:rPr lang="cs-CZ" sz="3200" dirty="0" smtClean="0"/>
              <a:t>Asociaci pro elektronickou komerci (APEK)</a:t>
            </a:r>
          </a:p>
          <a:p>
            <a:pPr algn="ctr">
              <a:buNone/>
            </a:pPr>
            <a:r>
              <a:rPr lang="cs-CZ" sz="4400" dirty="0" smtClean="0">
                <a:hlinkClick r:id="rId2"/>
              </a:rPr>
              <a:t>www.</a:t>
            </a:r>
            <a:r>
              <a:rPr lang="cs-CZ" sz="4400" dirty="0" err="1" smtClean="0">
                <a:hlinkClick r:id="rId2"/>
              </a:rPr>
              <a:t>apek.cz</a:t>
            </a:r>
            <a:endParaRPr lang="cs-CZ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169224" cy="157018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Pozitivní zkušenosti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/>
              <a:t> Pokud nemáte s vybraným obchodem zkušenosti, snažte si na internetu nebo od přátel zjistit, jaké zkušenosti mají s obchodem ostatní spotřebitelé.</a:t>
            </a:r>
            <a:endParaRPr lang="cs-CZ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169224" cy="93610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Certifikát obchodu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467600" cy="47011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3200" dirty="0" smtClean="0"/>
              <a:t>Certifikace a akreditace mají sloužit jako potvrzení určité jakosti, standardu a dodržování právních předpisů a základních etických pravidel. Certifikace internetových obchodů není upravena žádným obecně závazným právním předpisem a funguje na principu dobrovolnosti. </a:t>
            </a:r>
            <a:endParaRPr lang="cs-CZ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169224" cy="93610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Certifikát obchodu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467600" cy="47011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3200" dirty="0" smtClean="0"/>
              <a:t> Jsou stanovena jasná pravidla pro udělení certifikátů. Pokud internetový obchod pravidla splní, potom má nárok na udělení certifikace, a pokud naopak přestane podmínky splňovat, musí mu být certifikát odebrán. V České republice se certifikaci věnuje hlavně Asociace pro elektronickou komerci (APEK).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169224" cy="93610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Spolehlivost prodejce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467600" cy="4701136"/>
          </a:xfrm>
        </p:spPr>
        <p:txBody>
          <a:bodyPr>
            <a:normAutofit/>
          </a:bodyPr>
          <a:lstStyle/>
          <a:p>
            <a:pPr algn="ctr" fontAlgn="ctr">
              <a:buNone/>
            </a:pPr>
            <a:r>
              <a:rPr lang="cs-CZ" sz="3200" dirty="0" smtClean="0"/>
              <a:t>Když na stránce internetového obchodu nenajdete identifikační údaje prodejce (obchodní jméno, adresu, e-mail a telefon), nákupní řád, obchodní a reklamační podmínky, doporučujeme hledat jiného dodavatele požadovaného zboží. Kontakt na P.O. Box je naprosto nedostatečný.</a:t>
            </a:r>
          </a:p>
          <a:p>
            <a:pPr algn="ctr"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169224" cy="115212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Objednávky z vlastního počítače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611616" cy="4701136"/>
          </a:xfrm>
        </p:spPr>
        <p:txBody>
          <a:bodyPr>
            <a:normAutofit fontScale="92500" lnSpcReduction="20000"/>
          </a:bodyPr>
          <a:lstStyle/>
          <a:p>
            <a:pPr algn="ctr" fontAlgn="ctr">
              <a:buNone/>
            </a:pPr>
            <a:r>
              <a:rPr lang="cs-CZ" sz="3500" dirty="0" smtClean="0"/>
              <a:t>Během provádění platební transakce on-line je nutno zadávat důvěrné informace (čísla karet, speciální ověřovací kódy), které v případě, že se dostanou do rukou cizích osob, mohou způsobit mnoho problémů. Proto je dobré používat pouze vlastní počítač, neboť při použití počítače např. v internetové kavárně je větší riziko, že na počítači je software, který důvěrné informace zaznamená.</a:t>
            </a:r>
          </a:p>
          <a:p>
            <a:pPr algn="ctr"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1936</TotalTime>
  <Words>368</Words>
  <Application>Microsoft Office PowerPoint</Application>
  <PresentationFormat>Předvádění na obrazovce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Nakupování na internetu</vt:lpstr>
      <vt:lpstr>Snímek 2</vt:lpstr>
      <vt:lpstr>Rady pro bezpečné nakupování přes internet</vt:lpstr>
      <vt:lpstr>    Ověření internetového obchodu</vt:lpstr>
      <vt:lpstr>    Pozitivní zkušenosti</vt:lpstr>
      <vt:lpstr>   Certifikát obchodu</vt:lpstr>
      <vt:lpstr>   Certifikát obchodu</vt:lpstr>
      <vt:lpstr>   Spolehlivost prodejce</vt:lpstr>
      <vt:lpstr>    Objednávky z vlastního počítače</vt:lpstr>
      <vt:lpstr>    Způsob platby a doručení</vt:lpstr>
      <vt:lpstr>    Převzetí zásilky</vt:lpstr>
      <vt:lpstr>    Převzetí zásilky</vt:lpstr>
      <vt:lpstr>    Uschování dokladů</vt:lpstr>
      <vt:lpstr>    Uschování dokladů</vt:lpstr>
      <vt:lpstr>    Možnost reklamace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Svatá říše římská</dc:title>
  <dc:creator>mk</dc:creator>
  <cp:lastModifiedBy>Jolana</cp:lastModifiedBy>
  <cp:revision>114</cp:revision>
  <dcterms:created xsi:type="dcterms:W3CDTF">2012-09-25T18:27:18Z</dcterms:created>
  <dcterms:modified xsi:type="dcterms:W3CDTF">2014-02-09T21:08:42Z</dcterms:modified>
</cp:coreProperties>
</file>