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80" r:id="rId3"/>
    <p:sldId id="285" r:id="rId4"/>
    <p:sldId id="286" r:id="rId5"/>
    <p:sldId id="287" r:id="rId6"/>
    <p:sldId id="257" r:id="rId7"/>
    <p:sldId id="289" r:id="rId8"/>
    <p:sldId id="284" r:id="rId9"/>
    <p:sldId id="259" r:id="rId10"/>
    <p:sldId id="28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  <a:srgbClr val="FFFFFF"/>
    <a:srgbClr val="333333"/>
    <a:srgbClr val="008000"/>
    <a:srgbClr val="003300"/>
    <a:srgbClr val="FFCC00"/>
    <a:srgbClr val="66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7" autoAdjust="0"/>
  </p:normalViewPr>
  <p:slideViewPr>
    <p:cSldViewPr>
      <p:cViewPr>
        <p:scale>
          <a:sx n="66" d="100"/>
          <a:sy n="66" d="100"/>
        </p:scale>
        <p:origin x="-14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359C1-7199-44BA-9E3D-AC3B3BA6A6B3}" type="datetimeFigureOut">
              <a:rPr lang="cs-CZ" smtClean="0"/>
              <a:pPr/>
              <a:t>9.2.2014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54E1D-CDCE-4EDF-BE1E-BC37CBEF69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44A4272-4E17-4417-8A7A-2B3176FA44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E391D-5836-42E7-9302-AF46A958AE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8C61-F0C6-4732-BDFF-45088EF56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AEB2D5-D0BE-4C92-B980-10EA261924D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259188-47C0-4F64-82F2-A59CEEB739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F80E-3F47-45B6-82FE-2AEBEE01937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34E41-2A6E-42D1-99FD-0E9E1707C6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7D759-3E01-4973-A764-BE26775FB7E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AFB8E-6249-46D6-923B-34071A658B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50D8A69-0D04-4E6D-9978-3693071537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A92673-0BAC-4502-9E63-9185A894C4B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6C9BD-4002-409C-9CE6-19C45E89D0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ternetov%C3%A1_disku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Soci%C3%A1ln%C3%AD_s%C3%AD%C5%A5_(sociologie)&amp;action=edit&amp;redlink=1" TargetMode="External"/><Relationship Id="rId2" Type="http://schemas.openxmlformats.org/officeDocument/2006/relationships/hyperlink" Target="http://cs.wikipedia.org/wiki/Sociologi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witt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7744" y="1556792"/>
            <a:ext cx="6408712" cy="2736304"/>
          </a:xfrm>
        </p:spPr>
        <p:txBody>
          <a:bodyPr anchor="ctr">
            <a:noAutofit/>
          </a:bodyPr>
          <a:lstStyle/>
          <a:p>
            <a:r>
              <a:rPr lang="cs-CZ" sz="59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Problematika a zneužití sociálních sítí</a:t>
            </a:r>
            <a:endParaRPr lang="cs-CZ" sz="5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/>
          </p:cNvSpPr>
          <p:nvPr/>
        </p:nvSpPr>
        <p:spPr bwMode="auto">
          <a:xfrm>
            <a:off x="1187624" y="4941168"/>
            <a:ext cx="7344816" cy="1008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sz="2000" smtClean="0">
                <a:latin typeface="Calibri" panose="020F0502020204030204" pitchFamily="34" charset="0"/>
              </a:rPr>
              <a:t>Vzdělávací </a:t>
            </a:r>
            <a:r>
              <a:rPr lang="cs-CZ" sz="2000" dirty="0">
                <a:latin typeface="Calibri" panose="020F0502020204030204" pitchFamily="34" charset="0"/>
              </a:rPr>
              <a:t>materiál byl vytvořen v rámci projektu 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Inovace a zkvalitnění výuky na Slovanském gymnáziu</a:t>
            </a:r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CZ.1.07/1.5.00/34.1088</a:t>
            </a:r>
            <a:endParaRPr lang="cs-CZ" dirty="0"/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752528" cy="1268760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Jak se bránit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r>
              <a:rPr lang="cs-CZ" sz="3200" dirty="0" smtClean="0"/>
              <a:t>  zabezpečit si profil</a:t>
            </a:r>
          </a:p>
          <a:p>
            <a:r>
              <a:rPr lang="cs-CZ" sz="3200" dirty="0" smtClean="0"/>
              <a:t>  neuvádět citlivé informace</a:t>
            </a:r>
          </a:p>
          <a:p>
            <a:r>
              <a:rPr lang="cs-CZ" sz="3200" dirty="0" smtClean="0"/>
              <a:t>  nevkládat provokativní fotografie</a:t>
            </a:r>
          </a:p>
          <a:p>
            <a:r>
              <a:rPr lang="cs-CZ" sz="3200" dirty="0" smtClean="0"/>
              <a:t>  nevylévat si srdce do statusů</a:t>
            </a:r>
          </a:p>
          <a:p>
            <a:r>
              <a:rPr lang="cs-CZ" sz="3200" dirty="0" smtClean="0"/>
              <a:t>  nereagovat na vzkazy sexuálního charakteru</a:t>
            </a:r>
          </a:p>
          <a:p>
            <a:r>
              <a:rPr lang="cs-CZ" sz="3200" dirty="0" smtClean="0"/>
              <a:t>  neukládat a nesdělovat heslo</a:t>
            </a:r>
          </a:p>
          <a:p>
            <a:pPr>
              <a:defRPr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(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splečenská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sít 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36904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/>
              <a:t>   </a:t>
            </a:r>
          </a:p>
          <a:p>
            <a:pPr>
              <a:buNone/>
            </a:pPr>
            <a:r>
              <a:rPr lang="cs-CZ" sz="3200" dirty="0" smtClean="0"/>
              <a:t>  je služba na Internetu, která registrovaným členům umožňuje si vytvářet osobní (či firemní) veřejný či částečně veřejný profil, komunikovat spolu, sdílet informace, fotografie, videa, provozovat chat a další aktivity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(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splečenská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sít 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36904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/>
              <a:t>   </a:t>
            </a:r>
          </a:p>
          <a:p>
            <a:pPr>
              <a:buNone/>
            </a:pPr>
            <a:r>
              <a:rPr lang="cs-CZ" sz="3200" dirty="0" smtClean="0"/>
              <a:t>  Někdy se za sociální síť považují i </a:t>
            </a:r>
            <a:r>
              <a:rPr lang="cs-CZ" sz="3200" dirty="0" smtClean="0">
                <a:hlinkClick r:id="rId2" tooltip="Internetová diskuse"/>
              </a:rPr>
              <a:t>internetová diskusní fóra</a:t>
            </a:r>
            <a:r>
              <a:rPr lang="cs-CZ" sz="3200" dirty="0" smtClean="0"/>
              <a:t>, kde si uživatelé vyměňují názory a poznatky na vybraná témata (těhotenství, automobily, finanční poradenství, apod.).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(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splečenská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sít 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920880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/>
              <a:t>  </a:t>
            </a:r>
          </a:p>
          <a:p>
            <a:pPr>
              <a:buNone/>
            </a:pPr>
            <a:r>
              <a:rPr lang="cs-CZ" sz="3200" dirty="0" smtClean="0"/>
              <a:t>  Komunikace mezi uživateli sociálních sítí může probíhat buď soukromě mezi dvěma uživateli nebo (nejčastěji) hromadně mezi uživatelem a skupinou s ním propojených dalších uživatelů.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Sociální (</a:t>
            </a:r>
            <a:r>
              <a:rPr lang="cs-CZ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splečenská</a:t>
            </a: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 sít 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920880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200" dirty="0" smtClean="0"/>
              <a:t>  </a:t>
            </a:r>
          </a:p>
          <a:p>
            <a:pPr>
              <a:buNone/>
            </a:pPr>
            <a:r>
              <a:rPr lang="cs-CZ" sz="3200" dirty="0" smtClean="0"/>
              <a:t>  Pojmenování pochází ze </a:t>
            </a:r>
            <a:r>
              <a:rPr lang="cs-CZ" sz="3200" dirty="0" smtClean="0">
                <a:hlinkClick r:id="rId2" tooltip="Sociologie"/>
              </a:rPr>
              <a:t>sociologického</a:t>
            </a:r>
            <a:r>
              <a:rPr lang="cs-CZ" sz="3200" dirty="0" smtClean="0"/>
              <a:t> pojmu </a:t>
            </a:r>
            <a:r>
              <a:rPr lang="cs-CZ" sz="3200" dirty="0" smtClean="0">
                <a:hlinkClick r:id="rId3" tooltip="Sociální síť (sociologie) (stránka neexistuje)"/>
              </a:rPr>
              <a:t>sociální síť</a:t>
            </a:r>
            <a:r>
              <a:rPr lang="cs-CZ" sz="3200" dirty="0" smtClean="0"/>
              <a:t> – skupina lidí, která spolu udržuje komunikaci různým prostředky.</a:t>
            </a:r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15200" cy="77809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Nejpoužívanější sociální sítě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920880" cy="4536504"/>
          </a:xfrm>
        </p:spPr>
        <p:txBody>
          <a:bodyPr>
            <a:noAutofit/>
          </a:bodyPr>
          <a:lstStyle/>
          <a:p>
            <a:endParaRPr lang="cs-CZ" sz="3200" dirty="0" smtClean="0">
              <a:hlinkClick r:id="rId2"/>
            </a:endParaRPr>
          </a:p>
          <a:p>
            <a:r>
              <a:rPr lang="cs-CZ" sz="3200" dirty="0" smtClean="0"/>
              <a:t> </a:t>
            </a:r>
            <a:r>
              <a:rPr lang="cs-CZ" sz="3200" dirty="0" err="1" smtClean="0"/>
              <a:t>Facebook</a:t>
            </a:r>
            <a:r>
              <a:rPr lang="cs-CZ" sz="3200" dirty="0" smtClean="0"/>
              <a:t> (miliarda registrovaných   uživatelů)</a:t>
            </a:r>
          </a:p>
          <a:p>
            <a:r>
              <a:rPr lang="cs-CZ" sz="3200" dirty="0" smtClean="0"/>
              <a:t>  </a:t>
            </a:r>
            <a:r>
              <a:rPr lang="cs-CZ" sz="3200" dirty="0" err="1" smtClean="0"/>
              <a:t>Twitter</a:t>
            </a:r>
            <a:r>
              <a:rPr lang="cs-CZ" sz="3200" dirty="0" smtClean="0"/>
              <a:t>  </a:t>
            </a:r>
          </a:p>
          <a:p>
            <a:r>
              <a:rPr lang="cs-CZ" sz="3200" dirty="0" smtClean="0"/>
              <a:t>  </a:t>
            </a:r>
            <a:r>
              <a:rPr lang="cs-CZ" sz="3200" dirty="0" err="1" smtClean="0"/>
              <a:t>Myspace</a:t>
            </a:r>
            <a:endParaRPr lang="cs-CZ" sz="3200" dirty="0" smtClean="0"/>
          </a:p>
          <a:p>
            <a:r>
              <a:rPr lang="cs-CZ" sz="3200" dirty="0" smtClean="0"/>
              <a:t>  </a:t>
            </a:r>
            <a:r>
              <a:rPr lang="cs-CZ" sz="3200" dirty="0" err="1" smtClean="0"/>
              <a:t>Google</a:t>
            </a:r>
            <a:r>
              <a:rPr lang="cs-CZ" sz="3200" dirty="0" smtClean="0"/>
              <a:t>+</a:t>
            </a:r>
          </a:p>
          <a:p>
            <a:r>
              <a:rPr lang="cs-CZ" sz="3200" dirty="0" smtClean="0"/>
              <a:t>  </a:t>
            </a:r>
            <a:r>
              <a:rPr lang="cs-CZ" sz="3200" dirty="0" err="1" smtClean="0"/>
              <a:t>Linkedln</a:t>
            </a:r>
            <a:endParaRPr lang="cs-CZ" sz="3200" dirty="0" smtClean="0"/>
          </a:p>
          <a:p>
            <a:pPr>
              <a:buNone/>
              <a:defRPr/>
            </a:pPr>
            <a:endParaRPr lang="cs-CZ" sz="3200" dirty="0"/>
          </a:p>
        </p:txBody>
      </p:sp>
      <p:pic>
        <p:nvPicPr>
          <p:cNvPr id="4" name="Obrázek 3" descr="index_clip_image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429000"/>
            <a:ext cx="5092626" cy="242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15200" cy="778098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Nejpoužívanější sociální sítě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920880" cy="4536504"/>
          </a:xfrm>
        </p:spPr>
        <p:txBody>
          <a:bodyPr>
            <a:noAutofit/>
          </a:bodyPr>
          <a:lstStyle/>
          <a:p>
            <a:endParaRPr lang="cs-CZ" sz="3200" dirty="0" smtClean="0">
              <a:hlinkClick r:id="rId2"/>
            </a:endParaRPr>
          </a:p>
          <a:p>
            <a:r>
              <a:rPr lang="cs-CZ" sz="3200" dirty="0" smtClean="0"/>
              <a:t>  Lide.</a:t>
            </a:r>
            <a:r>
              <a:rPr lang="cs-CZ" sz="3200" dirty="0" err="1" smtClean="0"/>
              <a:t>cz</a:t>
            </a:r>
            <a:endParaRPr lang="cs-CZ" sz="3200" dirty="0" smtClean="0"/>
          </a:p>
          <a:p>
            <a:r>
              <a:rPr lang="cs-CZ" sz="3200" dirty="0" smtClean="0"/>
              <a:t>  </a:t>
            </a:r>
            <a:r>
              <a:rPr lang="cs-CZ" sz="3200" dirty="0" err="1" smtClean="0"/>
              <a:t>Spoluzaci.cz</a:t>
            </a:r>
            <a:r>
              <a:rPr lang="cs-CZ" sz="3200" dirty="0" smtClean="0"/>
              <a:t>  </a:t>
            </a:r>
          </a:p>
          <a:p>
            <a:r>
              <a:rPr lang="cs-CZ" sz="3200" dirty="0" smtClean="0"/>
              <a:t>  </a:t>
            </a:r>
            <a:r>
              <a:rPr lang="cs-CZ" sz="3200" dirty="0" err="1" smtClean="0"/>
              <a:t>Libimseti.cz</a:t>
            </a:r>
            <a:endParaRPr lang="cs-CZ" sz="3200" dirty="0" smtClean="0"/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Nebezpečí statusů a fotografií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36904" cy="4536504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 smtClean="0"/>
              <a:t>statusy mohou mít urážlivý charakter</a:t>
            </a:r>
          </a:p>
          <a:p>
            <a:pPr lvl="1" indent="-246888">
              <a:defRPr/>
            </a:pPr>
            <a:r>
              <a:rPr lang="cs-CZ" sz="3200" dirty="0" smtClean="0"/>
              <a:t>př. </a:t>
            </a:r>
            <a:r>
              <a:rPr lang="cs-CZ" sz="3200" dirty="0" err="1" smtClean="0"/>
              <a:t>flaming</a:t>
            </a:r>
            <a:endParaRPr lang="cs-CZ" sz="3200" dirty="0" smtClean="0"/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 smtClean="0"/>
              <a:t>fotografie, které neměly proniknout ven</a:t>
            </a:r>
          </a:p>
          <a:p>
            <a:pPr lvl="1" indent="-246888">
              <a:defRPr/>
            </a:pPr>
            <a:r>
              <a:rPr lang="cs-CZ" sz="3200" dirty="0" smtClean="0"/>
              <a:t>např. po rozchodu partnerů</a:t>
            </a:r>
          </a:p>
          <a:p>
            <a:pPr lvl="1" indent="-246888">
              <a:defRPr/>
            </a:pPr>
            <a:r>
              <a:rPr lang="cs-CZ" sz="3200" dirty="0" smtClean="0"/>
              <a:t>fotografie z akcí, které se poté dostanou do rukou rodičů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 smtClean="0"/>
              <a:t>obrovské množství informací v databázi</a:t>
            </a:r>
          </a:p>
          <a:p>
            <a:pPr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3200" dirty="0" smtClean="0"/>
              <a:t>nenesou za osobní data zodpovědnost</a:t>
            </a:r>
          </a:p>
          <a:p>
            <a:pPr>
              <a:buNone/>
              <a:defRPr/>
            </a:pP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665168" cy="1066130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Závislost</a:t>
            </a:r>
            <a:endParaRPr lang="cs-CZ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3924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r>
              <a:rPr lang="cs-CZ" sz="3200" dirty="0" smtClean="0"/>
              <a:t> </a:t>
            </a:r>
            <a:r>
              <a:rPr lang="cs-CZ" sz="3200" dirty="0" err="1" smtClean="0"/>
              <a:t>netolismus</a:t>
            </a:r>
            <a:r>
              <a:rPr lang="cs-CZ" sz="3200" dirty="0" smtClean="0"/>
              <a:t> – chorobná závislost na virtuálních drogách</a:t>
            </a:r>
          </a:p>
          <a:p>
            <a:r>
              <a:rPr lang="cs-CZ" sz="3200" dirty="0" smtClean="0"/>
              <a:t> „vztah s počítačem“ </a:t>
            </a:r>
          </a:p>
          <a:p>
            <a:r>
              <a:rPr lang="cs-CZ" sz="3200" dirty="0" smtClean="0"/>
              <a:t> upřednostňování virtuálních vztahů </a:t>
            </a:r>
          </a:p>
          <a:p>
            <a:r>
              <a:rPr lang="cs-CZ" sz="3200" dirty="0" smtClean="0"/>
              <a:t> ztráta zájmu o své okolí</a:t>
            </a:r>
          </a:p>
          <a:p>
            <a:r>
              <a:rPr lang="cs-CZ" sz="3200" dirty="0" smtClean="0"/>
              <a:t> potřeba neustále kontrolovat e-</a:t>
            </a:r>
            <a:r>
              <a:rPr lang="cs-CZ" sz="3200" dirty="0" err="1" smtClean="0"/>
              <a:t>mailovou</a:t>
            </a:r>
            <a:r>
              <a:rPr lang="cs-CZ" sz="3200" dirty="0" smtClean="0"/>
              <a:t> schránku, </a:t>
            </a:r>
            <a:r>
              <a:rPr lang="cs-CZ" sz="3200" dirty="0" err="1" smtClean="0"/>
              <a:t>wall</a:t>
            </a:r>
            <a:r>
              <a:rPr lang="cs-CZ" sz="3200" dirty="0" smtClean="0"/>
              <a:t> na FB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2168</TotalTime>
  <Words>248</Words>
  <Application>Microsoft Office PowerPoint</Application>
  <PresentationFormat>Předvádění na obrazovce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Problematika a zneužití sociálních sítí</vt:lpstr>
      <vt:lpstr>Sociální (splečenská) sít </vt:lpstr>
      <vt:lpstr>Sociální (splečenská) sít </vt:lpstr>
      <vt:lpstr>Sociální (splečenská) sít </vt:lpstr>
      <vt:lpstr>Sociální (splečenská) sít </vt:lpstr>
      <vt:lpstr>Nejpoužívanější sociální sítě</vt:lpstr>
      <vt:lpstr>Nejpoužívanější sociální sítě</vt:lpstr>
      <vt:lpstr>Nebezpečí statusů a fotografií</vt:lpstr>
      <vt:lpstr>    Závislost</vt:lpstr>
      <vt:lpstr>    Jak se bránit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Svatá říše římská</dc:title>
  <dc:creator>mk</dc:creator>
  <cp:lastModifiedBy>Jolana</cp:lastModifiedBy>
  <cp:revision>170</cp:revision>
  <dcterms:created xsi:type="dcterms:W3CDTF">2012-09-25T18:27:18Z</dcterms:created>
  <dcterms:modified xsi:type="dcterms:W3CDTF">2014-02-09T21:10:58Z</dcterms:modified>
</cp:coreProperties>
</file>