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sldIdLst>
    <p:sldId id="256" r:id="rId2"/>
    <p:sldId id="257" r:id="rId3"/>
    <p:sldId id="280" r:id="rId4"/>
    <p:sldId id="259" r:id="rId5"/>
    <p:sldId id="278" r:id="rId6"/>
    <p:sldId id="274" r:id="rId7"/>
    <p:sldId id="275" r:id="rId8"/>
    <p:sldId id="276" r:id="rId9"/>
    <p:sldId id="279" r:id="rId10"/>
    <p:sldId id="272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3"/>
    <a:srgbClr val="FFFFFF"/>
    <a:srgbClr val="333333"/>
    <a:srgbClr val="008000"/>
    <a:srgbClr val="003300"/>
    <a:srgbClr val="FFCC00"/>
    <a:srgbClr val="66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47" autoAdjust="0"/>
  </p:normalViewPr>
  <p:slideViewPr>
    <p:cSldViewPr>
      <p:cViewPr>
        <p:scale>
          <a:sx n="66" d="100"/>
          <a:sy n="66" d="100"/>
        </p:scale>
        <p:origin x="-14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359C1-7199-44BA-9E3D-AC3B3BA6A6B3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54E1D-CDCE-4EDF-BE1E-BC37CBEF69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44A4272-4E17-4417-8A7A-2B3176FA44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391D-5836-42E7-9302-AF46A958AE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8C61-F0C6-4732-BDFF-45088EF56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AEB2D5-D0BE-4C92-B980-10EA261924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259188-47C0-4F64-82F2-A59CEEB739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F80E-3F47-45B6-82FE-2AEBEE019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41-2A6E-42D1-99FD-0E9E1707C6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F7D759-3E01-4973-A764-BE26775FB7E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FB8E-6249-46D6-923B-34071A658B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0D8A69-0D04-4E6D-9978-3693071537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A92673-0BAC-4502-9E63-9185A894C4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06C9BD-4002-409C-9CE6-19C45E89D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-bezpeci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720" y="1556792"/>
            <a:ext cx="6480720" cy="2736304"/>
          </a:xfrm>
        </p:spPr>
        <p:txBody>
          <a:bodyPr anchor="ctr">
            <a:normAutofit fontScale="90000"/>
          </a:bodyPr>
          <a:lstStyle/>
          <a:p>
            <a:r>
              <a:rPr lang="cs-CZ" sz="6600" b="1" dirty="0" smtClean="0">
                <a:solidFill>
                  <a:srgbClr val="660033"/>
                </a:solidFill>
              </a:rPr>
              <a:t>Zneužití osobních údajů</a:t>
            </a:r>
            <a:endParaRPr lang="cs-CZ" sz="6600" b="1" dirty="0">
              <a:solidFill>
                <a:srgbClr val="660033"/>
              </a:solidFill>
            </a:endParaRPr>
          </a:p>
        </p:txBody>
      </p:sp>
      <p:sp>
        <p:nvSpPr>
          <p:cNvPr id="3" name="Podnadpis 2"/>
          <p:cNvSpPr>
            <a:spLocks/>
          </p:cNvSpPr>
          <p:nvPr/>
        </p:nvSpPr>
        <p:spPr bwMode="auto">
          <a:xfrm>
            <a:off x="1259632" y="5445224"/>
            <a:ext cx="7344816" cy="100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000" dirty="0" smtClean="0">
                <a:latin typeface="Calibri" panose="020F0502020204030204" pitchFamily="34" charset="0"/>
              </a:rPr>
              <a:t>Vzdělávací </a:t>
            </a:r>
            <a:r>
              <a:rPr lang="cs-CZ" sz="2000" dirty="0">
                <a:latin typeface="Calibri" panose="020F0502020204030204" pitchFamily="34" charset="0"/>
              </a:rPr>
              <a:t>materiál byl vytvořen v rámci projektu 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Inovace a zkvalitnění výuky na Slovanském </a:t>
            </a:r>
            <a:r>
              <a:rPr lang="cs-CZ" sz="2000" b="1" dirty="0" smtClean="0">
                <a:latin typeface="Calibri" panose="020F0502020204030204" pitchFamily="34" charset="0"/>
              </a:rPr>
              <a:t>gymnáziu</a:t>
            </a:r>
          </a:p>
          <a:p>
            <a:r>
              <a:rPr lang="cs-CZ" sz="2000" b="1" dirty="0" smtClean="0">
                <a:latin typeface="Calibri" panose="020F0502020204030204" pitchFamily="34" charset="0"/>
              </a:rPr>
              <a:t>CZ.1.07/1.5.00/34.1088</a:t>
            </a:r>
            <a:endParaRPr lang="cs-CZ" dirty="0"/>
          </a:p>
        </p:txBody>
      </p:sp>
      <p:pic>
        <p:nvPicPr>
          <p:cNvPr id="8" name="Obrázek 7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2656"/>
            <a:ext cx="4752528" cy="1268760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[online]. [cit. 201</a:t>
            </a:r>
            <a:r>
              <a:rPr lang="cs-CZ" dirty="0" smtClean="0"/>
              <a:t>3</a:t>
            </a:r>
            <a:r>
              <a:rPr lang="it-IT" dirty="0" smtClean="0"/>
              <a:t>-1</a:t>
            </a:r>
            <a:r>
              <a:rPr lang="cs-CZ" dirty="0" smtClean="0"/>
              <a:t>0</a:t>
            </a:r>
            <a:r>
              <a:rPr lang="it-IT" dirty="0" smtClean="0"/>
              <a:t>-04]. Dostupné z: </a:t>
            </a:r>
            <a:r>
              <a:rPr lang="it-IT" dirty="0" smtClean="0">
                <a:hlinkClick r:id="rId2"/>
              </a:rPr>
              <a:t>http://e-bezpeci.cz/</a:t>
            </a:r>
            <a:endParaRPr lang="cs-CZ" dirty="0" smtClean="0"/>
          </a:p>
          <a:p>
            <a:r>
              <a:rPr lang="it-IT" dirty="0" smtClean="0"/>
              <a:t>[online]. [cit. 201</a:t>
            </a:r>
            <a:r>
              <a:rPr lang="cs-CZ" dirty="0" smtClean="0"/>
              <a:t>3</a:t>
            </a:r>
            <a:r>
              <a:rPr lang="it-IT" dirty="0" smtClean="0"/>
              <a:t>-1</a:t>
            </a:r>
            <a:r>
              <a:rPr lang="cs-CZ" dirty="0" smtClean="0"/>
              <a:t>0</a:t>
            </a:r>
            <a:r>
              <a:rPr lang="it-IT" dirty="0" smtClean="0"/>
              <a:t>-04]. Dostupné z: http://cms.e-bezpeci.cz/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15200" cy="77809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Osobní údaj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136904" cy="4536504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3200" dirty="0" smtClean="0"/>
          </a:p>
          <a:p>
            <a:pPr>
              <a:buNone/>
              <a:defRPr/>
            </a:pPr>
            <a:r>
              <a:rPr lang="cs-CZ" sz="3200" dirty="0" smtClean="0"/>
              <a:t>Informace týkající se určité osoby, k níž se osobní údaje vztahují</a:t>
            </a:r>
          </a:p>
          <a:p>
            <a:pPr>
              <a:defRPr/>
            </a:pPr>
            <a:r>
              <a:rPr lang="cs-CZ" sz="3200" dirty="0" smtClean="0"/>
              <a:t> jméno a příjmení</a:t>
            </a:r>
          </a:p>
          <a:p>
            <a:pPr>
              <a:defRPr/>
            </a:pPr>
            <a:r>
              <a:rPr lang="cs-CZ" sz="3200" dirty="0" smtClean="0"/>
              <a:t> adresa</a:t>
            </a:r>
          </a:p>
          <a:p>
            <a:pPr>
              <a:defRPr/>
            </a:pPr>
            <a:r>
              <a:rPr lang="cs-CZ" sz="3200" dirty="0" smtClean="0"/>
              <a:t> telefonní číslo, e-mail</a:t>
            </a:r>
          </a:p>
          <a:p>
            <a:pPr>
              <a:defRPr/>
            </a:pPr>
            <a:r>
              <a:rPr lang="cs-CZ" sz="3200" dirty="0" smtClean="0"/>
              <a:t> datum narození, rodné číslo</a:t>
            </a:r>
          </a:p>
          <a:p>
            <a:pPr>
              <a:defRPr/>
            </a:pPr>
            <a:r>
              <a:rPr lang="cs-CZ" sz="3200" dirty="0" smtClean="0"/>
              <a:t> fotky, videa</a:t>
            </a:r>
          </a:p>
          <a:p>
            <a:pPr>
              <a:defRPr/>
            </a:pPr>
            <a:r>
              <a:rPr lang="cs-CZ" sz="3200" dirty="0" smtClean="0"/>
              <a:t> věk, rodinný stav, povolání</a:t>
            </a:r>
          </a:p>
          <a:p>
            <a:pPr>
              <a:defRPr/>
            </a:pPr>
            <a:r>
              <a:rPr lang="cs-CZ" sz="3200" dirty="0" smtClean="0"/>
              <a:t> číslo kreditní karty</a:t>
            </a:r>
          </a:p>
          <a:p>
            <a:pPr>
              <a:buNone/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15200" cy="77809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Práva jedince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136904" cy="4536504"/>
          </a:xfrm>
        </p:spPr>
        <p:txBody>
          <a:bodyPr>
            <a:noAutofit/>
          </a:bodyPr>
          <a:lstStyle/>
          <a:p>
            <a:endParaRPr lang="cs-CZ" sz="3200" dirty="0" smtClean="0"/>
          </a:p>
          <a:p>
            <a:r>
              <a:rPr lang="cs-CZ" sz="3200" dirty="0" smtClean="0">
                <a:latin typeface="Arial" charset="0"/>
                <a:cs typeface="Arial" charset="0"/>
              </a:rPr>
              <a:t> přístup ke svým osobním údajům</a:t>
            </a:r>
          </a:p>
          <a:p>
            <a:r>
              <a:rPr lang="cs-CZ" sz="3200" dirty="0" smtClean="0">
                <a:latin typeface="Arial" charset="0"/>
                <a:cs typeface="Arial" charset="0"/>
              </a:rPr>
              <a:t> smazání, blokování, změna údajů</a:t>
            </a:r>
          </a:p>
          <a:p>
            <a:r>
              <a:rPr lang="cs-CZ" sz="3200" dirty="0" smtClean="0">
                <a:latin typeface="Arial" charset="0"/>
                <a:cs typeface="Arial" charset="0"/>
              </a:rPr>
              <a:t> bezplatné námitky proti zpracování osobních údajů</a:t>
            </a:r>
            <a:endParaRPr lang="cs-CZ" sz="4000" dirty="0" smtClean="0">
              <a:latin typeface="Arial" charset="0"/>
              <a:cs typeface="Arial" charset="0"/>
            </a:endParaRPr>
          </a:p>
          <a:p>
            <a:pPr>
              <a:buNone/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Minulost a současnost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467600" cy="52051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>
              <a:defRPr/>
            </a:pPr>
            <a:r>
              <a:rPr lang="cs-CZ" sz="3200" dirty="0" smtClean="0"/>
              <a:t>  před téměř deseti lety byla hlavní snaha autorů virů zaměřena na škodlivé účinky a ilustraci či demonstraci vlastních schopností</a:t>
            </a:r>
          </a:p>
          <a:p>
            <a:pPr>
              <a:defRPr/>
            </a:pPr>
            <a:r>
              <a:rPr lang="cs-CZ" sz="3200" dirty="0" smtClean="0"/>
              <a:t>  v současnosti roste především počítačová kriminalita</a:t>
            </a:r>
          </a:p>
          <a:p>
            <a:pPr>
              <a:defRPr/>
            </a:pPr>
            <a:r>
              <a:rPr lang="cs-CZ" sz="3200" dirty="0" smtClean="0"/>
              <a:t>  zaměření na osobní data můžeme vidět i na sociálních sítích jako je </a:t>
            </a:r>
            <a:r>
              <a:rPr lang="cs-CZ" sz="3200" dirty="0" err="1" smtClean="0"/>
              <a:t>Facebook</a:t>
            </a:r>
            <a:r>
              <a:rPr lang="cs-CZ" sz="3200" dirty="0" smtClean="0"/>
              <a:t> a </a:t>
            </a:r>
            <a:r>
              <a:rPr lang="cs-CZ" sz="3200" dirty="0" err="1" smtClean="0"/>
              <a:t>MySpace</a:t>
            </a:r>
            <a:endParaRPr lang="cs-CZ" sz="3200" dirty="0" smtClean="0"/>
          </a:p>
          <a:p>
            <a:pPr>
              <a:defRPr/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Minulost a současnost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467600" cy="52051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>
              <a:defRPr/>
            </a:pPr>
            <a:r>
              <a:rPr lang="cs-CZ" sz="3200" dirty="0" smtClean="0"/>
              <a:t>  ve světě Internetu vzrůstá počet podvodů, jejichž cílem je zcizování citlivých osobních informací zejména pro finanční prospěch</a:t>
            </a:r>
          </a:p>
          <a:p>
            <a:pPr>
              <a:defRPr/>
            </a:pPr>
            <a:r>
              <a:rPr lang="cs-CZ" sz="3200" dirty="0" smtClean="0"/>
              <a:t>  v USA je krádež identity jeden z nejrychleji rostoucích zločinů. Jen v loňském roce byly zneužity osobní údaje 9,9 miliónů lidí </a:t>
            </a:r>
          </a:p>
          <a:p>
            <a:pPr>
              <a:defRPr/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768752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Možnosti zneužití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920880" cy="52051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>
              <a:defRPr/>
            </a:pPr>
            <a:r>
              <a:rPr lang="cs-CZ" sz="3200" dirty="0" smtClean="0"/>
              <a:t>  ztracení nebo odcizení osobních dokladů</a:t>
            </a:r>
          </a:p>
          <a:p>
            <a:pPr>
              <a:defRPr/>
            </a:pPr>
            <a:r>
              <a:rPr lang="cs-CZ" sz="3200" dirty="0" smtClean="0"/>
              <a:t>  krádež a zneužití kreditní karty </a:t>
            </a:r>
          </a:p>
          <a:p>
            <a:pPr>
              <a:defRPr/>
            </a:pPr>
            <a:r>
              <a:rPr lang="cs-CZ" sz="3200" dirty="0" smtClean="0"/>
              <a:t>  zneužití napadených počítačů k další nelegální činnosti</a:t>
            </a:r>
          </a:p>
          <a:p>
            <a:pPr>
              <a:defRPr/>
            </a:pPr>
            <a:r>
              <a:rPr lang="cs-CZ" sz="3200" dirty="0" smtClean="0"/>
              <a:t>  krádež identity v online hrách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6984776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Data </a:t>
            </a:r>
            <a:r>
              <a:rPr lang="cs-CZ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mining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= dolování  dat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052736"/>
            <a:ext cx="7632848" cy="4989168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endParaRPr lang="cs-CZ" sz="4000" dirty="0" smtClean="0"/>
          </a:p>
          <a:p>
            <a:pPr>
              <a:defRPr/>
            </a:pPr>
            <a:r>
              <a:rPr lang="cs-CZ" sz="4000" dirty="0" smtClean="0"/>
              <a:t>  umožňuje odhalovat informace,    které jsou skryté ve velkých objemech dat, soustředěných v jednom místě</a:t>
            </a:r>
          </a:p>
          <a:p>
            <a:pPr>
              <a:defRPr/>
            </a:pPr>
            <a:r>
              <a:rPr lang="cs-CZ" sz="4000" dirty="0" smtClean="0"/>
              <a:t>  využití: komerční sféra, vědecké výzkumy, monitorování aktivit na Internetu apod.</a:t>
            </a:r>
          </a:p>
          <a:p>
            <a:pPr>
              <a:defRPr/>
            </a:pPr>
            <a:r>
              <a:rPr lang="cs-CZ" sz="4000" dirty="0" smtClean="0"/>
              <a:t>  vždy se jedná o osobní údaje</a:t>
            </a:r>
          </a:p>
          <a:p>
            <a:pPr>
              <a:buNone/>
              <a:defRPr/>
            </a:pPr>
            <a:endParaRPr lang="cs-CZ" sz="41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6768752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Ochrana osobních údajů on-line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467600" cy="520519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3900" dirty="0" smtClean="0"/>
          </a:p>
          <a:p>
            <a:pPr>
              <a:defRPr/>
            </a:pPr>
            <a:r>
              <a:rPr lang="cs-CZ" sz="4000" dirty="0" smtClean="0"/>
              <a:t>  nikdy nedávat nikomu bezpečnostní údaje o své osobě</a:t>
            </a:r>
          </a:p>
          <a:p>
            <a:pPr>
              <a:defRPr/>
            </a:pPr>
            <a:r>
              <a:rPr lang="cs-CZ" sz="4000" dirty="0" smtClean="0"/>
              <a:t>  pečlivě si hlídat svoje hesla</a:t>
            </a:r>
          </a:p>
          <a:p>
            <a:pPr>
              <a:defRPr/>
            </a:pPr>
            <a:r>
              <a:rPr lang="cs-CZ" sz="4000" dirty="0" smtClean="0"/>
              <a:t>  nepoužívat jedno heslo</a:t>
            </a:r>
          </a:p>
          <a:p>
            <a:pPr>
              <a:buNone/>
              <a:defRPr/>
            </a:pPr>
            <a:endParaRPr lang="cs-CZ" sz="5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6768752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Ochrana osobních údajů on-line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467600" cy="5205192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endParaRPr lang="cs-CZ" sz="3900" dirty="0" smtClean="0"/>
          </a:p>
          <a:p>
            <a:pPr>
              <a:lnSpc>
                <a:spcPct val="90000"/>
              </a:lnSpc>
              <a:defRPr/>
            </a:pPr>
            <a:r>
              <a:rPr lang="cs-CZ" sz="4000" dirty="0" smtClean="0"/>
              <a:t>  nikdy si nedomlouvat schůzku s neznámým člověkem</a:t>
            </a:r>
          </a:p>
          <a:p>
            <a:pPr>
              <a:lnSpc>
                <a:spcPct val="90000"/>
              </a:lnSpc>
              <a:defRPr/>
            </a:pPr>
            <a:r>
              <a:rPr lang="cs-CZ" sz="4000" dirty="0" smtClean="0"/>
              <a:t>  nikomu neposílat svoji fotografii ani video</a:t>
            </a:r>
          </a:p>
          <a:p>
            <a:pPr>
              <a:lnSpc>
                <a:spcPct val="90000"/>
              </a:lnSpc>
              <a:defRPr/>
            </a:pPr>
            <a:r>
              <a:rPr lang="cs-CZ" sz="4000" dirty="0" smtClean="0"/>
              <a:t> neodpovídat na žádné vzkazy, které v člověku vyvolávají nepříjemné pocity</a:t>
            </a:r>
          </a:p>
          <a:p>
            <a:pPr>
              <a:lnSpc>
                <a:spcPct val="90000"/>
              </a:lnSpc>
              <a:defRPr/>
            </a:pPr>
            <a:r>
              <a:rPr lang="cs-CZ" sz="4000" dirty="0" smtClean="0"/>
              <a:t> přenos šifrovaných dat je označen </a:t>
            </a:r>
            <a:r>
              <a:rPr lang="cs-CZ" sz="4000" b="1" dirty="0" smtClean="0"/>
              <a:t>https://</a:t>
            </a:r>
          </a:p>
          <a:p>
            <a:pPr>
              <a:buNone/>
              <a:defRPr/>
            </a:pPr>
            <a:endParaRPr lang="cs-CZ" sz="5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2089</TotalTime>
  <Words>262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Zneužití osobních údajů</vt:lpstr>
      <vt:lpstr>Osobní údaj</vt:lpstr>
      <vt:lpstr>Práva jedince</vt:lpstr>
      <vt:lpstr>    Minulost a současnost</vt:lpstr>
      <vt:lpstr>    Minulost a současnost</vt:lpstr>
      <vt:lpstr>    Možnosti zneužití</vt:lpstr>
      <vt:lpstr>       Data mining = dolování  dat </vt:lpstr>
      <vt:lpstr>                   Ochrana osobních údajů on-line  </vt:lpstr>
      <vt:lpstr>                   Ochrana osobních údajů on-line 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Svatá říše římská</dc:title>
  <dc:creator>mk</dc:creator>
  <cp:lastModifiedBy>Jolana</cp:lastModifiedBy>
  <cp:revision>147</cp:revision>
  <dcterms:created xsi:type="dcterms:W3CDTF">2012-09-25T18:27:18Z</dcterms:created>
  <dcterms:modified xsi:type="dcterms:W3CDTF">2014-02-09T21:10:18Z</dcterms:modified>
</cp:coreProperties>
</file>