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7" r:id="rId3"/>
    <p:sldId id="279" r:id="rId4"/>
    <p:sldId id="289" r:id="rId5"/>
    <p:sldId id="290" r:id="rId6"/>
    <p:sldId id="280" r:id="rId7"/>
    <p:sldId id="291" r:id="rId8"/>
    <p:sldId id="292" r:id="rId9"/>
    <p:sldId id="281" r:id="rId10"/>
    <p:sldId id="293" r:id="rId11"/>
    <p:sldId id="294" r:id="rId12"/>
    <p:sldId id="282" r:id="rId13"/>
    <p:sldId id="295" r:id="rId14"/>
    <p:sldId id="296" r:id="rId15"/>
    <p:sldId id="283" r:id="rId16"/>
    <p:sldId id="297" r:id="rId17"/>
    <p:sldId id="298" r:id="rId18"/>
    <p:sldId id="287" r:id="rId19"/>
    <p:sldId id="300" r:id="rId20"/>
    <p:sldId id="301" r:id="rId21"/>
    <p:sldId id="261" r:id="rId22"/>
    <p:sldId id="270" r:id="rId23"/>
    <p:sldId id="299" r:id="rId24"/>
    <p:sldId id="302"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66B7D-5700-46EA-948C-E717F12B53ED}" type="datetimeFigureOut">
              <a:rPr lang="cs-CZ" smtClean="0"/>
              <a:t>17. 6. 2014</a:t>
            </a:fld>
            <a:endParaRPr lang="cs-CZ" dirty="0"/>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7998-9EBC-4686-9FAB-BFC77E2126C1}" type="slidenum">
              <a:rPr lang="cs-CZ" smtClean="0"/>
              <a:t>‹#›</a:t>
            </a:fld>
            <a:endParaRPr lang="cs-CZ" dirty="0"/>
          </a:p>
        </p:txBody>
      </p:sp>
    </p:spTree>
    <p:extLst>
      <p:ext uri="{BB962C8B-B14F-4D97-AF65-F5344CB8AC3E}">
        <p14:creationId xmlns:p14="http://schemas.microsoft.com/office/powerpoint/2010/main" val="115968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5DF7998-9EBC-4686-9FAB-BFC77E2126C1}" type="slidenum">
              <a:rPr lang="cs-CZ" smtClean="0"/>
              <a:t>13</a:t>
            </a:fld>
            <a:endParaRPr lang="cs-CZ" dirty="0"/>
          </a:p>
        </p:txBody>
      </p:sp>
    </p:spTree>
    <p:extLst>
      <p:ext uri="{BB962C8B-B14F-4D97-AF65-F5344CB8AC3E}">
        <p14:creationId xmlns:p14="http://schemas.microsoft.com/office/powerpoint/2010/main" val="288169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A47FC38-0821-451A-A164-F1B9E13CD641}" type="datetimeFigureOut">
              <a:rPr lang="cs-CZ" smtClean="0"/>
              <a:pPr/>
              <a:t>17. 6. 2014</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771258F-33F0-4B3A-8082-A296204A1719}" type="slidenum">
              <a:rPr lang="cs-CZ" smtClean="0"/>
              <a:pPr/>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47FC38-0821-451A-A164-F1B9E13CD641}" type="datetimeFigureOut">
              <a:rPr lang="cs-CZ" smtClean="0"/>
              <a:pPr/>
              <a:t>17. 6. 2014</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771258F-33F0-4B3A-8082-A296204A1719}" type="slidenum">
              <a:rPr lang="cs-CZ" smtClean="0"/>
              <a:pPr/>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47FC38-0821-451A-A164-F1B9E13CD641}" type="datetimeFigureOut">
              <a:rPr lang="cs-CZ" smtClean="0"/>
              <a:pPr/>
              <a:t>17. 6. 2014</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771258F-33F0-4B3A-8082-A296204A1719}" type="slidenum">
              <a:rPr lang="cs-CZ" smtClean="0"/>
              <a:pPr/>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47FC38-0821-451A-A164-F1B9E13CD641}" type="datetimeFigureOut">
              <a:rPr lang="cs-CZ" smtClean="0"/>
              <a:pPr/>
              <a:t>17. 6. 2014</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771258F-33F0-4B3A-8082-A296204A1719}" type="slidenum">
              <a:rPr lang="cs-CZ" smtClean="0"/>
              <a:pPr/>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A47FC38-0821-451A-A164-F1B9E13CD641}" type="datetimeFigureOut">
              <a:rPr lang="cs-CZ" smtClean="0"/>
              <a:pPr/>
              <a:t>17. 6. 2014</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771258F-33F0-4B3A-8082-A296204A1719}" type="slidenum">
              <a:rPr lang="cs-CZ" smtClean="0"/>
              <a:pPr/>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A47FC38-0821-451A-A164-F1B9E13CD641}" type="datetimeFigureOut">
              <a:rPr lang="cs-CZ" smtClean="0"/>
              <a:pPr/>
              <a:t>17. 6. 2014</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771258F-33F0-4B3A-8082-A296204A1719}" type="slidenum">
              <a:rPr lang="cs-CZ" smtClean="0"/>
              <a:pPr/>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A47FC38-0821-451A-A164-F1B9E13CD641}" type="datetimeFigureOut">
              <a:rPr lang="cs-CZ" smtClean="0"/>
              <a:pPr/>
              <a:t>17. 6. 2014</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F771258F-33F0-4B3A-8082-A296204A1719}" type="slidenum">
              <a:rPr lang="cs-CZ" smtClean="0"/>
              <a:pPr/>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A47FC38-0821-451A-A164-F1B9E13CD641}" type="datetimeFigureOut">
              <a:rPr lang="cs-CZ" smtClean="0"/>
              <a:pPr/>
              <a:t>17. 6. 2014</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F771258F-33F0-4B3A-8082-A296204A1719}" type="slidenum">
              <a:rPr lang="cs-CZ" smtClean="0"/>
              <a:pPr/>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A47FC38-0821-451A-A164-F1B9E13CD641}" type="datetimeFigureOut">
              <a:rPr lang="cs-CZ" smtClean="0"/>
              <a:pPr/>
              <a:t>17. 6. 2014</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F771258F-33F0-4B3A-8082-A296204A1719}" type="slidenum">
              <a:rPr lang="cs-CZ" smtClean="0"/>
              <a:pPr/>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A47FC38-0821-451A-A164-F1B9E13CD641}" type="datetimeFigureOut">
              <a:rPr lang="cs-CZ" smtClean="0"/>
              <a:pPr/>
              <a:t>17. 6. 2014</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771258F-33F0-4B3A-8082-A296204A1719}" type="slidenum">
              <a:rPr lang="cs-CZ" smtClean="0"/>
              <a:pPr/>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A47FC38-0821-451A-A164-F1B9E13CD641}" type="datetimeFigureOut">
              <a:rPr lang="cs-CZ" smtClean="0"/>
              <a:pPr/>
              <a:t>17. 6. 2014</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771258F-33F0-4B3A-8082-A296204A1719}" type="slidenum">
              <a:rPr lang="cs-CZ" smtClean="0"/>
              <a:pPr/>
              <a:t>‹#›</a:t>
            </a:fld>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7FC38-0821-451A-A164-F1B9E13CD641}" type="datetimeFigureOut">
              <a:rPr lang="cs-CZ" smtClean="0"/>
              <a:pPr/>
              <a:t>17. 6. 2014</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1258F-33F0-4B3A-8082-A296204A1719}" type="slidenum">
              <a:rPr lang="cs-CZ" smtClean="0"/>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46449" y="1916832"/>
            <a:ext cx="7772400" cy="2259683"/>
          </a:xfrm>
          <a:solidFill>
            <a:srgbClr val="FFC000"/>
          </a:solidFill>
          <a:effectLst>
            <a:softEdge rad="127000"/>
          </a:effectLst>
        </p:spPr>
        <p:txBody>
          <a:bodyPr>
            <a:normAutofit/>
          </a:bodyPr>
          <a:lstStyle/>
          <a:p>
            <a:r>
              <a:rPr lang="cs-CZ" sz="5400" dirty="0"/>
              <a:t>Deutsche </a:t>
            </a:r>
            <a:r>
              <a:rPr lang="cs-CZ" sz="5400" dirty="0" smtClean="0"/>
              <a:t>Bundesländer </a:t>
            </a:r>
            <a:br>
              <a:rPr lang="cs-CZ" sz="5400" dirty="0" smtClean="0"/>
            </a:br>
            <a:r>
              <a:rPr lang="cs-CZ" sz="5400" dirty="0" smtClean="0"/>
              <a:t>(der 1. Teil)</a:t>
            </a:r>
            <a:endParaRPr lang="cs-CZ" sz="5400" dirty="0"/>
          </a:p>
        </p:txBody>
      </p:sp>
      <p:sp>
        <p:nvSpPr>
          <p:cNvPr id="3" name="Podnadpis 2"/>
          <p:cNvSpPr>
            <a:spLocks noGrp="1"/>
          </p:cNvSpPr>
          <p:nvPr>
            <p:ph type="subTitle" idx="1"/>
          </p:nvPr>
        </p:nvSpPr>
        <p:spPr>
          <a:xfrm>
            <a:off x="683568" y="5301208"/>
            <a:ext cx="7704856" cy="1152128"/>
          </a:xfrm>
        </p:spPr>
        <p:txBody>
          <a:bodyPr>
            <a:normAutofit/>
          </a:bodyPr>
          <a:lstStyle/>
          <a:p>
            <a:r>
              <a:rPr lang="cs-CZ" sz="2000" dirty="0" smtClean="0">
                <a:solidFill>
                  <a:schemeClr val="tx1"/>
                </a:solidFill>
              </a:rPr>
              <a:t>Vzdělávací materiál </a:t>
            </a:r>
            <a:r>
              <a:rPr lang="cs-CZ" sz="2000" dirty="0">
                <a:solidFill>
                  <a:schemeClr val="tx1"/>
                </a:solidFill>
              </a:rPr>
              <a:t>byl vytvořen v rámci projektu </a:t>
            </a:r>
          </a:p>
          <a:p>
            <a:r>
              <a:rPr lang="cs-CZ" sz="2000" b="1" dirty="0">
                <a:solidFill>
                  <a:schemeClr val="tx1"/>
                </a:solidFill>
              </a:rPr>
              <a:t>Inovace a zkvalitnění výuky na Slovanském gymnáziu</a:t>
            </a:r>
            <a:endParaRPr lang="cs-CZ" sz="2000" dirty="0">
              <a:solidFill>
                <a:schemeClr val="tx1"/>
              </a:solidFill>
            </a:endParaRPr>
          </a:p>
          <a:p>
            <a:r>
              <a:rPr lang="cs-CZ" sz="2000" b="1" dirty="0" smtClean="0">
                <a:solidFill>
                  <a:schemeClr val="tx1"/>
                </a:solidFill>
              </a:rPr>
              <a:t>CZ.1.07/1.5.00/34.1088</a:t>
            </a:r>
            <a:endParaRPr lang="cs-CZ" dirty="0"/>
          </a:p>
        </p:txBody>
      </p:sp>
      <p:pic>
        <p:nvPicPr>
          <p:cNvPr id="4" name="Obrázek 3"/>
          <p:cNvPicPr/>
          <p:nvPr/>
        </p:nvPicPr>
        <p:blipFill>
          <a:blip r:embed="rId2" cstate="print"/>
          <a:srcRect/>
          <a:stretch>
            <a:fillRect/>
          </a:stretch>
        </p:blipFill>
        <p:spPr bwMode="auto">
          <a:xfrm>
            <a:off x="2051720" y="332656"/>
            <a:ext cx="5124450" cy="1247775"/>
          </a:xfrm>
          <a:prstGeom prst="rect">
            <a:avLst/>
          </a:prstGeom>
          <a:solidFill>
            <a:srgbClr val="FFFFFF"/>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7"/>
            <a:ext cx="8229600" cy="2448272"/>
          </a:xfrm>
        </p:spPr>
        <p:txBody>
          <a:bodyPr/>
          <a:lstStyle/>
          <a:p>
            <a:pPr marL="0" indent="0">
              <a:buNone/>
            </a:pPr>
            <a:r>
              <a:rPr lang="cs-CZ" dirty="0"/>
              <a:t>Die Landeshauptstadt von Hessen ist</a:t>
            </a:r>
            <a:r>
              <a:rPr lang="cs-CZ" dirty="0" smtClean="0"/>
              <a:t>:</a:t>
            </a:r>
          </a:p>
          <a:p>
            <a:pPr marL="514350" indent="-514350">
              <a:buAutoNum type="alphaLcParenR"/>
            </a:pPr>
            <a:r>
              <a:rPr lang="cs-CZ" dirty="0" smtClean="0"/>
              <a:t>Frankfurt am Main</a:t>
            </a:r>
          </a:p>
          <a:p>
            <a:pPr marL="514350" indent="-514350">
              <a:buAutoNum type="alphaLcParenR"/>
            </a:pPr>
            <a:r>
              <a:rPr lang="cs-CZ" dirty="0"/>
              <a:t>Frankfurt an der </a:t>
            </a:r>
            <a:r>
              <a:rPr lang="cs-CZ" dirty="0" smtClean="0"/>
              <a:t>Oder</a:t>
            </a:r>
          </a:p>
          <a:p>
            <a:pPr marL="514350" indent="-514350">
              <a:buAutoNum type="alphaLcParenR"/>
            </a:pPr>
            <a:r>
              <a:rPr lang="cs-CZ" dirty="0"/>
              <a:t>Kassel</a:t>
            </a:r>
          </a:p>
        </p:txBody>
      </p:sp>
      <p:pic>
        <p:nvPicPr>
          <p:cNvPr id="7172" name="Picture 4" descr="http://upload.wikimedia.org/wikipedia/commons/thumb/d/dc/Frankfurt_Flughafen_Terminal_2.20130901.jpg/1280px-Frankfurt_Flughafen_Terminal_2.20130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452" y="2780929"/>
            <a:ext cx="6779096" cy="364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7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atei:Hesse F.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8640"/>
            <a:ext cx="4896544" cy="656158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123728" y="476672"/>
            <a:ext cx="2736304" cy="369332"/>
          </a:xfrm>
          <a:prstGeom prst="rect">
            <a:avLst/>
          </a:prstGeom>
          <a:noFill/>
        </p:spPr>
        <p:txBody>
          <a:bodyPr wrap="square" rtlCol="0">
            <a:spAutoFit/>
          </a:bodyPr>
          <a:lstStyle/>
          <a:p>
            <a:r>
              <a:rPr lang="cs-CZ" b="1" dirty="0"/>
              <a:t>a</a:t>
            </a:r>
            <a:r>
              <a:rPr lang="cs-CZ" b="1" dirty="0" smtClean="0"/>
              <a:t>) Frankfurt </a:t>
            </a:r>
            <a:r>
              <a:rPr lang="cs-CZ" b="1" dirty="0" err="1" smtClean="0"/>
              <a:t>am</a:t>
            </a:r>
            <a:r>
              <a:rPr lang="cs-CZ" b="1" dirty="0" smtClean="0"/>
              <a:t> </a:t>
            </a:r>
            <a:r>
              <a:rPr lang="cs-CZ" b="1" dirty="0" err="1" smtClean="0"/>
              <a:t>Main</a:t>
            </a:r>
            <a:endParaRPr lang="cs-CZ" b="1" dirty="0"/>
          </a:p>
        </p:txBody>
      </p:sp>
    </p:spTree>
    <p:extLst>
      <p:ext uri="{BB962C8B-B14F-4D97-AF65-F5344CB8AC3E}">
        <p14:creationId xmlns:p14="http://schemas.microsoft.com/office/powerpoint/2010/main" val="11515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 Das Rhein- und Moseltal mit vielen romantischen Burgen auf den Hügeln, Weinberge mit gemütlichen Weinkellern  -  das macht aus diesem Bundesland ein wirkliches Paradies für Touristen. In der Landeshauptstadt ist Johann Guttenberg, Erfinder des Buchdrucks, geboren. In Trier, in der ältesten deutschen Stadt, befindet sich die „ Porta Nigra“, ein gut erhaltenes römisches Tor. Auch in Koblenz und in Mainz gibt es die Überreste der römischen Siedlungen.</a:t>
            </a:r>
          </a:p>
          <a:p>
            <a:pPr marL="0" indent="0">
              <a:buNone/>
            </a:pPr>
            <a:endParaRPr lang="cs-CZ" dirty="0"/>
          </a:p>
        </p:txBody>
      </p:sp>
      <p:sp>
        <p:nvSpPr>
          <p:cNvPr id="4" name="Nadpis 1"/>
          <p:cNvSpPr txBox="1">
            <a:spLocks/>
          </p:cNvSpPr>
          <p:nvPr/>
        </p:nvSpPr>
        <p:spPr>
          <a:xfrm>
            <a:off x="457200" y="274638"/>
            <a:ext cx="8229600" cy="1143000"/>
          </a:xfrm>
          <a:prstGeom prst="rect">
            <a:avLst/>
          </a:prstGeom>
          <a:solidFill>
            <a:srgbClr val="FFC000"/>
          </a:solidFill>
          <a:effectLst>
            <a:softEdge rad="127000"/>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t>Rheinland – Pfalz</a:t>
            </a:r>
          </a:p>
        </p:txBody>
      </p:sp>
    </p:spTree>
    <p:extLst>
      <p:ext uri="{BB962C8B-B14F-4D97-AF65-F5344CB8AC3E}">
        <p14:creationId xmlns:p14="http://schemas.microsoft.com/office/powerpoint/2010/main" val="309420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88641"/>
            <a:ext cx="8229600" cy="2520280"/>
          </a:xfrm>
        </p:spPr>
        <p:txBody>
          <a:bodyPr/>
          <a:lstStyle/>
          <a:p>
            <a:pPr marL="0" indent="0">
              <a:buNone/>
            </a:pPr>
            <a:r>
              <a:rPr lang="cs-CZ" dirty="0" smtClean="0"/>
              <a:t>Die </a:t>
            </a:r>
            <a:r>
              <a:rPr lang="cs-CZ" dirty="0"/>
              <a:t>Landeshauptstadt von Rheinland – Pfalz ist</a:t>
            </a:r>
            <a:r>
              <a:rPr lang="cs-CZ" dirty="0" smtClean="0"/>
              <a:t>:</a:t>
            </a:r>
          </a:p>
          <a:p>
            <a:pPr marL="514350" indent="-514350">
              <a:buAutoNum type="alphaLcParenR"/>
            </a:pPr>
            <a:r>
              <a:rPr lang="cs-CZ" dirty="0" smtClean="0"/>
              <a:t>Koblenz</a:t>
            </a:r>
          </a:p>
          <a:p>
            <a:pPr marL="514350" indent="-514350">
              <a:buAutoNum type="alphaLcParenR"/>
            </a:pPr>
            <a:r>
              <a:rPr lang="cs-CZ" dirty="0" smtClean="0"/>
              <a:t>Mainz</a:t>
            </a:r>
          </a:p>
          <a:p>
            <a:pPr marL="514350" indent="-514350">
              <a:buAutoNum type="alphaLcParenR"/>
            </a:pPr>
            <a:r>
              <a:rPr lang="cs-CZ" dirty="0" smtClean="0"/>
              <a:t>Worms</a:t>
            </a:r>
          </a:p>
          <a:p>
            <a:pPr marL="0" indent="0">
              <a:buNone/>
            </a:pPr>
            <a:endParaRPr lang="cs-CZ" dirty="0"/>
          </a:p>
        </p:txBody>
      </p:sp>
      <p:pic>
        <p:nvPicPr>
          <p:cNvPr id="9218" name="Picture 2" descr="http://upload.wikimedia.org/wikipedia/commons/thumb/e/ee/Trier_Porta_Nigra_BW_1.JPG/1024px-Trier_Porta_Nigra_BW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789040"/>
            <a:ext cx="3990157" cy="272764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57200" y="3140968"/>
            <a:ext cx="1738536" cy="461665"/>
          </a:xfrm>
          <a:prstGeom prst="rect">
            <a:avLst/>
          </a:prstGeom>
          <a:noFill/>
        </p:spPr>
        <p:txBody>
          <a:bodyPr wrap="square" rtlCol="0">
            <a:spAutoFit/>
          </a:bodyPr>
          <a:lstStyle/>
          <a:p>
            <a:r>
              <a:rPr lang="cs-CZ" sz="2400" dirty="0" smtClean="0">
                <a:solidFill>
                  <a:srgbClr val="FF0000"/>
                </a:solidFill>
              </a:rPr>
              <a:t>Porta Nigra</a:t>
            </a:r>
            <a:endParaRPr lang="cs-CZ" sz="2400" dirty="0">
              <a:solidFill>
                <a:srgbClr val="FF0000"/>
              </a:solidFill>
            </a:endParaRPr>
          </a:p>
        </p:txBody>
      </p:sp>
      <p:pic>
        <p:nvPicPr>
          <p:cNvPr id="9220" name="Picture 4" descr="http://upload.wikimedia.org/wikipedia/commons/3/38/Mainz_altstad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543" y="3784677"/>
            <a:ext cx="4247257" cy="2732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67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atei:Rhineland-Palatinate MZ.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188640"/>
            <a:ext cx="6120680" cy="6557872"/>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6084168" y="2852936"/>
            <a:ext cx="1440160" cy="369332"/>
          </a:xfrm>
          <a:prstGeom prst="rect">
            <a:avLst/>
          </a:prstGeom>
          <a:noFill/>
        </p:spPr>
        <p:txBody>
          <a:bodyPr wrap="square" rtlCol="0">
            <a:spAutoFit/>
          </a:bodyPr>
          <a:lstStyle/>
          <a:p>
            <a:r>
              <a:rPr lang="cs-CZ" b="1" dirty="0" smtClean="0"/>
              <a:t>b) Mainz</a:t>
            </a:r>
            <a:endParaRPr lang="cs-CZ" b="1" dirty="0"/>
          </a:p>
        </p:txBody>
      </p:sp>
    </p:spTree>
    <p:extLst>
      <p:ext uri="{BB962C8B-B14F-4D97-AF65-F5344CB8AC3E}">
        <p14:creationId xmlns:p14="http://schemas.microsoft.com/office/powerpoint/2010/main" val="425513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pPr marL="0" indent="0">
              <a:buNone/>
            </a:pPr>
            <a:r>
              <a:rPr lang="cs-CZ" dirty="0"/>
              <a:t>Dieses Bundesland wurde zur BRD erst im Jahre 1957 nach der Volksabstimmung</a:t>
            </a:r>
          </a:p>
          <a:p>
            <a:pPr marL="0" indent="0">
              <a:buNone/>
            </a:pPr>
            <a:r>
              <a:rPr lang="cs-CZ" dirty="0"/>
              <a:t>angeschlossen. Früher gehörte es zu Frankreich. Es geht um ein hochindustrialisiertes Land. Im Saarbecken befinden sich große Steinkohlevorräte. In der Landeshauptstadt  ist eine bekannte Universität.</a:t>
            </a:r>
          </a:p>
        </p:txBody>
      </p:sp>
      <p:sp>
        <p:nvSpPr>
          <p:cNvPr id="4" name="Nadpis 1"/>
          <p:cNvSpPr txBox="1">
            <a:spLocks/>
          </p:cNvSpPr>
          <p:nvPr/>
        </p:nvSpPr>
        <p:spPr>
          <a:xfrm>
            <a:off x="457200" y="274638"/>
            <a:ext cx="8229600" cy="1143000"/>
          </a:xfrm>
          <a:prstGeom prst="rect">
            <a:avLst/>
          </a:prstGeom>
          <a:solidFill>
            <a:srgbClr val="FFC000"/>
          </a:solidFill>
          <a:effectLst>
            <a:softEdge rad="127000"/>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t>Saarland</a:t>
            </a:r>
          </a:p>
        </p:txBody>
      </p:sp>
    </p:spTree>
    <p:extLst>
      <p:ext uri="{BB962C8B-B14F-4D97-AF65-F5344CB8AC3E}">
        <p14:creationId xmlns:p14="http://schemas.microsoft.com/office/powerpoint/2010/main" val="17022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7"/>
            <a:ext cx="8229600" cy="2448272"/>
          </a:xfrm>
        </p:spPr>
        <p:txBody>
          <a:bodyPr/>
          <a:lstStyle/>
          <a:p>
            <a:pPr marL="0" indent="0">
              <a:buNone/>
            </a:pPr>
            <a:r>
              <a:rPr lang="cs-CZ" dirty="0"/>
              <a:t>Die Landeshauptstadt von Saarland ist</a:t>
            </a:r>
            <a:r>
              <a:rPr lang="cs-CZ" dirty="0" smtClean="0"/>
              <a:t>:</a:t>
            </a:r>
          </a:p>
          <a:p>
            <a:pPr marL="514350" indent="-514350">
              <a:buAutoNum type="alphaLcParenR"/>
            </a:pPr>
            <a:r>
              <a:rPr lang="cs-CZ" dirty="0" smtClean="0"/>
              <a:t>Wittenberg</a:t>
            </a:r>
          </a:p>
          <a:p>
            <a:pPr marL="514350" indent="-514350">
              <a:buAutoNum type="alphaLcParenR"/>
            </a:pPr>
            <a:r>
              <a:rPr lang="cs-CZ" dirty="0" smtClean="0"/>
              <a:t>Saarbrücken</a:t>
            </a:r>
          </a:p>
          <a:p>
            <a:pPr marL="514350" indent="-514350">
              <a:buAutoNum type="alphaLcParenR"/>
            </a:pPr>
            <a:r>
              <a:rPr lang="cs-CZ" dirty="0" smtClean="0"/>
              <a:t>Kassel</a:t>
            </a:r>
          </a:p>
          <a:p>
            <a:pPr marL="0" indent="0">
              <a:buNone/>
            </a:pPr>
            <a:endParaRPr lang="cs-CZ" dirty="0"/>
          </a:p>
        </p:txBody>
      </p:sp>
      <p:pic>
        <p:nvPicPr>
          <p:cNvPr id="11266" name="Picture 2" descr="http://upload.wikimedia.org/wikipedia/commons/thumb/7/76/Rathaus_Saarbruecken.jpg/800px-Rathaus_Saarbrueck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0"/>
            <a:ext cx="4344417" cy="313884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upload.wikimedia.org/wikipedia/commons/thumb/4/4c/Stadtbahn_saarbr%C3%BCcken_stadtbus_hbf.jpg/1024px-Stadtbahn_saarbr%C3%BCcken_stadtbus_hb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429000"/>
            <a:ext cx="4258816" cy="313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0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atei:Saarbrücken in SB.sv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89906"/>
            <a:ext cx="6336704" cy="633670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436096" y="332656"/>
            <a:ext cx="1872208" cy="369332"/>
          </a:xfrm>
          <a:prstGeom prst="rect">
            <a:avLst/>
          </a:prstGeom>
          <a:noFill/>
        </p:spPr>
        <p:txBody>
          <a:bodyPr wrap="square" rtlCol="0">
            <a:spAutoFit/>
          </a:bodyPr>
          <a:lstStyle/>
          <a:p>
            <a:r>
              <a:rPr lang="cs-CZ" b="1" dirty="0" smtClean="0"/>
              <a:t>b) </a:t>
            </a:r>
            <a:r>
              <a:rPr lang="cs-CZ" b="1" dirty="0"/>
              <a:t>Saarbrücken</a:t>
            </a:r>
          </a:p>
        </p:txBody>
      </p:sp>
    </p:spTree>
    <p:extLst>
      <p:ext uri="{BB962C8B-B14F-4D97-AF65-F5344CB8AC3E}">
        <p14:creationId xmlns:p14="http://schemas.microsoft.com/office/powerpoint/2010/main" val="365376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pPr marL="0" indent="0">
              <a:buNone/>
            </a:pPr>
            <a:r>
              <a:rPr lang="cs-CZ" dirty="0"/>
              <a:t>Es geht um das volkreichste Bundesland. Die Städte Dortmund, Düsseldorf und Duisburg  </a:t>
            </a:r>
            <a:r>
              <a:rPr lang="cs-CZ" dirty="0" smtClean="0"/>
              <a:t>   (der </a:t>
            </a:r>
            <a:r>
              <a:rPr lang="cs-CZ" dirty="0"/>
              <a:t>größte Binnenhafen der Wet) bilden das </a:t>
            </a:r>
            <a:r>
              <a:rPr lang="cs-CZ" dirty="0" err="1"/>
              <a:t>sogenannte</a:t>
            </a:r>
            <a:r>
              <a:rPr lang="cs-CZ" dirty="0"/>
              <a:t> </a:t>
            </a:r>
            <a:r>
              <a:rPr lang="cs-CZ" dirty="0" smtClean="0"/>
              <a:t>3D-Eck </a:t>
            </a:r>
            <a:r>
              <a:rPr lang="cs-CZ" dirty="0"/>
              <a:t>im Ruhrgebiet, bekannt als das wichtigste Industriezentrum der BRD. In der Landeshauptstadt befindet sich ein weltberühmter gotischer Dom. Bonn, die ehemalige Hauptstadt der BRD, ist die Geburtsstadt von L. van Beethoven.</a:t>
            </a:r>
          </a:p>
        </p:txBody>
      </p:sp>
      <p:sp>
        <p:nvSpPr>
          <p:cNvPr id="4" name="Nadpis 1"/>
          <p:cNvSpPr txBox="1">
            <a:spLocks/>
          </p:cNvSpPr>
          <p:nvPr/>
        </p:nvSpPr>
        <p:spPr>
          <a:xfrm>
            <a:off x="457200" y="274638"/>
            <a:ext cx="8229600" cy="1143000"/>
          </a:xfrm>
          <a:prstGeom prst="rect">
            <a:avLst/>
          </a:prstGeom>
          <a:solidFill>
            <a:srgbClr val="FFC000"/>
          </a:solidFill>
          <a:effectLst>
            <a:softEdge rad="127000"/>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t>Nordrhein – Westfalen</a:t>
            </a:r>
          </a:p>
        </p:txBody>
      </p:sp>
    </p:spTree>
    <p:extLst>
      <p:ext uri="{BB962C8B-B14F-4D97-AF65-F5344CB8AC3E}">
        <p14:creationId xmlns:p14="http://schemas.microsoft.com/office/powerpoint/2010/main" val="334705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idx="1"/>
          </p:nvPr>
        </p:nvSpPr>
        <p:spPr>
          <a:xfrm>
            <a:off x="457200" y="260649"/>
            <a:ext cx="8229600" cy="2952328"/>
          </a:xfrm>
        </p:spPr>
        <p:txBody>
          <a:bodyPr/>
          <a:lstStyle/>
          <a:p>
            <a:pPr marL="0" indent="0">
              <a:buNone/>
            </a:pPr>
            <a:r>
              <a:rPr lang="cs-CZ" dirty="0"/>
              <a:t>Die Landeshauptstadt von Nordrhein – Westfalen ist</a:t>
            </a:r>
            <a:r>
              <a:rPr lang="cs-CZ" dirty="0" smtClean="0"/>
              <a:t>:</a:t>
            </a:r>
          </a:p>
          <a:p>
            <a:pPr marL="514350" indent="-514350">
              <a:buAutoNum type="alphaLcParenR"/>
            </a:pPr>
            <a:r>
              <a:rPr lang="cs-CZ" dirty="0" smtClean="0"/>
              <a:t>Düsseldorf</a:t>
            </a:r>
          </a:p>
          <a:p>
            <a:pPr marL="514350" indent="-514350">
              <a:buAutoNum type="alphaLcParenR"/>
            </a:pPr>
            <a:r>
              <a:rPr lang="cs-CZ" dirty="0"/>
              <a:t>Köln am </a:t>
            </a:r>
            <a:r>
              <a:rPr lang="cs-CZ" dirty="0" smtClean="0"/>
              <a:t>Rhein</a:t>
            </a:r>
          </a:p>
          <a:p>
            <a:pPr marL="514350" indent="-514350">
              <a:buAutoNum type="alphaLcParenR"/>
            </a:pPr>
            <a:r>
              <a:rPr lang="cs-CZ" dirty="0"/>
              <a:t>Aachen</a:t>
            </a:r>
          </a:p>
        </p:txBody>
      </p:sp>
      <p:pic>
        <p:nvPicPr>
          <p:cNvPr id="15364" name="Picture 4" descr="http://upload.wikimedia.org/wikipedia/commons/thumb/c/ca/Dusseldorf_skyline.jpg/800px-Dusseldorf_sky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6992"/>
            <a:ext cx="4488433" cy="336632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upload.wikimedia.org/wikipedia/commons/thumb/b/bf/K%C3%B6lner_Dom_abends.jpg/640px-K%C3%B6lner_Dom_abe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934640"/>
            <a:ext cx="3178696" cy="476804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724128" y="1988840"/>
            <a:ext cx="2232248" cy="369332"/>
          </a:xfrm>
          <a:prstGeom prst="rect">
            <a:avLst/>
          </a:prstGeom>
          <a:noFill/>
        </p:spPr>
        <p:txBody>
          <a:bodyPr wrap="square" rtlCol="0">
            <a:spAutoFit/>
          </a:bodyPr>
          <a:lstStyle/>
          <a:p>
            <a:r>
              <a:rPr lang="cs-CZ" b="1" dirty="0"/>
              <a:t>Kölner Dom</a:t>
            </a:r>
          </a:p>
        </p:txBody>
      </p:sp>
    </p:spTree>
    <p:extLst>
      <p:ext uri="{BB962C8B-B14F-4D97-AF65-F5344CB8AC3E}">
        <p14:creationId xmlns:p14="http://schemas.microsoft.com/office/powerpoint/2010/main" val="107856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pPr marL="0" indent="0">
              <a:buNone/>
            </a:pPr>
            <a:r>
              <a:rPr lang="cs-CZ" dirty="0"/>
              <a:t>Die Bundesrepublik Deutschland ist ein demokratischer föderativer Staat im westlichen Mitteleuropa. Nach der Vereinigung im Jahre 1990 zählt sie 16 Bundesländer, davon drei Stadtstaaten: Berlin, Hamburg und Bremen.</a:t>
            </a:r>
          </a:p>
          <a:p>
            <a:pPr marL="0" indent="0">
              <a:buNone/>
            </a:pPr>
            <a:endParaRPr lang="cs-CZ" dirty="0"/>
          </a:p>
        </p:txBody>
      </p:sp>
      <p:sp>
        <p:nvSpPr>
          <p:cNvPr id="4" name="Nadpis 1"/>
          <p:cNvSpPr txBox="1">
            <a:spLocks/>
          </p:cNvSpPr>
          <p:nvPr/>
        </p:nvSpPr>
        <p:spPr>
          <a:xfrm>
            <a:off x="457200" y="274638"/>
            <a:ext cx="8229600" cy="1143000"/>
          </a:xfrm>
          <a:prstGeom prst="rect">
            <a:avLst/>
          </a:prstGeom>
          <a:solidFill>
            <a:srgbClr val="FFC000"/>
          </a:solidFill>
          <a:effectLst>
            <a:softEdge rad="114300"/>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t>Deutsche Bundesländer </a:t>
            </a:r>
          </a:p>
        </p:txBody>
      </p:sp>
      <p:pic>
        <p:nvPicPr>
          <p:cNvPr id="1026" name="Picture 2" descr="http://upload.wikimedia.org/wikipedia/commons/thumb/b/ba/Flag_of_Germany.svg/1000px-Flag_of_Germany.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09120"/>
            <a:ext cx="3466728" cy="2080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d/da/Coat_of_arms_of_Germany.svg/500px-Coat_of_arms_of_German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1708" y="4509120"/>
            <a:ext cx="1595092" cy="2073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3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atei:North rhine w D.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978" y="188640"/>
            <a:ext cx="6446043" cy="6446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347864" y="3861048"/>
            <a:ext cx="1512168" cy="369332"/>
          </a:xfrm>
          <a:prstGeom prst="rect">
            <a:avLst/>
          </a:prstGeom>
          <a:noFill/>
        </p:spPr>
        <p:txBody>
          <a:bodyPr wrap="square" rtlCol="0">
            <a:spAutoFit/>
          </a:bodyPr>
          <a:lstStyle/>
          <a:p>
            <a:r>
              <a:rPr lang="cs-CZ" b="1" dirty="0" smtClean="0"/>
              <a:t>a) </a:t>
            </a:r>
            <a:r>
              <a:rPr lang="cs-CZ" b="1" dirty="0"/>
              <a:t>Düsseldorf</a:t>
            </a:r>
          </a:p>
        </p:txBody>
      </p:sp>
    </p:spTree>
    <p:extLst>
      <p:ext uri="{BB962C8B-B14F-4D97-AF65-F5344CB8AC3E}">
        <p14:creationId xmlns:p14="http://schemas.microsoft.com/office/powerpoint/2010/main" val="219477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548680"/>
          </a:xfrm>
        </p:spPr>
        <p:txBody>
          <a:bodyPr>
            <a:normAutofit fontScale="90000"/>
          </a:bodyPr>
          <a:lstStyle/>
          <a:p>
            <a:r>
              <a:rPr lang="cs-CZ" dirty="0" smtClean="0"/>
              <a:t>Citace:</a:t>
            </a:r>
            <a:endParaRPr lang="cs-CZ" dirty="0"/>
          </a:p>
        </p:txBody>
      </p:sp>
      <p:sp>
        <p:nvSpPr>
          <p:cNvPr id="3" name="Zástupný symbol pro obsah 2"/>
          <p:cNvSpPr>
            <a:spLocks noGrp="1"/>
          </p:cNvSpPr>
          <p:nvPr>
            <p:ph idx="1"/>
          </p:nvPr>
        </p:nvSpPr>
        <p:spPr>
          <a:xfrm>
            <a:off x="457200" y="570752"/>
            <a:ext cx="8229600" cy="6309320"/>
          </a:xfrm>
        </p:spPr>
        <p:txBody>
          <a:bodyPr>
            <a:normAutofit fontScale="70000" lnSpcReduction="20000"/>
          </a:bodyPr>
          <a:lstStyle/>
          <a:p>
            <a:pPr marL="0" indent="0">
              <a:buNone/>
            </a:pPr>
            <a:endParaRPr lang="cs-CZ" sz="2000" dirty="0" smtClean="0"/>
          </a:p>
          <a:p>
            <a:r>
              <a:rPr lang="cs-CZ" sz="2000" dirty="0" smtClean="0"/>
              <a:t>Obr. Str. </a:t>
            </a:r>
            <a:r>
              <a:rPr lang="cs-CZ" sz="2000" dirty="0"/>
              <a:t>2</a:t>
            </a:r>
            <a:endParaRPr lang="cs-CZ" sz="2000" dirty="0" smtClean="0"/>
          </a:p>
          <a:p>
            <a:r>
              <a:rPr lang="cs-CZ" sz="2000" dirty="0"/>
              <a:t>[cit. </a:t>
            </a:r>
            <a:r>
              <a:rPr lang="cs-CZ" sz="2000" dirty="0" smtClean="0"/>
              <a:t>2014-6-14].</a:t>
            </a:r>
          </a:p>
          <a:p>
            <a:r>
              <a:rPr lang="en-US" sz="2000" dirty="0"/>
              <a:t>&lt;http://de.wikipedia.org/wiki/Deutschland#mediaviewer/Datei:Flag_of_Germany.svg&gt;</a:t>
            </a:r>
            <a:endParaRPr lang="en-US" sz="2000" dirty="0" smtClean="0"/>
          </a:p>
          <a:p>
            <a:r>
              <a:rPr lang="cs-CZ" sz="2000" dirty="0" smtClean="0"/>
              <a:t>Obr</a:t>
            </a:r>
            <a:r>
              <a:rPr lang="cs-CZ" sz="2000" dirty="0"/>
              <a:t>. Str. </a:t>
            </a:r>
            <a:r>
              <a:rPr lang="cs-CZ" sz="2000" dirty="0" smtClean="0"/>
              <a:t>4</a:t>
            </a:r>
            <a:endParaRPr lang="cs-CZ" sz="2000" dirty="0"/>
          </a:p>
          <a:p>
            <a:r>
              <a:rPr lang="cs-CZ" sz="2000" dirty="0"/>
              <a:t>[cit. </a:t>
            </a:r>
            <a:r>
              <a:rPr lang="cs-CZ" sz="2000" dirty="0" smtClean="0"/>
              <a:t>2014-6-14].</a:t>
            </a:r>
            <a:endParaRPr lang="cs-CZ" sz="2000" dirty="0"/>
          </a:p>
          <a:p>
            <a:r>
              <a:rPr lang="en-US" sz="2000" dirty="0"/>
              <a:t>&lt;http://de.wikipedia.org/wiki/Bayern#mediaviewer/Datei:Maximilianeum_mit_Br%C3%BCckenstatue_-_M%C3%BCnchen.JPG&gt;</a:t>
            </a:r>
            <a:endParaRPr lang="en-US" sz="2000" dirty="0" smtClean="0"/>
          </a:p>
          <a:p>
            <a:r>
              <a:rPr lang="cs-CZ" sz="2000" dirty="0" smtClean="0"/>
              <a:t>Obr. Str. </a:t>
            </a:r>
            <a:r>
              <a:rPr lang="cs-CZ" sz="2000" dirty="0"/>
              <a:t>4</a:t>
            </a:r>
            <a:endParaRPr lang="cs-CZ" sz="2000" dirty="0" smtClean="0"/>
          </a:p>
          <a:p>
            <a:r>
              <a:rPr lang="cs-CZ" sz="2000" dirty="0" smtClean="0"/>
              <a:t>[cit. 2014-6-14].</a:t>
            </a:r>
          </a:p>
          <a:p>
            <a:r>
              <a:rPr lang="en-US" sz="2000" dirty="0"/>
              <a:t>&lt;http://de.wikipedia.org/wiki/M%C3%BCnchen#mediaviewer/Datei:M%C3%BCnchen_Panorama.JPG&gt;</a:t>
            </a:r>
            <a:endParaRPr lang="en-US" sz="2000" dirty="0" smtClean="0"/>
          </a:p>
          <a:p>
            <a:r>
              <a:rPr lang="cs-CZ" sz="2000" dirty="0" smtClean="0"/>
              <a:t>Obr. Str. </a:t>
            </a:r>
            <a:r>
              <a:rPr lang="cs-CZ" sz="2000" dirty="0"/>
              <a:t>5</a:t>
            </a:r>
            <a:endParaRPr lang="cs-CZ" sz="2000" dirty="0" smtClean="0"/>
          </a:p>
          <a:p>
            <a:r>
              <a:rPr lang="cs-CZ" sz="2000" dirty="0" smtClean="0"/>
              <a:t>[cit. 2014-6-14].</a:t>
            </a:r>
          </a:p>
          <a:p>
            <a:r>
              <a:rPr lang="en-US" sz="2000" dirty="0"/>
              <a:t>&lt;http://de.wikipedia.org/wiki/Datei:Bavaria_M_(town).svg&gt;</a:t>
            </a:r>
            <a:endParaRPr lang="en-US" sz="2000" dirty="0" smtClean="0"/>
          </a:p>
          <a:p>
            <a:r>
              <a:rPr lang="cs-CZ" sz="2000" dirty="0" smtClean="0"/>
              <a:t>Obr. Str. 7</a:t>
            </a:r>
          </a:p>
          <a:p>
            <a:r>
              <a:rPr lang="cs-CZ" sz="2000" dirty="0" smtClean="0"/>
              <a:t>[cit. 2014-6-14].</a:t>
            </a:r>
          </a:p>
          <a:p>
            <a:r>
              <a:rPr lang="en-US" sz="2000" dirty="0"/>
              <a:t>&lt;http://de.wikipedia.org/wiki/Stuttgart#mediaviewer/Datei:Stuttgart_Schlossplatz_Nacht_new.jpg&gt;</a:t>
            </a:r>
            <a:endParaRPr lang="en-US" sz="2000" dirty="0" smtClean="0"/>
          </a:p>
          <a:p>
            <a:r>
              <a:rPr lang="cs-CZ" sz="2000" dirty="0" smtClean="0"/>
              <a:t>Obr. Str. 7</a:t>
            </a:r>
          </a:p>
          <a:p>
            <a:r>
              <a:rPr lang="cs-CZ" sz="2000" dirty="0" smtClean="0"/>
              <a:t>[cit. 2014-6-14].</a:t>
            </a:r>
          </a:p>
          <a:p>
            <a:r>
              <a:rPr lang="en-US" sz="2000" dirty="0" smtClean="0"/>
              <a:t>&lt;http</a:t>
            </a:r>
            <a:r>
              <a:rPr lang="en-US" sz="2000" dirty="0"/>
              <a:t>://</a:t>
            </a:r>
            <a:r>
              <a:rPr lang="en-US" sz="2000" dirty="0" smtClean="0"/>
              <a:t>de.wikipedia.org/wiki/Konstanz#mediaviewer/Datei:Konstanz_Imperia_01.jpg&gt;</a:t>
            </a:r>
            <a:endParaRPr lang="cs-CZ" sz="2000" dirty="0" smtClean="0"/>
          </a:p>
          <a:p>
            <a:r>
              <a:rPr lang="cs-CZ" sz="2000" dirty="0"/>
              <a:t>Obr. Str. 7</a:t>
            </a:r>
          </a:p>
          <a:p>
            <a:r>
              <a:rPr lang="cs-CZ" sz="2000" dirty="0"/>
              <a:t>[cit. </a:t>
            </a:r>
            <a:r>
              <a:rPr lang="cs-CZ" sz="2000" dirty="0" smtClean="0"/>
              <a:t>2014-6-14].</a:t>
            </a:r>
            <a:endParaRPr lang="cs-CZ" sz="2000" dirty="0"/>
          </a:p>
          <a:p>
            <a:r>
              <a:rPr lang="en-US" sz="2000" dirty="0"/>
              <a:t>&lt; http://de.wikipedia.org/wiki/Mercedes-Benz#mediaviewer/Datei:Mercedes-Benz_Logo_2010.svg &gt;</a:t>
            </a:r>
            <a:endParaRPr lang="en-US" sz="2000" dirty="0" smtClean="0"/>
          </a:p>
          <a:p>
            <a:r>
              <a:rPr lang="cs-CZ" sz="2000" dirty="0" smtClean="0"/>
              <a:t>Obr. Str. </a:t>
            </a:r>
            <a:r>
              <a:rPr lang="cs-CZ" sz="2000" dirty="0"/>
              <a:t>8</a:t>
            </a:r>
            <a:endParaRPr lang="cs-CZ" sz="2000" dirty="0" smtClean="0"/>
          </a:p>
          <a:p>
            <a:r>
              <a:rPr lang="cs-CZ" sz="2000" dirty="0" smtClean="0"/>
              <a:t>[cit. 2014-6-14].</a:t>
            </a:r>
          </a:p>
          <a:p>
            <a:r>
              <a:rPr lang="en-US" sz="2000" dirty="0" smtClean="0"/>
              <a:t>&lt;http</a:t>
            </a:r>
            <a:r>
              <a:rPr lang="en-US" sz="2000" dirty="0"/>
              <a:t>://</a:t>
            </a:r>
            <a:r>
              <a:rPr lang="en-US" sz="2000" dirty="0" smtClean="0"/>
              <a:t>de.wikipedia.org/wiki/Datei:Baden-W%C3%BCrttemberg_S.svg&gt;</a:t>
            </a:r>
            <a:endParaRPr lang="cs-CZ" sz="2000" dirty="0" smtClean="0"/>
          </a:p>
          <a:p>
            <a:endParaRPr lang="cs-CZ"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57200" y="692697"/>
            <a:ext cx="8229600" cy="5328591"/>
          </a:xfrm>
        </p:spPr>
        <p:txBody>
          <a:bodyPr>
            <a:normAutofit fontScale="85000" lnSpcReduction="20000"/>
          </a:bodyPr>
          <a:lstStyle/>
          <a:p>
            <a:r>
              <a:rPr lang="cs-CZ" sz="2000" dirty="0" smtClean="0"/>
              <a:t>Obr. Str. </a:t>
            </a:r>
            <a:r>
              <a:rPr lang="en-US" sz="2000" dirty="0" smtClean="0"/>
              <a:t>1</a:t>
            </a:r>
            <a:r>
              <a:rPr lang="cs-CZ" sz="2000" dirty="0"/>
              <a:t>0</a:t>
            </a:r>
            <a:endParaRPr lang="cs-CZ" sz="2000" dirty="0" smtClean="0"/>
          </a:p>
          <a:p>
            <a:r>
              <a:rPr lang="cs-CZ" sz="2000" dirty="0" smtClean="0"/>
              <a:t>[cit. 2014-6-14].</a:t>
            </a:r>
          </a:p>
          <a:p>
            <a:r>
              <a:rPr lang="en-US" sz="2000" dirty="0" smtClean="0"/>
              <a:t>&lt;http</a:t>
            </a:r>
            <a:r>
              <a:rPr lang="en-US" sz="2000" dirty="0"/>
              <a:t>://</a:t>
            </a:r>
            <a:r>
              <a:rPr lang="en-US" sz="2000" dirty="0" smtClean="0"/>
              <a:t>de.wikipedia.org/wiki/Flughafen_Frankfurt_am_Main#mediaviewer/Datei:Frankfurt_Flughafen_Terminal_2.20130901.jpg&gt;</a:t>
            </a:r>
          </a:p>
          <a:p>
            <a:r>
              <a:rPr lang="cs-CZ" sz="2000" dirty="0" smtClean="0"/>
              <a:t>Obr. Str. </a:t>
            </a:r>
            <a:r>
              <a:rPr lang="en-US" sz="2000" dirty="0" smtClean="0"/>
              <a:t>1</a:t>
            </a:r>
            <a:r>
              <a:rPr lang="cs-CZ" sz="2000" dirty="0"/>
              <a:t>1</a:t>
            </a:r>
            <a:endParaRPr lang="cs-CZ" sz="2000" dirty="0" smtClean="0"/>
          </a:p>
          <a:p>
            <a:r>
              <a:rPr lang="cs-CZ" sz="2000" dirty="0" smtClean="0"/>
              <a:t>[cit. 2014-6-14].</a:t>
            </a:r>
          </a:p>
          <a:p>
            <a:r>
              <a:rPr lang="en-US" sz="2000" dirty="0" smtClean="0"/>
              <a:t>&lt;http</a:t>
            </a:r>
            <a:r>
              <a:rPr lang="en-US" sz="2000" dirty="0"/>
              <a:t>://</a:t>
            </a:r>
            <a:r>
              <a:rPr lang="en-US" sz="2000" dirty="0" smtClean="0"/>
              <a:t>de.wikipedia.org/wiki/Datei:Hesse_F.svg&gt;</a:t>
            </a:r>
          </a:p>
          <a:p>
            <a:r>
              <a:rPr lang="cs-CZ" sz="2000" dirty="0" smtClean="0"/>
              <a:t>Obr. Str. </a:t>
            </a:r>
            <a:r>
              <a:rPr lang="en-US" sz="2000" dirty="0" smtClean="0"/>
              <a:t>1</a:t>
            </a:r>
            <a:r>
              <a:rPr lang="cs-CZ" sz="2000" dirty="0"/>
              <a:t>3</a:t>
            </a:r>
            <a:endParaRPr lang="cs-CZ" sz="2000" dirty="0" smtClean="0"/>
          </a:p>
          <a:p>
            <a:r>
              <a:rPr lang="cs-CZ" sz="2000" dirty="0" smtClean="0"/>
              <a:t>[cit. 2014-6-14].</a:t>
            </a:r>
          </a:p>
          <a:p>
            <a:r>
              <a:rPr lang="en-US" sz="2000" dirty="0" smtClean="0"/>
              <a:t>&lt;http</a:t>
            </a:r>
            <a:r>
              <a:rPr lang="en-US" sz="2000" dirty="0"/>
              <a:t>://</a:t>
            </a:r>
            <a:r>
              <a:rPr lang="en-US" sz="2000" dirty="0" smtClean="0"/>
              <a:t>de.wikipedia.org/wiki/Porta_Nigra#mediaviewer/Datei:Trier_Porta_Nigra_BW_1.JP</a:t>
            </a:r>
            <a:r>
              <a:rPr lang="cs-CZ" sz="2000" dirty="0"/>
              <a:t>G</a:t>
            </a:r>
            <a:r>
              <a:rPr lang="en-US" sz="2000" dirty="0" smtClean="0"/>
              <a:t>&gt;</a:t>
            </a:r>
          </a:p>
          <a:p>
            <a:r>
              <a:rPr lang="cs-CZ" sz="2000" dirty="0" smtClean="0"/>
              <a:t>Obr. Str. </a:t>
            </a:r>
            <a:r>
              <a:rPr lang="en-US" sz="2000" dirty="0" smtClean="0"/>
              <a:t>1</a:t>
            </a:r>
            <a:r>
              <a:rPr lang="cs-CZ" sz="2000" dirty="0" smtClean="0"/>
              <a:t>3</a:t>
            </a:r>
          </a:p>
          <a:p>
            <a:r>
              <a:rPr lang="cs-CZ" sz="2000" dirty="0" smtClean="0"/>
              <a:t>[cit. 2014-6-14].</a:t>
            </a:r>
          </a:p>
          <a:p>
            <a:r>
              <a:rPr lang="en-US" sz="2000" dirty="0" smtClean="0"/>
              <a:t>&lt;http</a:t>
            </a:r>
            <a:r>
              <a:rPr lang="en-US" sz="2000" dirty="0"/>
              <a:t>://</a:t>
            </a:r>
            <a:r>
              <a:rPr lang="en-US" sz="2000" dirty="0" smtClean="0"/>
              <a:t>de.wikipedia.org/wiki/Mainz#mediaviewer/Datei:Mainz_altstadt.jpg&gt;</a:t>
            </a:r>
          </a:p>
          <a:p>
            <a:r>
              <a:rPr lang="cs-CZ" sz="2000" dirty="0" smtClean="0"/>
              <a:t>Obr. Str. </a:t>
            </a:r>
            <a:r>
              <a:rPr lang="en-US" sz="2000" dirty="0" smtClean="0"/>
              <a:t>1</a:t>
            </a:r>
            <a:r>
              <a:rPr lang="cs-CZ" sz="2000" dirty="0"/>
              <a:t>4</a:t>
            </a:r>
            <a:endParaRPr lang="cs-CZ" sz="2000" dirty="0" smtClean="0"/>
          </a:p>
          <a:p>
            <a:r>
              <a:rPr lang="cs-CZ" sz="2000" dirty="0" smtClean="0"/>
              <a:t>[cit. 2014-6-14].</a:t>
            </a:r>
          </a:p>
          <a:p>
            <a:r>
              <a:rPr lang="en-US" sz="2000" dirty="0" smtClean="0"/>
              <a:t>&lt;http</a:t>
            </a:r>
            <a:r>
              <a:rPr lang="en-US" sz="2000" dirty="0"/>
              <a:t>://</a:t>
            </a:r>
            <a:r>
              <a:rPr lang="en-US" sz="2000" dirty="0" smtClean="0"/>
              <a:t>cs.wikipedia.org/wiki/Graz#mediaviewer/Soubor:GrazerRathaus-edit.jpg&gt;</a:t>
            </a:r>
            <a:endParaRPr lang="cs-CZ" sz="2000" dirty="0" smtClean="0"/>
          </a:p>
          <a:p>
            <a:r>
              <a:rPr lang="cs-CZ" sz="2000" dirty="0"/>
              <a:t>Obr. Str. </a:t>
            </a:r>
            <a:r>
              <a:rPr lang="en-US" sz="2000" dirty="0" smtClean="0"/>
              <a:t>1</a:t>
            </a:r>
            <a:r>
              <a:rPr lang="cs-CZ" sz="2000" dirty="0"/>
              <a:t>6</a:t>
            </a:r>
          </a:p>
          <a:p>
            <a:r>
              <a:rPr lang="cs-CZ" sz="2000" dirty="0"/>
              <a:t>[cit. </a:t>
            </a:r>
            <a:r>
              <a:rPr lang="cs-CZ" sz="2000" dirty="0" smtClean="0"/>
              <a:t>2014-6-14].</a:t>
            </a:r>
            <a:endParaRPr lang="cs-CZ" sz="2000" dirty="0"/>
          </a:p>
          <a:p>
            <a:r>
              <a:rPr lang="en-US" sz="2000" dirty="0" smtClean="0"/>
              <a:t>&lt;http</a:t>
            </a:r>
            <a:r>
              <a:rPr lang="en-US" sz="2000" dirty="0"/>
              <a:t>://</a:t>
            </a:r>
            <a:r>
              <a:rPr lang="en-US" sz="2000" dirty="0" smtClean="0"/>
              <a:t>de.wikipedia.org/wiki/Saarbr%C3%BCcken#mediaviewer/Datei:Stadtbahn_saarbr%C3%BCcken_stadtbus_hbf.jpg&gt;</a:t>
            </a:r>
            <a:endParaRPr lang="cs-CZ" sz="2000" dirty="0"/>
          </a:p>
          <a:p>
            <a:endParaRPr lang="cs-CZ"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57200" y="692697"/>
            <a:ext cx="8229600" cy="5328591"/>
          </a:xfrm>
        </p:spPr>
        <p:txBody>
          <a:bodyPr>
            <a:normAutofit fontScale="92500" lnSpcReduction="20000"/>
          </a:bodyPr>
          <a:lstStyle/>
          <a:p>
            <a:r>
              <a:rPr lang="cs-CZ" sz="2000" dirty="0" smtClean="0"/>
              <a:t>Obr. Str. 16</a:t>
            </a:r>
          </a:p>
          <a:p>
            <a:r>
              <a:rPr lang="cs-CZ" sz="2000" dirty="0" smtClean="0"/>
              <a:t>[cit. 2014-6-14].</a:t>
            </a:r>
          </a:p>
          <a:p>
            <a:r>
              <a:rPr lang="en-US" sz="2000" dirty="0"/>
              <a:t>&lt;http://de.wikipedia.org/wiki/Saarbr%C3%BCcken#mediaviewer/Datei:Rathaus_Saarbruecken.jpg&gt;</a:t>
            </a:r>
            <a:endParaRPr lang="en-US" sz="2000" dirty="0" smtClean="0"/>
          </a:p>
          <a:p>
            <a:r>
              <a:rPr lang="cs-CZ" sz="2000" dirty="0" smtClean="0"/>
              <a:t>Obr. Str. </a:t>
            </a:r>
            <a:r>
              <a:rPr lang="en-US" sz="2000" dirty="0" smtClean="0"/>
              <a:t>1</a:t>
            </a:r>
            <a:r>
              <a:rPr lang="cs-CZ" sz="2000" dirty="0"/>
              <a:t>7</a:t>
            </a:r>
            <a:endParaRPr lang="cs-CZ" sz="2000" dirty="0" smtClean="0"/>
          </a:p>
          <a:p>
            <a:r>
              <a:rPr lang="cs-CZ" sz="2000" dirty="0" smtClean="0"/>
              <a:t>[cit. 2014-6-14].</a:t>
            </a:r>
          </a:p>
          <a:p>
            <a:r>
              <a:rPr lang="en-US" sz="2000" dirty="0" smtClean="0"/>
              <a:t>&lt;http</a:t>
            </a:r>
            <a:r>
              <a:rPr lang="en-US" sz="2000" dirty="0"/>
              <a:t>://</a:t>
            </a:r>
            <a:r>
              <a:rPr lang="en-US" sz="2000" dirty="0" smtClean="0"/>
              <a:t>de.wikipedia.org/wiki/Datei:Saarbr%C3%BCcken_in_SB.svg&gt;</a:t>
            </a:r>
          </a:p>
          <a:p>
            <a:r>
              <a:rPr lang="cs-CZ" sz="2000" dirty="0" smtClean="0"/>
              <a:t>Obr. Str. </a:t>
            </a:r>
            <a:r>
              <a:rPr lang="en-US" sz="2000" dirty="0" smtClean="0"/>
              <a:t>1</a:t>
            </a:r>
            <a:r>
              <a:rPr lang="cs-CZ" sz="2000" dirty="0"/>
              <a:t>9</a:t>
            </a:r>
            <a:endParaRPr lang="cs-CZ" sz="2000" dirty="0" smtClean="0"/>
          </a:p>
          <a:p>
            <a:r>
              <a:rPr lang="cs-CZ" sz="2000" dirty="0" smtClean="0"/>
              <a:t>[cit. 2014-6-14].</a:t>
            </a:r>
          </a:p>
          <a:p>
            <a:r>
              <a:rPr lang="en-US" sz="2000" dirty="0" smtClean="0"/>
              <a:t>&lt;http</a:t>
            </a:r>
            <a:r>
              <a:rPr lang="en-US" sz="2000" dirty="0"/>
              <a:t>://</a:t>
            </a:r>
            <a:r>
              <a:rPr lang="en-US" sz="2000" dirty="0" smtClean="0"/>
              <a:t>de.wikipedia.org/wiki/K%C3%B6lner_Dom#mediaviewer/Datei:K%C3%B6lner_Dom_abends.jpg&gt;</a:t>
            </a:r>
          </a:p>
          <a:p>
            <a:r>
              <a:rPr lang="cs-CZ" sz="2000" dirty="0" smtClean="0"/>
              <a:t>Obr. Str. </a:t>
            </a:r>
            <a:r>
              <a:rPr lang="en-US" sz="2000" dirty="0" smtClean="0"/>
              <a:t>1</a:t>
            </a:r>
            <a:r>
              <a:rPr lang="cs-CZ" sz="2000" dirty="0" smtClean="0"/>
              <a:t>9</a:t>
            </a:r>
          </a:p>
          <a:p>
            <a:r>
              <a:rPr lang="cs-CZ" sz="2000" dirty="0" smtClean="0"/>
              <a:t>[cit. 2014-6-14].</a:t>
            </a:r>
          </a:p>
          <a:p>
            <a:r>
              <a:rPr lang="en-US" sz="2000" dirty="0" smtClean="0"/>
              <a:t>&lt;http</a:t>
            </a:r>
            <a:r>
              <a:rPr lang="en-US" sz="2000" dirty="0"/>
              <a:t>://</a:t>
            </a:r>
            <a:r>
              <a:rPr lang="en-US" sz="2000" dirty="0" smtClean="0"/>
              <a:t>cs.wikipedia.org/wiki/D%C3%BCsseldorf#mediaviewer/Soubor:Dusseldorf_skyline.jpg&gt;</a:t>
            </a:r>
          </a:p>
          <a:p>
            <a:r>
              <a:rPr lang="cs-CZ" sz="2000" dirty="0" smtClean="0"/>
              <a:t>Obr. Str. 20</a:t>
            </a:r>
          </a:p>
          <a:p>
            <a:r>
              <a:rPr lang="cs-CZ" sz="2000" dirty="0" smtClean="0"/>
              <a:t>[cit. 2014-6-14].</a:t>
            </a:r>
          </a:p>
          <a:p>
            <a:r>
              <a:rPr lang="en-US" sz="2000" dirty="0" smtClean="0"/>
              <a:t>&lt;http</a:t>
            </a:r>
            <a:r>
              <a:rPr lang="en-US" sz="2000" dirty="0"/>
              <a:t>://</a:t>
            </a:r>
            <a:r>
              <a:rPr lang="en-US" sz="2000" dirty="0" smtClean="0"/>
              <a:t>de.wikipedia.org/wiki/Datei:North_rhine_w_D.svg&gt;</a:t>
            </a:r>
            <a:endParaRPr lang="cs-CZ" sz="2000" dirty="0" smtClean="0"/>
          </a:p>
          <a:p>
            <a:pPr marL="0" indent="0">
              <a:buNone/>
            </a:pPr>
            <a:endParaRPr lang="cs-CZ" sz="2000" dirty="0"/>
          </a:p>
        </p:txBody>
      </p:sp>
    </p:spTree>
    <p:extLst>
      <p:ext uri="{BB962C8B-B14F-4D97-AF65-F5344CB8AC3E}">
        <p14:creationId xmlns:p14="http://schemas.microsoft.com/office/powerpoint/2010/main" val="27378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649491"/>
          </a:xfrm>
        </p:spPr>
        <p:txBody>
          <a:bodyPr/>
          <a:lstStyle/>
          <a:p>
            <a:pPr marL="0" indent="0">
              <a:buNone/>
            </a:pPr>
            <a:r>
              <a:rPr lang="cs-CZ" dirty="0" smtClean="0"/>
              <a:t>Texty</a:t>
            </a:r>
            <a:r>
              <a:rPr lang="cs-CZ" smtClean="0"/>
              <a:t>: </a:t>
            </a:r>
            <a:r>
              <a:rPr lang="cs-CZ" smtClean="0"/>
              <a:t>vlastní </a:t>
            </a:r>
            <a:r>
              <a:rPr lang="cs-CZ" dirty="0" smtClean="0"/>
              <a:t>komentáře.</a:t>
            </a:r>
            <a:endParaRPr lang="cs-CZ" dirty="0"/>
          </a:p>
        </p:txBody>
      </p:sp>
    </p:spTree>
    <p:extLst>
      <p:ext uri="{BB962C8B-B14F-4D97-AF65-F5344CB8AC3E}">
        <p14:creationId xmlns:p14="http://schemas.microsoft.com/office/powerpoint/2010/main" val="386108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Bayern ist das grö3te Bundesland. Im Süden erstrecken sich die Alpen mit dem </a:t>
            </a:r>
            <a:r>
              <a:rPr lang="cs-CZ" dirty="0" err="1"/>
              <a:t>bekannten</a:t>
            </a:r>
            <a:r>
              <a:rPr lang="cs-CZ" dirty="0"/>
              <a:t> </a:t>
            </a:r>
            <a:r>
              <a:rPr lang="cs-CZ" dirty="0" err="1" smtClean="0"/>
              <a:t>Wintersportzentrum</a:t>
            </a:r>
            <a:r>
              <a:rPr lang="cs-CZ" dirty="0" smtClean="0"/>
              <a:t> </a:t>
            </a:r>
            <a:r>
              <a:rPr lang="cs-CZ" dirty="0"/>
              <a:t>Garmisch-Partenkirchen, kurz GA-PA genannt. Von dort aus führt die Zahnradbahn auf den grö3ten Berg Deutschlands auf die Zugspitze </a:t>
            </a:r>
            <a:r>
              <a:rPr lang="de-DE" dirty="0" smtClean="0"/>
              <a:t>hinauf</a:t>
            </a:r>
            <a:r>
              <a:rPr lang="cs-CZ" dirty="0" smtClean="0"/>
              <a:t>.</a:t>
            </a:r>
            <a:endParaRPr lang="cs-CZ" dirty="0"/>
          </a:p>
          <a:p>
            <a:pPr marL="0" indent="0">
              <a:buNone/>
            </a:pPr>
            <a:r>
              <a:rPr lang="cs-CZ" dirty="0"/>
              <a:t>Die </a:t>
            </a:r>
            <a:r>
              <a:rPr lang="de-DE" dirty="0" smtClean="0"/>
              <a:t>Landeshauptstadt</a:t>
            </a:r>
            <a:r>
              <a:rPr lang="cs-CZ" dirty="0" smtClean="0"/>
              <a:t> </a:t>
            </a:r>
            <a:r>
              <a:rPr lang="cs-CZ" dirty="0"/>
              <a:t>ist dank ihres berühmten Clubs allen Fußballfans bekannt, zugleich ist sie auch ein wichtiges Industrie- und Kulturzentrum des Landes. Die gotische Frauenkirche, das neue Rathaus mit dem Glockenspiel, die Alte Pinakothek mit wertvollen Bildern können Ihnen beim Raten helfen. Um welche Stadt  geht es?</a:t>
            </a:r>
          </a:p>
          <a:p>
            <a:pPr marL="0" indent="0">
              <a:buNone/>
            </a:pPr>
            <a:endParaRPr lang="cs-CZ" dirty="0"/>
          </a:p>
        </p:txBody>
      </p:sp>
      <p:sp>
        <p:nvSpPr>
          <p:cNvPr id="4" name="Nadpis 1"/>
          <p:cNvSpPr txBox="1">
            <a:spLocks/>
          </p:cNvSpPr>
          <p:nvPr/>
        </p:nvSpPr>
        <p:spPr>
          <a:xfrm>
            <a:off x="457200" y="274638"/>
            <a:ext cx="8229600" cy="1143000"/>
          </a:xfrm>
          <a:prstGeom prst="rect">
            <a:avLst/>
          </a:prstGeom>
          <a:solidFill>
            <a:srgbClr val="FFC000"/>
          </a:solidFill>
          <a:effectLst>
            <a:softEdge rad="127000"/>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t>Bayern</a:t>
            </a:r>
          </a:p>
        </p:txBody>
      </p:sp>
    </p:spTree>
    <p:extLst>
      <p:ext uri="{BB962C8B-B14F-4D97-AF65-F5344CB8AC3E}">
        <p14:creationId xmlns:p14="http://schemas.microsoft.com/office/powerpoint/2010/main" val="37104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5"/>
            <a:ext cx="8229600" cy="2448272"/>
          </a:xfrm>
        </p:spPr>
        <p:txBody>
          <a:bodyPr/>
          <a:lstStyle/>
          <a:p>
            <a:pPr marL="0" indent="0">
              <a:buNone/>
            </a:pPr>
            <a:r>
              <a:rPr lang="cs-CZ" dirty="0"/>
              <a:t>Die Landeshauptstadt von Bayern </a:t>
            </a:r>
            <a:r>
              <a:rPr lang="cs-CZ" dirty="0" smtClean="0"/>
              <a:t>ist:</a:t>
            </a:r>
          </a:p>
          <a:p>
            <a:pPr marL="514350" indent="-514350">
              <a:buAutoNum type="alphaLcParenR"/>
            </a:pPr>
            <a:r>
              <a:rPr lang="cs-CZ" dirty="0" smtClean="0"/>
              <a:t>Dresden</a:t>
            </a:r>
          </a:p>
          <a:p>
            <a:pPr marL="514350" indent="-514350">
              <a:buAutoNum type="alphaLcParenR"/>
            </a:pPr>
            <a:r>
              <a:rPr lang="cs-CZ" dirty="0" smtClean="0"/>
              <a:t>Stuttgart</a:t>
            </a:r>
          </a:p>
          <a:p>
            <a:pPr marL="514350" indent="-514350">
              <a:buAutoNum type="alphaLcParenR"/>
            </a:pPr>
            <a:r>
              <a:rPr lang="cs-CZ" dirty="0"/>
              <a:t>München</a:t>
            </a:r>
          </a:p>
        </p:txBody>
      </p:sp>
      <p:pic>
        <p:nvPicPr>
          <p:cNvPr id="2050" name="Picture 2" descr="http://upload.wikimedia.org/wikipedia/commons/thumb/3/35/Maximilianeum_mit_Br%C3%BCckenstatue_-_M%C3%BCnchen.JPG/1024px-Maximilianeum_mit_Br%C3%BCckenstatue_-_M%C3%BCnc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5" y="3786281"/>
            <a:ext cx="4258815" cy="28322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thumb/1/14/M%C3%BCnchen_Panorama.JPG/1024px-M%C3%BCnchen_Panor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83091"/>
            <a:ext cx="4251125" cy="283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21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tei:Bavaria M (town).sv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69180"/>
            <a:ext cx="6480720" cy="645919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788024" y="5157192"/>
            <a:ext cx="1440160" cy="369332"/>
          </a:xfrm>
          <a:prstGeom prst="rect">
            <a:avLst/>
          </a:prstGeom>
          <a:noFill/>
        </p:spPr>
        <p:txBody>
          <a:bodyPr wrap="square" rtlCol="0">
            <a:spAutoFit/>
          </a:bodyPr>
          <a:lstStyle/>
          <a:p>
            <a:r>
              <a:rPr lang="cs-CZ" b="1" dirty="0" smtClean="0"/>
              <a:t>c) München</a:t>
            </a:r>
            <a:endParaRPr lang="cs-CZ" b="1" dirty="0"/>
          </a:p>
        </p:txBody>
      </p:sp>
    </p:spTree>
    <p:extLst>
      <p:ext uri="{BB962C8B-B14F-4D97-AF65-F5344CB8AC3E}">
        <p14:creationId xmlns:p14="http://schemas.microsoft.com/office/powerpoint/2010/main" val="320189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Dieses Land besuchen nicht nur die Urlauber </a:t>
            </a:r>
            <a:r>
              <a:rPr lang="cs-CZ" dirty="0" err="1"/>
              <a:t>aus</a:t>
            </a:r>
            <a:r>
              <a:rPr lang="cs-CZ" dirty="0"/>
              <a:t> </a:t>
            </a:r>
            <a:r>
              <a:rPr lang="cs-CZ" dirty="0" err="1" smtClean="0"/>
              <a:t>Deutschland</a:t>
            </a:r>
            <a:r>
              <a:rPr lang="cs-CZ" dirty="0"/>
              <a:t>, sondern auch aus dem Ausland. Zu den tradizionellen Produkten gehören die Kuckucksuhren oder der Schinken aus dem Schwarzwald. Am Ufer des Bodensees liegt Konstanz, wo wir das Jan Hus Museum besichtigen können. Den See nennt man auch das Schwäbische Meer. </a:t>
            </a:r>
          </a:p>
          <a:p>
            <a:pPr marL="0" indent="0">
              <a:buNone/>
            </a:pPr>
            <a:r>
              <a:rPr lang="cs-CZ" dirty="0" smtClean="0"/>
              <a:t>Die </a:t>
            </a:r>
            <a:r>
              <a:rPr lang="cs-CZ" dirty="0"/>
              <a:t>Mercedes-Benz-Werke in der Landeshauptstadt sind von internationalem Ruf.</a:t>
            </a:r>
          </a:p>
          <a:p>
            <a:pPr marL="0" indent="0">
              <a:buNone/>
            </a:pPr>
            <a:r>
              <a:rPr lang="cs-CZ" dirty="0"/>
              <a:t>Es lohnt sich auch die malerische Stadt Heidelberg mit einer der ältesten deutschen Universitäten zu besuchen.</a:t>
            </a:r>
          </a:p>
        </p:txBody>
      </p:sp>
      <p:sp>
        <p:nvSpPr>
          <p:cNvPr id="4" name="Nadpis 1"/>
          <p:cNvSpPr txBox="1">
            <a:spLocks/>
          </p:cNvSpPr>
          <p:nvPr/>
        </p:nvSpPr>
        <p:spPr>
          <a:xfrm>
            <a:off x="457200" y="274638"/>
            <a:ext cx="8229600" cy="1143000"/>
          </a:xfrm>
          <a:prstGeom prst="rect">
            <a:avLst/>
          </a:prstGeom>
          <a:solidFill>
            <a:srgbClr val="FFC000"/>
          </a:solidFill>
          <a:effectLst>
            <a:softEdge rad="127000"/>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t>Baden – Würtenberg</a:t>
            </a:r>
          </a:p>
        </p:txBody>
      </p:sp>
    </p:spTree>
    <p:extLst>
      <p:ext uri="{BB962C8B-B14F-4D97-AF65-F5344CB8AC3E}">
        <p14:creationId xmlns:p14="http://schemas.microsoft.com/office/powerpoint/2010/main" val="305696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260649"/>
            <a:ext cx="8229600" cy="2808312"/>
          </a:xfrm>
        </p:spPr>
        <p:txBody>
          <a:bodyPr>
            <a:normAutofit lnSpcReduction="10000"/>
          </a:bodyPr>
          <a:lstStyle/>
          <a:p>
            <a:pPr marL="0" indent="0">
              <a:buNone/>
            </a:pPr>
            <a:r>
              <a:rPr lang="cs-CZ" dirty="0"/>
              <a:t>Die Landeshauptstadt von Baden – Würtenberg ist</a:t>
            </a:r>
            <a:r>
              <a:rPr lang="cs-CZ" dirty="0" smtClean="0"/>
              <a:t>: </a:t>
            </a:r>
          </a:p>
          <a:p>
            <a:pPr marL="514350" indent="-514350">
              <a:buAutoNum type="alphaLcParenR"/>
            </a:pPr>
            <a:r>
              <a:rPr lang="cs-CZ" dirty="0" smtClean="0"/>
              <a:t>Jena</a:t>
            </a:r>
          </a:p>
          <a:p>
            <a:pPr marL="514350" indent="-514350">
              <a:buAutoNum type="alphaLcParenR"/>
            </a:pPr>
            <a:r>
              <a:rPr lang="cs-CZ" dirty="0" smtClean="0"/>
              <a:t>Stuttgart</a:t>
            </a:r>
          </a:p>
          <a:p>
            <a:pPr marL="514350" indent="-514350">
              <a:buAutoNum type="alphaLcParenR"/>
            </a:pPr>
            <a:r>
              <a:rPr lang="cs-CZ" dirty="0"/>
              <a:t>Leipzig</a:t>
            </a:r>
          </a:p>
        </p:txBody>
      </p:sp>
      <p:pic>
        <p:nvPicPr>
          <p:cNvPr id="4098" name="Picture 2" descr="http://upload.wikimedia.org/wikipedia/commons/thumb/f/f2/Stuttgart_Schlossplatz_Nacht_new.jpg/1024px-Stuttgart_Schlossplatz_Nacht_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861048"/>
            <a:ext cx="4199872" cy="27930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de/thumb/9/9e/Mercedes-Benz_Logo_2010.svg/210px-Mercedes-Benz_Logo_2010.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996952"/>
            <a:ext cx="2880320" cy="7269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upload.wikimedia.org/wikipedia/commons/thumb/e/ee/Konstanz_Imperia_01.jpg/800px-Konstanz_Imperia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416" y="3861048"/>
            <a:ext cx="3885835" cy="279307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667416" y="3276273"/>
            <a:ext cx="2016224" cy="584775"/>
          </a:xfrm>
          <a:prstGeom prst="rect">
            <a:avLst/>
          </a:prstGeom>
          <a:noFill/>
        </p:spPr>
        <p:txBody>
          <a:bodyPr wrap="square" rtlCol="0">
            <a:spAutoFit/>
          </a:bodyPr>
          <a:lstStyle/>
          <a:p>
            <a:r>
              <a:rPr lang="cs-CZ" sz="3200" dirty="0" smtClean="0">
                <a:solidFill>
                  <a:srgbClr val="FF0000"/>
                </a:solidFill>
              </a:rPr>
              <a:t>Konstanz</a:t>
            </a:r>
            <a:endParaRPr lang="cs-CZ" sz="3200" dirty="0">
              <a:solidFill>
                <a:srgbClr val="FF0000"/>
              </a:solidFill>
            </a:endParaRPr>
          </a:p>
        </p:txBody>
      </p:sp>
    </p:spTree>
    <p:extLst>
      <p:ext uri="{BB962C8B-B14F-4D97-AF65-F5344CB8AC3E}">
        <p14:creationId xmlns:p14="http://schemas.microsoft.com/office/powerpoint/2010/main" val="325965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tei:Baden-Württemberg S.sv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60648"/>
            <a:ext cx="5976664" cy="647781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076056" y="3284984"/>
            <a:ext cx="1584176" cy="369332"/>
          </a:xfrm>
          <a:prstGeom prst="rect">
            <a:avLst/>
          </a:prstGeom>
          <a:noFill/>
        </p:spPr>
        <p:txBody>
          <a:bodyPr wrap="square" rtlCol="0">
            <a:spAutoFit/>
          </a:bodyPr>
          <a:lstStyle/>
          <a:p>
            <a:r>
              <a:rPr lang="cs-CZ" b="1" dirty="0" smtClean="0"/>
              <a:t>b) Stuttgart</a:t>
            </a:r>
            <a:endParaRPr lang="cs-CZ" b="1" dirty="0"/>
          </a:p>
        </p:txBody>
      </p:sp>
    </p:spTree>
    <p:extLst>
      <p:ext uri="{BB962C8B-B14F-4D97-AF65-F5344CB8AC3E}">
        <p14:creationId xmlns:p14="http://schemas.microsoft.com/office/powerpoint/2010/main" val="276716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pPr marL="0" indent="0">
              <a:buNone/>
            </a:pPr>
            <a:r>
              <a:rPr lang="cs-CZ" dirty="0"/>
              <a:t> Die </a:t>
            </a:r>
            <a:r>
              <a:rPr lang="cs-CZ" dirty="0" err="1" smtClean="0"/>
              <a:t>Landeshauptstadt</a:t>
            </a:r>
            <a:r>
              <a:rPr lang="cs-CZ" dirty="0" smtClean="0"/>
              <a:t> </a:t>
            </a:r>
            <a:r>
              <a:rPr lang="cs-CZ" dirty="0"/>
              <a:t>ist durch ihren Flughafen bekannt, der am größten in der BRD ist. In der    Stadt finden alljährlich die internationalen Messen statt. Die Literaturliebhaber besuchen  Goethes Geburtshaus, die Kunstliebhaber den Dom, in dem deutsche Kaiser gekrönt wurden. In Hessen ist nicht nur die Industrie entwickelt, sondern wir finden hier auch viele Badeorte, unter denen Wiesbaden am bekanntesten ist.</a:t>
            </a:r>
          </a:p>
        </p:txBody>
      </p:sp>
      <p:sp>
        <p:nvSpPr>
          <p:cNvPr id="4" name="Nadpis 1"/>
          <p:cNvSpPr txBox="1">
            <a:spLocks/>
          </p:cNvSpPr>
          <p:nvPr/>
        </p:nvSpPr>
        <p:spPr>
          <a:xfrm>
            <a:off x="457200" y="274638"/>
            <a:ext cx="8229600" cy="1143000"/>
          </a:xfrm>
          <a:prstGeom prst="rect">
            <a:avLst/>
          </a:prstGeom>
          <a:solidFill>
            <a:srgbClr val="FFC000"/>
          </a:solidFill>
          <a:effectLst>
            <a:softEdge rad="127000"/>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t>Hessen</a:t>
            </a:r>
          </a:p>
        </p:txBody>
      </p:sp>
    </p:spTree>
    <p:extLst>
      <p:ext uri="{BB962C8B-B14F-4D97-AF65-F5344CB8AC3E}">
        <p14:creationId xmlns:p14="http://schemas.microsoft.com/office/powerpoint/2010/main" val="133779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879</Words>
  <Application>Microsoft Office PowerPoint</Application>
  <PresentationFormat>Předvádění na obrazovce (4:3)</PresentationFormat>
  <Paragraphs>116</Paragraphs>
  <Slides>24</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24</vt:i4>
      </vt:variant>
    </vt:vector>
  </HeadingPairs>
  <TitlesOfParts>
    <vt:vector size="27" baseType="lpstr">
      <vt:lpstr>Arial</vt:lpstr>
      <vt:lpstr>Calibri</vt:lpstr>
      <vt:lpstr>Motiv sady Office</vt:lpstr>
      <vt:lpstr>Deutsche Bundesländer  (der 1. Teil)</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Citace:</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lachnitova</dc:creator>
  <cp:lastModifiedBy>uživatel07</cp:lastModifiedBy>
  <cp:revision>77</cp:revision>
  <dcterms:created xsi:type="dcterms:W3CDTF">2012-11-20T13:21:31Z</dcterms:created>
  <dcterms:modified xsi:type="dcterms:W3CDTF">2014-06-16T22:18:08Z</dcterms:modified>
</cp:coreProperties>
</file>