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279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5" r:id="rId18"/>
    <p:sldId id="314" r:id="rId19"/>
    <p:sldId id="323" r:id="rId20"/>
    <p:sldId id="325" r:id="rId21"/>
    <p:sldId id="261" r:id="rId22"/>
    <p:sldId id="313" r:id="rId23"/>
    <p:sldId id="32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6B7D-5700-46EA-948C-E717F12B53ED}" type="datetimeFigureOut">
              <a:rPr lang="cs-CZ" smtClean="0"/>
              <a:t>17. 6. 2014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7998-9EBC-4686-9FAB-BFC77E212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68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6449" y="1916832"/>
            <a:ext cx="7772400" cy="2259683"/>
          </a:xfrm>
          <a:solidFill>
            <a:srgbClr val="FFC00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cs-CZ" sz="5400" dirty="0" err="1"/>
              <a:t>Deutsche</a:t>
            </a:r>
            <a:r>
              <a:rPr lang="cs-CZ" sz="5400" dirty="0"/>
              <a:t> </a:t>
            </a:r>
            <a:r>
              <a:rPr lang="cs-CZ" sz="5400" dirty="0" err="1" smtClean="0"/>
              <a:t>Bundesländer</a:t>
            </a:r>
            <a:r>
              <a:rPr lang="cs-CZ" sz="5400" dirty="0" smtClean="0"/>
              <a:t> </a:t>
            </a:r>
            <a:br>
              <a:rPr lang="cs-CZ" sz="5400" dirty="0" smtClean="0"/>
            </a:br>
            <a:r>
              <a:rPr lang="cs-CZ" sz="5400" dirty="0" smtClean="0"/>
              <a:t>(der 2. </a:t>
            </a:r>
            <a:r>
              <a:rPr lang="cs-CZ" sz="5400" dirty="0" err="1" smtClean="0"/>
              <a:t>Teil</a:t>
            </a:r>
            <a:r>
              <a:rPr lang="cs-CZ" sz="5400" dirty="0" smtClean="0"/>
              <a:t>)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smtClean="0">
                <a:solidFill>
                  <a:schemeClr val="tx1"/>
                </a:solidFill>
              </a:rPr>
              <a:t>Vzdělávací materiál </a:t>
            </a:r>
            <a:r>
              <a:rPr lang="cs-CZ" sz="2000">
                <a:solidFill>
                  <a:schemeClr val="tx1"/>
                </a:solidFill>
              </a:rPr>
              <a:t>byl vytvořen v rámci projektu </a:t>
            </a:r>
          </a:p>
          <a:p>
            <a:r>
              <a:rPr lang="cs-CZ" sz="2000" b="1">
                <a:solidFill>
                  <a:schemeClr val="tx1"/>
                </a:solidFill>
              </a:rPr>
              <a:t>Inovace a zkvalitnění výuky na Slovanském gymnáziu</a:t>
            </a:r>
            <a:endParaRPr lang="cs-CZ" sz="2000">
              <a:solidFill>
                <a:schemeClr val="tx1"/>
              </a:solidFill>
            </a:endParaRPr>
          </a:p>
          <a:p>
            <a:r>
              <a:rPr lang="cs-CZ" sz="2000" b="1" smtClean="0">
                <a:solidFill>
                  <a:schemeClr val="tx1"/>
                </a:solidFill>
              </a:rPr>
              <a:t>CZ.1.07/1.5.00/34.1088</a:t>
            </a:r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ei:Thuringia, administrative divisions - de - colore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5" y="232028"/>
            <a:ext cx="8114987" cy="63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35896" y="232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b) Erfurt</a:t>
            </a:r>
            <a:endParaRPr lang="cs-CZ" b="1" dirty="0"/>
          </a:p>
        </p:txBody>
      </p:sp>
      <p:sp>
        <p:nvSpPr>
          <p:cNvPr id="5" name="Šipka dolů 4"/>
          <p:cNvSpPr/>
          <p:nvPr/>
        </p:nvSpPr>
        <p:spPr>
          <a:xfrm>
            <a:off x="3635896" y="601360"/>
            <a:ext cx="612069" cy="239559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5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Elb-Florenz</a:t>
            </a:r>
            <a:r>
              <a:rPr lang="cs-CZ" dirty="0"/>
              <a:t>  </a:t>
            </a:r>
            <a:r>
              <a:rPr lang="cs-CZ" dirty="0" err="1"/>
              <a:t>bezeichnet</a:t>
            </a:r>
            <a:r>
              <a:rPr lang="cs-CZ" dirty="0"/>
              <a:t>. Man kann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Renaissance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Barocksehenswürdigkeiten</a:t>
            </a:r>
            <a:r>
              <a:rPr lang="cs-CZ" dirty="0"/>
              <a:t> </a:t>
            </a:r>
            <a:r>
              <a:rPr lang="cs-CZ" dirty="0" err="1"/>
              <a:t>bewundern</a:t>
            </a:r>
            <a:r>
              <a:rPr lang="cs-CZ" dirty="0"/>
              <a:t>.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bekanntesten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der Zwinger </a:t>
            </a:r>
            <a:r>
              <a:rPr lang="cs-CZ" dirty="0" err="1"/>
              <a:t>mit</a:t>
            </a:r>
            <a:r>
              <a:rPr lang="cs-CZ" dirty="0"/>
              <a:t> der </a:t>
            </a:r>
            <a:r>
              <a:rPr lang="cs-CZ" dirty="0" err="1"/>
              <a:t>Gemäldegalerie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ihrem</a:t>
            </a:r>
            <a:r>
              <a:rPr lang="cs-CZ" dirty="0"/>
              <a:t> </a:t>
            </a:r>
            <a:r>
              <a:rPr lang="cs-CZ" dirty="0" err="1"/>
              <a:t>berühmtesten</a:t>
            </a:r>
            <a:r>
              <a:rPr lang="cs-CZ" dirty="0"/>
              <a:t> </a:t>
            </a:r>
            <a:r>
              <a:rPr lang="cs-CZ" dirty="0" err="1" smtClean="0"/>
              <a:t>Gemälde</a:t>
            </a:r>
            <a:r>
              <a:rPr lang="cs-CZ" dirty="0" smtClean="0"/>
              <a:t> </a:t>
            </a:r>
            <a:r>
              <a:rPr lang="cs-CZ" dirty="0"/>
              <a:t>– der </a:t>
            </a:r>
            <a:r>
              <a:rPr lang="cs-CZ" dirty="0" err="1"/>
              <a:t>Sixtinischen</a:t>
            </a:r>
            <a:r>
              <a:rPr lang="cs-CZ" dirty="0"/>
              <a:t> Madonna von </a:t>
            </a:r>
            <a:r>
              <a:rPr lang="cs-CZ" dirty="0" err="1"/>
              <a:t>Raffael</a:t>
            </a:r>
            <a:r>
              <a:rPr lang="cs-CZ" dirty="0"/>
              <a:t> </a:t>
            </a:r>
            <a:r>
              <a:rPr lang="cs-CZ" dirty="0" err="1"/>
              <a:t>Santi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Porzellanmanufaktur</a:t>
            </a:r>
            <a:r>
              <a:rPr lang="cs-CZ" dirty="0"/>
              <a:t> in </a:t>
            </a:r>
            <a:r>
              <a:rPr lang="cs-CZ" dirty="0" err="1"/>
              <a:t>Meißen</a:t>
            </a:r>
            <a:r>
              <a:rPr lang="cs-CZ" dirty="0"/>
              <a:t> oder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Moritzburg</a:t>
            </a:r>
            <a:r>
              <a:rPr lang="cs-CZ" dirty="0"/>
              <a:t>, </a:t>
            </a:r>
            <a:r>
              <a:rPr lang="cs-CZ" dirty="0" err="1"/>
              <a:t>wo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Märchen</a:t>
            </a:r>
            <a:r>
              <a:rPr lang="cs-CZ" dirty="0"/>
              <a:t>  </a:t>
            </a:r>
            <a:r>
              <a:rPr lang="cs-CZ" dirty="0" err="1"/>
              <a:t>Drei</a:t>
            </a:r>
            <a:r>
              <a:rPr lang="cs-CZ" dirty="0"/>
              <a:t> </a:t>
            </a:r>
            <a:r>
              <a:rPr lang="cs-CZ" dirty="0" err="1"/>
              <a:t>Nüsse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Aschenputtel</a:t>
            </a:r>
            <a:r>
              <a:rPr lang="cs-CZ" dirty="0"/>
              <a:t> </a:t>
            </a:r>
            <a:r>
              <a:rPr lang="cs-CZ" dirty="0" err="1"/>
              <a:t>gedreht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,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Touristen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attraktiv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/>
              <a:t>Stadt</a:t>
            </a:r>
            <a:r>
              <a:rPr lang="cs-CZ" dirty="0"/>
              <a:t>  </a:t>
            </a:r>
            <a:r>
              <a:rPr lang="cs-CZ" dirty="0" err="1"/>
              <a:t>Leipzig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historische</a:t>
            </a:r>
            <a:r>
              <a:rPr lang="cs-CZ" dirty="0"/>
              <a:t> </a:t>
            </a:r>
            <a:r>
              <a:rPr lang="cs-CZ" dirty="0" err="1"/>
              <a:t>Stadt</a:t>
            </a:r>
            <a:r>
              <a:rPr lang="cs-CZ" dirty="0"/>
              <a:t>, </a:t>
            </a:r>
            <a:r>
              <a:rPr lang="cs-CZ" dirty="0" err="1"/>
              <a:t>sowie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moderne</a:t>
            </a:r>
            <a:r>
              <a:rPr lang="cs-CZ" dirty="0"/>
              <a:t> </a:t>
            </a:r>
            <a:r>
              <a:rPr lang="cs-CZ" dirty="0" err="1"/>
              <a:t>Messestadt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Auerbachskeller</a:t>
            </a:r>
            <a:r>
              <a:rPr lang="cs-CZ" dirty="0"/>
              <a:t> in der </a:t>
            </a:r>
            <a:r>
              <a:rPr lang="cs-CZ" dirty="0" err="1"/>
              <a:t>Mädler-Passage</a:t>
            </a:r>
            <a:r>
              <a:rPr lang="cs-CZ" dirty="0"/>
              <a:t> </a:t>
            </a:r>
            <a:r>
              <a:rPr lang="cs-CZ" dirty="0" err="1"/>
              <a:t>erinnern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J. W. Goethe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seinen</a:t>
            </a:r>
            <a:r>
              <a:rPr lang="cs-CZ" dirty="0"/>
              <a:t> Faust. In der </a:t>
            </a:r>
            <a:r>
              <a:rPr lang="cs-CZ" dirty="0" err="1"/>
              <a:t>Thomaskirche</a:t>
            </a:r>
            <a:r>
              <a:rPr lang="cs-CZ" dirty="0"/>
              <a:t> </a:t>
            </a:r>
            <a:r>
              <a:rPr lang="cs-CZ" dirty="0" err="1"/>
              <a:t>leitete</a:t>
            </a:r>
            <a:r>
              <a:rPr lang="cs-CZ" dirty="0"/>
              <a:t> J. S. Bach </a:t>
            </a:r>
            <a:r>
              <a:rPr lang="cs-CZ" dirty="0" smtClean="0"/>
              <a:t>den </a:t>
            </a:r>
            <a:r>
              <a:rPr lang="cs-CZ" dirty="0" err="1"/>
              <a:t>Thomanerchor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Sachsen</a:t>
            </a:r>
            <a:r>
              <a:rPr lang="cs-CZ" dirty="0"/>
              <a:t> </a:t>
            </a:r>
            <a:r>
              <a:rPr lang="cs-CZ" dirty="0" err="1"/>
              <a:t>befinden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Ober-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Niederlausitz</a:t>
            </a:r>
            <a:r>
              <a:rPr lang="cs-CZ" dirty="0"/>
              <a:t>, </a:t>
            </a:r>
            <a:r>
              <a:rPr lang="cs-CZ" dirty="0" err="1"/>
              <a:t>wo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Lausitzer</a:t>
            </a:r>
            <a:r>
              <a:rPr lang="cs-CZ" dirty="0"/>
              <a:t> </a:t>
            </a:r>
            <a:r>
              <a:rPr lang="cs-CZ" dirty="0" err="1"/>
              <a:t>Sorben</a:t>
            </a:r>
            <a:r>
              <a:rPr lang="cs-CZ" dirty="0"/>
              <a:t>, </a:t>
            </a:r>
            <a:r>
              <a:rPr lang="cs-CZ" dirty="0" err="1"/>
              <a:t>eine</a:t>
            </a:r>
            <a:r>
              <a:rPr lang="cs-CZ" dirty="0"/>
              <a:t> der </a:t>
            </a:r>
            <a:r>
              <a:rPr lang="cs-CZ" dirty="0" err="1"/>
              <a:t>Nationalminderheiten</a:t>
            </a:r>
            <a:r>
              <a:rPr lang="cs-CZ" dirty="0"/>
              <a:t> </a:t>
            </a:r>
            <a:r>
              <a:rPr lang="cs-CZ" dirty="0" err="1"/>
              <a:t>Deutschlands</a:t>
            </a:r>
            <a:r>
              <a:rPr lang="cs-CZ" dirty="0"/>
              <a:t>, </a:t>
            </a:r>
            <a:r>
              <a:rPr lang="cs-CZ" dirty="0" err="1"/>
              <a:t>leben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Sachsen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0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Landeshauptstadt</a:t>
            </a:r>
            <a:r>
              <a:rPr lang="cs-CZ" dirty="0"/>
              <a:t> von </a:t>
            </a:r>
            <a:r>
              <a:rPr lang="cs-CZ" dirty="0" err="1"/>
              <a:t>Sachsen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 smtClean="0"/>
              <a:t>:</a:t>
            </a:r>
          </a:p>
          <a:p>
            <a:pPr marL="514350" indent="-514350">
              <a:buAutoNum type="alphaLcParenR"/>
            </a:pPr>
            <a:r>
              <a:rPr lang="cs-CZ" dirty="0" smtClean="0"/>
              <a:t>Bautzen</a:t>
            </a:r>
          </a:p>
          <a:p>
            <a:pPr marL="514350" indent="-514350">
              <a:buAutoNum type="alphaLcParenR"/>
            </a:pPr>
            <a:r>
              <a:rPr lang="cs-CZ" dirty="0" err="1" smtClean="0"/>
              <a:t>Dresden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err="1" smtClean="0"/>
              <a:t>Leipzig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http://upload.wikimedia.org/wikipedia/commons/thumb/e/e7/V%C3%B6lkerschlachtdenkmal_Leipzig_under_restoration_%28aka%29.jpg/1024px-V%C3%B6lkerschlachtdenkmal_Leipzig_under_restoration_%28aka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272409" cy="25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8/8c/Dresden_frauenkirche.jpg/640px-Dresden_frauenkir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68876"/>
            <a:ext cx="3013874" cy="44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Leipzig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ei:Saxony DD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63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24128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b) </a:t>
            </a:r>
            <a:r>
              <a:rPr lang="cs-CZ" b="1" dirty="0" err="1" smtClean="0"/>
              <a:t>Dresden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152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diesem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der </a:t>
            </a:r>
            <a:r>
              <a:rPr lang="cs-CZ" dirty="0" err="1"/>
              <a:t>schönsten</a:t>
            </a:r>
            <a:r>
              <a:rPr lang="cs-CZ" dirty="0"/>
              <a:t> </a:t>
            </a:r>
            <a:r>
              <a:rPr lang="cs-CZ" dirty="0" err="1"/>
              <a:t>Teile</a:t>
            </a:r>
            <a:r>
              <a:rPr lang="cs-CZ" dirty="0"/>
              <a:t> des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Mittelgebirges</a:t>
            </a:r>
            <a:r>
              <a:rPr lang="cs-CZ" dirty="0"/>
              <a:t> – der </a:t>
            </a:r>
            <a:r>
              <a:rPr lang="cs-CZ" dirty="0" err="1"/>
              <a:t>Harz</a:t>
            </a:r>
            <a:r>
              <a:rPr lang="cs-CZ" dirty="0"/>
              <a:t>. Der </a:t>
            </a:r>
            <a:r>
              <a:rPr lang="cs-CZ" dirty="0" err="1"/>
              <a:t>höchste</a:t>
            </a:r>
            <a:r>
              <a:rPr lang="cs-CZ" dirty="0"/>
              <a:t> </a:t>
            </a:r>
            <a:r>
              <a:rPr lang="cs-CZ" dirty="0" err="1"/>
              <a:t>Berg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der </a:t>
            </a:r>
            <a:r>
              <a:rPr lang="cs-CZ" dirty="0" err="1"/>
              <a:t>Brocken</a:t>
            </a:r>
            <a:r>
              <a:rPr lang="cs-CZ" dirty="0"/>
              <a:t> (1142m). Nach der </a:t>
            </a:r>
            <a:r>
              <a:rPr lang="cs-CZ" dirty="0" err="1"/>
              <a:t>Sage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dem </a:t>
            </a:r>
            <a:r>
              <a:rPr lang="cs-CZ" dirty="0" err="1"/>
              <a:t>unweit</a:t>
            </a:r>
            <a:r>
              <a:rPr lang="cs-CZ" dirty="0"/>
              <a:t> </a:t>
            </a:r>
            <a:r>
              <a:rPr lang="cs-CZ" dirty="0" err="1"/>
              <a:t>liegenden</a:t>
            </a:r>
            <a:r>
              <a:rPr lang="cs-CZ" dirty="0"/>
              <a:t> </a:t>
            </a:r>
            <a:r>
              <a:rPr lang="cs-CZ" dirty="0" err="1"/>
              <a:t>Hexentanzplatz</a:t>
            </a:r>
            <a:r>
              <a:rPr lang="cs-CZ" dirty="0"/>
              <a:t> </a:t>
            </a:r>
            <a:r>
              <a:rPr lang="cs-CZ" dirty="0" err="1"/>
              <a:t>sammeln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Hexen</a:t>
            </a:r>
            <a:r>
              <a:rPr lang="cs-CZ" dirty="0"/>
              <a:t> in der </a:t>
            </a:r>
            <a:r>
              <a:rPr lang="cs-CZ" dirty="0" err="1"/>
              <a:t>sg</a:t>
            </a:r>
            <a:r>
              <a:rPr lang="cs-CZ" dirty="0"/>
              <a:t>. </a:t>
            </a:r>
            <a:r>
              <a:rPr lang="cs-CZ" dirty="0" err="1"/>
              <a:t>Walpurgisnacht</a:t>
            </a:r>
            <a:r>
              <a:rPr lang="cs-CZ" dirty="0"/>
              <a:t>, um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Teufel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tanzen</a:t>
            </a:r>
            <a:r>
              <a:rPr lang="cs-CZ" dirty="0"/>
              <a:t>. </a:t>
            </a:r>
            <a:r>
              <a:rPr lang="cs-CZ" dirty="0" err="1"/>
              <a:t>Touristisch</a:t>
            </a:r>
            <a:r>
              <a:rPr lang="cs-CZ" dirty="0"/>
              <a:t> </a:t>
            </a:r>
            <a:r>
              <a:rPr lang="cs-CZ" dirty="0" err="1"/>
              <a:t>attraktiv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Städte</a:t>
            </a:r>
            <a:r>
              <a:rPr lang="cs-CZ" dirty="0"/>
              <a:t> </a:t>
            </a:r>
            <a:r>
              <a:rPr lang="cs-CZ" dirty="0" err="1"/>
              <a:t>Wernigerode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Quedlinburg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schönen</a:t>
            </a:r>
            <a:r>
              <a:rPr lang="cs-CZ" dirty="0"/>
              <a:t> </a:t>
            </a:r>
            <a:r>
              <a:rPr lang="cs-CZ" dirty="0" err="1"/>
              <a:t>Fachwerkhäusern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liegt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der Elbe </a:t>
            </a:r>
            <a:r>
              <a:rPr lang="cs-CZ" dirty="0" err="1"/>
              <a:t>und</a:t>
            </a:r>
            <a:r>
              <a:rPr lang="cs-CZ" dirty="0"/>
              <a:t> es </a:t>
            </a:r>
            <a:r>
              <a:rPr lang="cs-CZ" dirty="0" err="1"/>
              <a:t>gibt</a:t>
            </a:r>
            <a:r>
              <a:rPr lang="cs-CZ" dirty="0"/>
              <a:t> </a:t>
            </a:r>
            <a:r>
              <a:rPr lang="cs-CZ" dirty="0" err="1" smtClean="0"/>
              <a:t>hier</a:t>
            </a:r>
            <a:r>
              <a:rPr lang="cs-CZ" dirty="0" smtClean="0"/>
              <a:t> </a:t>
            </a:r>
            <a:r>
              <a:rPr lang="cs-CZ" dirty="0" err="1" smtClean="0"/>
              <a:t>einen</a:t>
            </a:r>
            <a:r>
              <a:rPr lang="cs-CZ" dirty="0" smtClean="0"/>
              <a:t> </a:t>
            </a:r>
            <a:r>
              <a:rPr lang="cs-CZ" dirty="0" err="1"/>
              <a:t>Binnenhafen</a:t>
            </a:r>
            <a:r>
              <a:rPr lang="cs-CZ" dirty="0"/>
              <a:t>. </a:t>
            </a:r>
            <a:r>
              <a:rPr lang="cs-CZ" dirty="0" err="1"/>
              <a:t>Bekannt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der </a:t>
            </a:r>
            <a:r>
              <a:rPr lang="cs-CZ" dirty="0" err="1"/>
              <a:t>gotische</a:t>
            </a:r>
            <a:r>
              <a:rPr lang="cs-CZ" dirty="0"/>
              <a:t> Dom.</a:t>
            </a:r>
          </a:p>
          <a:p>
            <a:pPr marL="0" indent="0">
              <a:buNone/>
            </a:pPr>
            <a:r>
              <a:rPr lang="cs-CZ" dirty="0"/>
              <a:t>In Halle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G.F.Händel</a:t>
            </a:r>
            <a:r>
              <a:rPr lang="cs-CZ" dirty="0"/>
              <a:t> </a:t>
            </a:r>
            <a:r>
              <a:rPr lang="cs-CZ" dirty="0" err="1"/>
              <a:t>geboren</a:t>
            </a:r>
            <a:r>
              <a:rPr lang="cs-CZ" dirty="0"/>
              <a:t>, </a:t>
            </a:r>
            <a:r>
              <a:rPr lang="cs-CZ" dirty="0" err="1"/>
              <a:t>jedes</a:t>
            </a:r>
            <a:r>
              <a:rPr lang="cs-CZ" dirty="0"/>
              <a:t> </a:t>
            </a:r>
            <a:r>
              <a:rPr lang="cs-CZ" dirty="0" err="1"/>
              <a:t>Jahr</a:t>
            </a:r>
            <a:r>
              <a:rPr lang="cs-CZ" dirty="0"/>
              <a:t> </a:t>
            </a:r>
            <a:r>
              <a:rPr lang="cs-CZ" dirty="0" err="1"/>
              <a:t>finden</a:t>
            </a:r>
            <a:r>
              <a:rPr lang="cs-CZ" dirty="0"/>
              <a:t>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smtClean="0"/>
              <a:t>Händel-</a:t>
            </a:r>
            <a:r>
              <a:rPr lang="cs-CZ" dirty="0" err="1" smtClean="0"/>
              <a:t>Festspiele</a:t>
            </a:r>
            <a:r>
              <a:rPr lang="cs-CZ" dirty="0" smtClean="0"/>
              <a:t> </a:t>
            </a:r>
            <a:r>
              <a:rPr lang="cs-CZ" dirty="0" err="1"/>
              <a:t>statt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Wittenberg</a:t>
            </a:r>
            <a:r>
              <a:rPr lang="cs-CZ" dirty="0"/>
              <a:t> </a:t>
            </a:r>
            <a:r>
              <a:rPr lang="cs-CZ" dirty="0" err="1"/>
              <a:t>wirkte</a:t>
            </a:r>
            <a:r>
              <a:rPr lang="cs-CZ" dirty="0"/>
              <a:t> der </a:t>
            </a:r>
            <a:r>
              <a:rPr lang="cs-CZ" dirty="0" err="1" smtClean="0"/>
              <a:t>große</a:t>
            </a:r>
            <a:r>
              <a:rPr lang="cs-CZ" dirty="0" smtClean="0"/>
              <a:t>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Reformator</a:t>
            </a:r>
            <a:r>
              <a:rPr lang="cs-CZ" dirty="0"/>
              <a:t> Martin Luther.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Sachsen</a:t>
            </a:r>
            <a:r>
              <a:rPr lang="cs-CZ" dirty="0"/>
              <a:t> – </a:t>
            </a:r>
            <a:r>
              <a:rPr lang="cs-CZ" dirty="0" err="1"/>
              <a:t>Anhalt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1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Die </a:t>
            </a:r>
            <a:r>
              <a:rPr lang="cs-CZ" dirty="0" err="1"/>
              <a:t>Landeshauptstadt</a:t>
            </a:r>
            <a:r>
              <a:rPr lang="cs-CZ" dirty="0"/>
              <a:t> von </a:t>
            </a:r>
            <a:r>
              <a:rPr lang="cs-CZ" dirty="0" err="1"/>
              <a:t>Sachsen</a:t>
            </a:r>
            <a:r>
              <a:rPr lang="cs-CZ" dirty="0"/>
              <a:t> – </a:t>
            </a:r>
            <a:r>
              <a:rPr lang="cs-CZ" dirty="0" err="1"/>
              <a:t>Anhalt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 smtClean="0"/>
              <a:t>:</a:t>
            </a:r>
          </a:p>
          <a:p>
            <a:pPr marL="514350" indent="-514350">
              <a:buAutoNum type="alphaLcParenR"/>
            </a:pPr>
            <a:r>
              <a:rPr lang="cs-CZ" dirty="0" smtClean="0"/>
              <a:t>Halle</a:t>
            </a:r>
          </a:p>
          <a:p>
            <a:pPr marL="514350" indent="-514350">
              <a:buAutoNum type="alphaLcParenR"/>
            </a:pPr>
            <a:r>
              <a:rPr lang="cs-CZ" dirty="0" smtClean="0"/>
              <a:t>Magdeburg</a:t>
            </a:r>
          </a:p>
          <a:p>
            <a:pPr marL="514350" indent="-514350">
              <a:buAutoNum type="alphaLcParenR"/>
            </a:pPr>
            <a:r>
              <a:rPr lang="cs-CZ" dirty="0" err="1"/>
              <a:t>B</a:t>
            </a:r>
            <a:r>
              <a:rPr lang="cs-CZ" dirty="0" err="1" smtClean="0"/>
              <a:t>rocken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2" name="Picture 2" descr="http://upload.wikimedia.org/wikipedia/commons/thumb/f/f3/Magdeburger_Dom_Seitenansicht.jpg/800px-Magdeburger_Dom_Seitenansi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056385" cy="31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9/9f/WR-Alte_M%C3%BCnze.jpg/800px-WR-Alte_M%C3%BCn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89" y="3429000"/>
            <a:ext cx="4144275" cy="31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0" y="296181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Wernigerode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tei:Saxony-Anhalt M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74638"/>
            <a:ext cx="4968552" cy="65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63888" y="242088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b) Magdeburg</a:t>
            </a:r>
          </a:p>
        </p:txBody>
      </p:sp>
    </p:spTree>
    <p:extLst>
      <p:ext uri="{BB962C8B-B14F-4D97-AF65-F5344CB8AC3E}">
        <p14:creationId xmlns:p14="http://schemas.microsoft.com/office/powerpoint/2010/main" val="32446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In der  </a:t>
            </a:r>
            <a:r>
              <a:rPr lang="cs-CZ" dirty="0" err="1" smtClean="0"/>
              <a:t>Landeshauptstadt</a:t>
            </a:r>
            <a:r>
              <a:rPr lang="cs-CZ" dirty="0" smtClean="0"/>
              <a:t> </a:t>
            </a:r>
            <a:r>
              <a:rPr lang="cs-CZ" dirty="0"/>
              <a:t>kann man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 smtClean="0"/>
              <a:t>Schloß</a:t>
            </a:r>
            <a:r>
              <a:rPr lang="cs-CZ" dirty="0" smtClean="0"/>
              <a:t> Sanssouci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prächtigen</a:t>
            </a:r>
            <a:r>
              <a:rPr lang="cs-CZ" dirty="0"/>
              <a:t> Park </a:t>
            </a:r>
            <a:r>
              <a:rPr lang="cs-CZ" dirty="0" err="1"/>
              <a:t>bewundern</a:t>
            </a:r>
            <a:r>
              <a:rPr lang="cs-CZ" dirty="0"/>
              <a:t>.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 smtClean="0"/>
              <a:t>Schloß</a:t>
            </a:r>
            <a:r>
              <a:rPr lang="cs-CZ" dirty="0" smtClean="0"/>
              <a:t> </a:t>
            </a:r>
            <a:r>
              <a:rPr lang="cs-CZ" dirty="0" err="1"/>
              <a:t>Cecilienhof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wichtige</a:t>
            </a:r>
            <a:r>
              <a:rPr lang="cs-CZ" dirty="0"/>
              <a:t> </a:t>
            </a:r>
            <a:r>
              <a:rPr lang="cs-CZ" dirty="0" err="1"/>
              <a:t>Abkommen</a:t>
            </a:r>
            <a:r>
              <a:rPr lang="cs-CZ" dirty="0"/>
              <a:t> </a:t>
            </a:r>
            <a:r>
              <a:rPr lang="cs-CZ" dirty="0" err="1"/>
              <a:t>zwischen</a:t>
            </a:r>
            <a:r>
              <a:rPr lang="cs-CZ" dirty="0"/>
              <a:t> </a:t>
            </a:r>
            <a:r>
              <a:rPr lang="cs-CZ" dirty="0" err="1"/>
              <a:t>vier</a:t>
            </a:r>
            <a:r>
              <a:rPr lang="cs-CZ" dirty="0"/>
              <a:t> </a:t>
            </a:r>
            <a:r>
              <a:rPr lang="cs-CZ" dirty="0" err="1"/>
              <a:t>Siegesmächten</a:t>
            </a:r>
            <a:r>
              <a:rPr lang="cs-CZ" dirty="0"/>
              <a:t> des 2. </a:t>
            </a:r>
            <a:r>
              <a:rPr lang="cs-CZ" dirty="0" err="1"/>
              <a:t>Weltkrieges</a:t>
            </a:r>
            <a:r>
              <a:rPr lang="cs-CZ" dirty="0"/>
              <a:t> </a:t>
            </a:r>
            <a:r>
              <a:rPr lang="cs-CZ" dirty="0" err="1"/>
              <a:t>unterschrieben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Im</a:t>
            </a:r>
            <a:r>
              <a:rPr lang="cs-CZ" dirty="0"/>
              <a:t> Osten des </a:t>
            </a:r>
            <a:r>
              <a:rPr lang="cs-CZ" dirty="0" err="1"/>
              <a:t>Bundeslandes</a:t>
            </a:r>
            <a:r>
              <a:rPr lang="cs-CZ" dirty="0"/>
              <a:t>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schönes</a:t>
            </a:r>
            <a:r>
              <a:rPr lang="cs-CZ" dirty="0"/>
              <a:t> </a:t>
            </a:r>
            <a:r>
              <a:rPr lang="cs-CZ" dirty="0" err="1"/>
              <a:t>Naturschutzgebiet</a:t>
            </a:r>
            <a:r>
              <a:rPr lang="cs-CZ" dirty="0"/>
              <a:t> – </a:t>
            </a:r>
            <a:r>
              <a:rPr lang="cs-CZ" dirty="0" smtClean="0"/>
              <a:t>der </a:t>
            </a:r>
            <a:r>
              <a:rPr lang="cs-CZ" dirty="0" err="1"/>
              <a:t>Spreewald</a:t>
            </a:r>
            <a:r>
              <a:rPr lang="cs-CZ" dirty="0"/>
              <a:t>. Die </a:t>
            </a:r>
            <a:r>
              <a:rPr lang="cs-CZ" dirty="0" err="1"/>
              <a:t>Besucher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Fahrt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typischen</a:t>
            </a:r>
            <a:r>
              <a:rPr lang="cs-CZ" dirty="0"/>
              <a:t> </a:t>
            </a:r>
            <a:r>
              <a:rPr lang="cs-CZ" dirty="0" err="1"/>
              <a:t>Spreewaldkahn</a:t>
            </a:r>
            <a:r>
              <a:rPr lang="cs-CZ" dirty="0"/>
              <a:t> oder </a:t>
            </a:r>
            <a:r>
              <a:rPr lang="cs-CZ" dirty="0" err="1"/>
              <a:t>einen</a:t>
            </a:r>
            <a:r>
              <a:rPr lang="cs-CZ" dirty="0"/>
              <a:t> „</a:t>
            </a:r>
            <a:r>
              <a:rPr lang="cs-CZ" dirty="0" err="1"/>
              <a:t>Gurken-Radweg</a:t>
            </a:r>
            <a:r>
              <a:rPr lang="cs-CZ" dirty="0"/>
              <a:t>“ </a:t>
            </a:r>
            <a:r>
              <a:rPr lang="cs-CZ" dirty="0" err="1"/>
              <a:t>genießen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Brandenburg</a:t>
            </a:r>
          </a:p>
        </p:txBody>
      </p:sp>
    </p:spTree>
    <p:extLst>
      <p:ext uri="{BB962C8B-B14F-4D97-AF65-F5344CB8AC3E}">
        <p14:creationId xmlns:p14="http://schemas.microsoft.com/office/powerpoint/2010/main" val="42635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Hauptstadt</a:t>
            </a:r>
            <a:r>
              <a:rPr lang="cs-CZ" dirty="0"/>
              <a:t> von Brandenburg </a:t>
            </a:r>
            <a:r>
              <a:rPr lang="cs-CZ" dirty="0" err="1"/>
              <a:t>ist</a:t>
            </a:r>
            <a:r>
              <a:rPr lang="cs-CZ" dirty="0" smtClean="0"/>
              <a:t>:</a:t>
            </a:r>
          </a:p>
          <a:p>
            <a:pPr marL="514350" indent="-514350">
              <a:buAutoNum type="alphaLcParenR"/>
            </a:pPr>
            <a:r>
              <a:rPr lang="cs-CZ" dirty="0" smtClean="0"/>
              <a:t>Brandenburg</a:t>
            </a:r>
          </a:p>
          <a:p>
            <a:pPr marL="514350" indent="-514350">
              <a:buAutoNum type="alphaLcParenR"/>
            </a:pPr>
            <a:r>
              <a:rPr lang="cs-CZ" dirty="0" err="1" smtClean="0"/>
              <a:t>Berlin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/>
              <a:t>Cottbus</a:t>
            </a:r>
          </a:p>
        </p:txBody>
      </p:sp>
      <p:pic>
        <p:nvPicPr>
          <p:cNvPr id="7170" name="Picture 2" descr="http://upload.wikimedia.org/wikipedia/commons/thumb/c/c1/P1190390_Potsdam_sans_souci_rwk.jpg/1024px-P1190390_Potsdam_sans_souci_r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4" y="3217424"/>
            <a:ext cx="4490850" cy="30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1/14/Spreewald_kahn_01.jpg/800px-Spreewald_kahn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84" y="3217424"/>
            <a:ext cx="3853841" cy="30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0207" y="32174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Sanssouci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13488" y="5951478"/>
            <a:ext cx="15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Spreewald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2/20/Brandenburg%2C_administrative_divisions_-_de_-_colored.svg/640px-Brandenburg%2C_administrative_divisions_-_de_-_colored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264696" cy="65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19672" y="1886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a) Brandenburg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3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Oberfläche</a:t>
            </a:r>
            <a:r>
              <a:rPr lang="cs-CZ" dirty="0"/>
              <a:t> </a:t>
            </a:r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Bundeslandes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mannigfaltig</a:t>
            </a:r>
            <a:r>
              <a:rPr lang="cs-CZ" dirty="0"/>
              <a:t>: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Nordseeküste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Ostfriesischen</a:t>
            </a:r>
            <a:r>
              <a:rPr lang="cs-CZ" dirty="0"/>
              <a:t> </a:t>
            </a:r>
            <a:r>
              <a:rPr lang="cs-CZ" dirty="0" err="1"/>
              <a:t>Inseln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Norddeutsche</a:t>
            </a:r>
            <a:r>
              <a:rPr lang="cs-CZ" dirty="0"/>
              <a:t> </a:t>
            </a:r>
            <a:r>
              <a:rPr lang="cs-CZ" dirty="0" err="1"/>
              <a:t>Tiefland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Mittelgebirge</a:t>
            </a:r>
            <a:r>
              <a:rPr lang="cs-CZ" dirty="0"/>
              <a:t>. </a:t>
            </a:r>
            <a:r>
              <a:rPr lang="cs-CZ" dirty="0" err="1"/>
              <a:t>Südlich</a:t>
            </a:r>
            <a:r>
              <a:rPr lang="cs-CZ" dirty="0"/>
              <a:t> von Hamburg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malerische</a:t>
            </a:r>
            <a:r>
              <a:rPr lang="cs-CZ" dirty="0"/>
              <a:t> </a:t>
            </a:r>
            <a:r>
              <a:rPr lang="cs-CZ" dirty="0" err="1"/>
              <a:t>Landschaft</a:t>
            </a:r>
            <a:r>
              <a:rPr lang="cs-CZ" dirty="0"/>
              <a:t> –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Lüneburger</a:t>
            </a:r>
            <a:r>
              <a:rPr lang="cs-CZ" dirty="0"/>
              <a:t> </a:t>
            </a:r>
            <a:r>
              <a:rPr lang="cs-CZ" dirty="0" err="1"/>
              <a:t>Heide</a:t>
            </a:r>
            <a:r>
              <a:rPr lang="cs-CZ" dirty="0"/>
              <a:t>. </a:t>
            </a:r>
            <a:r>
              <a:rPr lang="cs-CZ" dirty="0" err="1"/>
              <a:t>Weiter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in </a:t>
            </a:r>
            <a:r>
              <a:rPr lang="cs-CZ" dirty="0" err="1"/>
              <a:t>diesem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historische</a:t>
            </a:r>
            <a:r>
              <a:rPr lang="cs-CZ" dirty="0"/>
              <a:t> </a:t>
            </a:r>
            <a:r>
              <a:rPr lang="cs-CZ" dirty="0" err="1"/>
              <a:t>Städte</a:t>
            </a:r>
            <a:r>
              <a:rPr lang="cs-CZ" dirty="0"/>
              <a:t> </a:t>
            </a:r>
            <a:r>
              <a:rPr lang="cs-CZ" dirty="0" err="1"/>
              <a:t>besuchen</a:t>
            </a:r>
            <a:r>
              <a:rPr lang="cs-CZ" dirty="0"/>
              <a:t>,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z.B</a:t>
            </a:r>
            <a:r>
              <a:rPr lang="cs-CZ" dirty="0"/>
              <a:t>. </a:t>
            </a:r>
            <a:r>
              <a:rPr lang="cs-CZ" dirty="0" err="1"/>
              <a:t>Hameln</a:t>
            </a:r>
            <a:r>
              <a:rPr lang="cs-CZ" dirty="0"/>
              <a:t>, </a:t>
            </a:r>
            <a:r>
              <a:rPr lang="cs-CZ" dirty="0" err="1"/>
              <a:t>Osnabrück</a:t>
            </a:r>
            <a:r>
              <a:rPr lang="cs-CZ" dirty="0"/>
              <a:t>, Göttingen (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wichtige</a:t>
            </a:r>
            <a:r>
              <a:rPr lang="cs-CZ" dirty="0"/>
              <a:t> </a:t>
            </a:r>
            <a:r>
              <a:rPr lang="cs-CZ" dirty="0" err="1"/>
              <a:t>Universitätsstadt</a:t>
            </a:r>
            <a:r>
              <a:rPr lang="cs-CZ" dirty="0"/>
              <a:t>). Die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durch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Messe</a:t>
            </a:r>
            <a:r>
              <a:rPr lang="cs-CZ" dirty="0"/>
              <a:t> </a:t>
            </a:r>
            <a:r>
              <a:rPr lang="cs-CZ" dirty="0" err="1"/>
              <a:t>bekannt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zugleich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wichtigste</a:t>
            </a:r>
            <a:r>
              <a:rPr lang="cs-CZ" dirty="0"/>
              <a:t> </a:t>
            </a:r>
            <a:r>
              <a:rPr lang="cs-CZ" dirty="0" err="1"/>
              <a:t>Industriestadt</a:t>
            </a:r>
            <a:r>
              <a:rPr lang="cs-CZ" dirty="0"/>
              <a:t> des </a:t>
            </a:r>
            <a:r>
              <a:rPr lang="cs-CZ" dirty="0" err="1"/>
              <a:t>Landes</a:t>
            </a:r>
            <a:r>
              <a:rPr lang="cs-CZ" dirty="0"/>
              <a:t>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Niedersachsen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0752"/>
            <a:ext cx="8229600" cy="6309320"/>
          </a:xfrm>
        </p:spPr>
        <p:txBody>
          <a:bodyPr>
            <a:normAutofit/>
          </a:bodyPr>
          <a:lstStyle/>
          <a:p>
            <a:r>
              <a:rPr lang="cs-CZ" sz="1400" dirty="0"/>
              <a:t>Obr. Str. 3</a:t>
            </a:r>
          </a:p>
          <a:p>
            <a:r>
              <a:rPr lang="cs-CZ" sz="1400" dirty="0"/>
              <a:t>[cit. </a:t>
            </a:r>
            <a:r>
              <a:rPr lang="cs-CZ" sz="1400" dirty="0" smtClean="0"/>
              <a:t>2014-6-14].</a:t>
            </a:r>
            <a:endParaRPr lang="cs-CZ" sz="1400" dirty="0"/>
          </a:p>
          <a:p>
            <a:r>
              <a:rPr lang="en-US" sz="1400" dirty="0"/>
              <a:t>&lt;http://de.wikipedia.org/wiki/Hannover#mediaviewer/Datei:Neues_Rathaus_Hannover_2013.jpg&gt;</a:t>
            </a:r>
            <a:endParaRPr lang="cs-CZ" sz="1400" dirty="0"/>
          </a:p>
          <a:p>
            <a:r>
              <a:rPr lang="cs-CZ" sz="1400" dirty="0"/>
              <a:t>Obr. Str. 3</a:t>
            </a:r>
          </a:p>
          <a:p>
            <a:r>
              <a:rPr lang="cs-CZ" sz="1400" dirty="0"/>
              <a:t>[cit. 2014-6-14</a:t>
            </a:r>
            <a:r>
              <a:rPr lang="cs-CZ" sz="1400" dirty="0" smtClean="0"/>
              <a:t>].</a:t>
            </a:r>
          </a:p>
          <a:p>
            <a:r>
              <a:rPr lang="en-US" sz="1400" dirty="0" smtClean="0"/>
              <a:t>&lt;http://de.wikipedia.org/wiki/G%C3%B6ttingen#mediaviewer/Datei:SUB_Goettingen_Neubau4.jpg&gt;</a:t>
            </a:r>
          </a:p>
          <a:p>
            <a:r>
              <a:rPr lang="cs-CZ" sz="1400" dirty="0" smtClean="0"/>
              <a:t>Obr</a:t>
            </a:r>
            <a:r>
              <a:rPr lang="cs-CZ" sz="1400" dirty="0"/>
              <a:t>. Str. 4</a:t>
            </a:r>
          </a:p>
          <a:p>
            <a:r>
              <a:rPr lang="cs-CZ" sz="1400" dirty="0"/>
              <a:t>[cit. 2014-6-14</a:t>
            </a:r>
            <a:r>
              <a:rPr lang="cs-CZ" sz="1400" dirty="0" smtClean="0"/>
              <a:t>].</a:t>
            </a:r>
          </a:p>
          <a:p>
            <a:r>
              <a:rPr lang="en-US" sz="1400" dirty="0" smtClean="0"/>
              <a:t>&lt;</a:t>
            </a:r>
            <a:r>
              <a:rPr lang="en-US" sz="1400" dirty="0"/>
              <a:t>http://de.wikipedia.org/wiki/Datei:Hannover_in_H.svg&gt;</a:t>
            </a:r>
          </a:p>
          <a:p>
            <a:r>
              <a:rPr lang="cs-CZ" sz="1400" dirty="0"/>
              <a:t>Obr. Str. 6</a:t>
            </a:r>
          </a:p>
          <a:p>
            <a:r>
              <a:rPr lang="cs-CZ" sz="1400" dirty="0"/>
              <a:t>[cit. 2014-6-14</a:t>
            </a:r>
            <a:r>
              <a:rPr lang="cs-CZ" sz="1400" dirty="0" smtClean="0"/>
              <a:t>].</a:t>
            </a:r>
          </a:p>
          <a:p>
            <a:r>
              <a:rPr lang="en-US" sz="1400" dirty="0" smtClean="0"/>
              <a:t>&lt;</a:t>
            </a:r>
            <a:r>
              <a:rPr lang="en-US" sz="1400" dirty="0"/>
              <a:t>http://de.wikipedia.org/wiki/Kiel#mediaviewer/Datei:Kiel_Rathaus_0336.jpg&gt;</a:t>
            </a:r>
          </a:p>
          <a:p>
            <a:r>
              <a:rPr lang="cs-CZ" sz="1400" dirty="0"/>
              <a:t>Obr. Str. 6</a:t>
            </a:r>
          </a:p>
          <a:p>
            <a:r>
              <a:rPr lang="cs-CZ" sz="1400" dirty="0"/>
              <a:t>[cit. 2014-6-14</a:t>
            </a:r>
            <a:r>
              <a:rPr lang="cs-CZ" sz="1400" dirty="0" smtClean="0"/>
              <a:t>].</a:t>
            </a:r>
          </a:p>
          <a:p>
            <a:r>
              <a:rPr lang="en-US" sz="1400" dirty="0" smtClean="0"/>
              <a:t>&lt;</a:t>
            </a:r>
            <a:r>
              <a:rPr lang="en-US" sz="1400" dirty="0"/>
              <a:t>http://de.wikipedia.org/wiki/Holstentor#mediaviewer/Datei:FDN_Holstentor_Stadtseite.jpg&gt;</a:t>
            </a:r>
          </a:p>
          <a:p>
            <a:r>
              <a:rPr lang="cs-CZ" sz="1400" dirty="0"/>
              <a:t>Obr. Str. 7</a:t>
            </a:r>
          </a:p>
          <a:p>
            <a:r>
              <a:rPr lang="cs-CZ" sz="1400" dirty="0"/>
              <a:t>[cit. 2014-6-14</a:t>
            </a:r>
            <a:r>
              <a:rPr lang="cs-CZ" sz="1400" dirty="0" smtClean="0"/>
              <a:t>].</a:t>
            </a:r>
          </a:p>
          <a:p>
            <a:r>
              <a:rPr lang="en-US" sz="1400" dirty="0" smtClean="0"/>
              <a:t>&lt;</a:t>
            </a:r>
            <a:r>
              <a:rPr lang="en-US" sz="1400" dirty="0"/>
              <a:t>http://de.wikipedia.org/wiki/Datei:Schleswig-Holstein_KI.svg&gt;</a:t>
            </a:r>
            <a:endParaRPr lang="cs-CZ" sz="1400" dirty="0"/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461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0752"/>
            <a:ext cx="8229600" cy="6309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Obr. Str. </a:t>
            </a:r>
            <a:r>
              <a:rPr lang="cs-CZ" sz="2000" dirty="0"/>
              <a:t>9</a:t>
            </a:r>
            <a:endParaRPr lang="cs-CZ" sz="2000" dirty="0" smtClean="0"/>
          </a:p>
          <a:p>
            <a:r>
              <a:rPr lang="cs-CZ" sz="2000" dirty="0"/>
              <a:t>[cit. </a:t>
            </a:r>
            <a:r>
              <a:rPr lang="cs-CZ" sz="2000" dirty="0" smtClean="0"/>
              <a:t>2014-6-14].</a:t>
            </a:r>
          </a:p>
          <a:p>
            <a:r>
              <a:rPr lang="en-US" sz="2000" dirty="0"/>
              <a:t>&lt;http://de.wikipedia.org/wiki/Erfurt#mediaviewer/Datei:Erfurt_cathedral_and_severi_church-2.jpg&gt;</a:t>
            </a:r>
            <a:endParaRPr lang="en-US" sz="2000" dirty="0" smtClean="0"/>
          </a:p>
          <a:p>
            <a:r>
              <a:rPr lang="cs-CZ" sz="2000" dirty="0" smtClean="0"/>
              <a:t>Obr</a:t>
            </a:r>
            <a:r>
              <a:rPr lang="cs-CZ" sz="2000" dirty="0"/>
              <a:t>. Str. </a:t>
            </a:r>
            <a:r>
              <a:rPr lang="cs-CZ" sz="2000" dirty="0" smtClean="0"/>
              <a:t>9</a:t>
            </a:r>
            <a:endParaRPr lang="cs-CZ" sz="2000" dirty="0"/>
          </a:p>
          <a:p>
            <a:r>
              <a:rPr lang="cs-CZ" sz="2000" dirty="0"/>
              <a:t>[cit. </a:t>
            </a:r>
            <a:r>
              <a:rPr lang="cs-CZ" sz="2000" dirty="0" smtClean="0"/>
              <a:t>2014-6-14].</a:t>
            </a:r>
            <a:endParaRPr lang="cs-CZ" sz="2000" dirty="0"/>
          </a:p>
          <a:p>
            <a:r>
              <a:rPr lang="en-US" sz="2000" dirty="0"/>
              <a:t>&lt;http://de.wikipedia.org/wiki/Weimar#mediaviewer/Datei:Weimar_City_hall.jpg&gt;</a:t>
            </a:r>
            <a:endParaRPr lang="en-US" sz="2000" dirty="0" smtClean="0"/>
          </a:p>
          <a:p>
            <a:r>
              <a:rPr lang="cs-CZ" sz="2000" dirty="0" smtClean="0"/>
              <a:t>Obr. Str. 10</a:t>
            </a:r>
          </a:p>
          <a:p>
            <a:r>
              <a:rPr lang="cs-CZ" sz="2000" dirty="0" smtClean="0"/>
              <a:t>[cit. 2014-6-14].</a:t>
            </a:r>
          </a:p>
          <a:p>
            <a:r>
              <a:rPr lang="en-US" sz="2000" dirty="0"/>
              <a:t>&lt;http://de.wikipedia.org/wiki/Datei:Thuringia,_administrative_divisions_-_de_-_colored.svg&gt;</a:t>
            </a:r>
            <a:endParaRPr lang="en-US" sz="2000" dirty="0" smtClean="0"/>
          </a:p>
          <a:p>
            <a:r>
              <a:rPr lang="cs-CZ" sz="2000" dirty="0" smtClean="0"/>
              <a:t>Obr. Str. 12</a:t>
            </a:r>
          </a:p>
          <a:p>
            <a:r>
              <a:rPr lang="cs-CZ" sz="2000" dirty="0" smtClean="0"/>
              <a:t>[cit. 2014-6-14].</a:t>
            </a:r>
          </a:p>
          <a:p>
            <a:r>
              <a:rPr lang="en-US" sz="2000" dirty="0"/>
              <a:t>&lt;http://de.wikipedia.org/wiki/Dresden#mediaviewer/Datei:Dresden_frauenkirche.jpg&gt;</a:t>
            </a:r>
            <a:endParaRPr lang="en-US" sz="2000" dirty="0" smtClean="0"/>
          </a:p>
          <a:p>
            <a:r>
              <a:rPr lang="cs-CZ" sz="2000" dirty="0" smtClean="0"/>
              <a:t>Obr. Str. 12</a:t>
            </a:r>
          </a:p>
          <a:p>
            <a:r>
              <a:rPr lang="cs-CZ" sz="2000" dirty="0" smtClean="0"/>
              <a:t>[cit. 2014-6-14</a:t>
            </a:r>
            <a:r>
              <a:rPr lang="cs-CZ" sz="2000" dirty="0"/>
              <a:t>].</a:t>
            </a:r>
            <a:endParaRPr lang="cs-CZ" sz="2000" dirty="0" smtClean="0"/>
          </a:p>
          <a:p>
            <a:r>
              <a:rPr lang="en-US" sz="2000" dirty="0"/>
              <a:t>&lt;http://de.wikipedia.org/wiki/Leipzig#mediaviewer/Datei:V%C3%B6lkerschlachtdenkmal_Leipzig_under_restoration_(aka).jpg&gt;</a:t>
            </a:r>
            <a:endParaRPr lang="en-US" sz="2000" dirty="0" smtClean="0"/>
          </a:p>
          <a:p>
            <a:r>
              <a:rPr lang="cs-CZ" sz="2000" dirty="0" smtClean="0"/>
              <a:t>Obr. Str. 13</a:t>
            </a:r>
          </a:p>
          <a:p>
            <a:r>
              <a:rPr lang="cs-CZ" sz="2000" dirty="0" smtClean="0"/>
              <a:t>[cit. 2014-6-14].</a:t>
            </a:r>
          </a:p>
          <a:p>
            <a:r>
              <a:rPr lang="en-US" sz="2000" dirty="0"/>
              <a:t>&lt;http://de.wikipedia.org/wiki/Datei:Saxony_DD.svg&gt;</a:t>
            </a:r>
            <a:endParaRPr lang="cs-CZ" sz="2000" dirty="0" smtClean="0"/>
          </a:p>
          <a:p>
            <a:r>
              <a:rPr lang="cs-CZ" sz="2000" dirty="0"/>
              <a:t>Obr. Str. </a:t>
            </a:r>
            <a:r>
              <a:rPr lang="cs-CZ" sz="2000" dirty="0" smtClean="0"/>
              <a:t>15</a:t>
            </a:r>
            <a:endParaRPr lang="cs-CZ" sz="2000" dirty="0"/>
          </a:p>
          <a:p>
            <a:r>
              <a:rPr lang="cs-CZ" sz="2000" dirty="0"/>
              <a:t>[cit. </a:t>
            </a:r>
            <a:r>
              <a:rPr lang="cs-CZ" sz="2000" dirty="0" smtClean="0"/>
              <a:t>2014-6-14].</a:t>
            </a:r>
            <a:endParaRPr lang="cs-CZ" sz="2000" dirty="0"/>
          </a:p>
          <a:p>
            <a:r>
              <a:rPr lang="en-US" sz="2000" dirty="0"/>
              <a:t>&lt;http://de.wikipedia.org/wiki/Magdeburger_Dom#mediaviewer/Datei:Magdeburger_Dom_Seitenansicht.jpg&gt;</a:t>
            </a:r>
            <a:endParaRPr lang="en-US" sz="2000" dirty="0" smtClean="0"/>
          </a:p>
          <a:p>
            <a:r>
              <a:rPr lang="cs-CZ" sz="2000" dirty="0" smtClean="0"/>
              <a:t>Obr. Str. 15</a:t>
            </a:r>
          </a:p>
          <a:p>
            <a:r>
              <a:rPr lang="cs-CZ" sz="2000" dirty="0" smtClean="0"/>
              <a:t>[cit. 2014-6-14].</a:t>
            </a:r>
          </a:p>
          <a:p>
            <a:r>
              <a:rPr lang="en-US" sz="2000" dirty="0"/>
              <a:t>&lt;http://de.wikipedia.org/wiki/Wernigerode#mediaviewer/Datei:WR-Alte_M%C3%BCnze.jpg&gt;</a:t>
            </a: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smtClean="0"/>
              <a:t>Citace: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0752"/>
            <a:ext cx="8229600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 smtClean="0"/>
              <a:t>Obr. Str. 16</a:t>
            </a:r>
          </a:p>
          <a:p>
            <a:r>
              <a:rPr lang="cs-CZ" sz="1400" dirty="0"/>
              <a:t>[cit. </a:t>
            </a:r>
            <a:r>
              <a:rPr lang="cs-CZ" sz="1400" dirty="0" smtClean="0"/>
              <a:t>2014-6-14].</a:t>
            </a:r>
          </a:p>
          <a:p>
            <a:r>
              <a:rPr lang="en-US" sz="1400" dirty="0"/>
              <a:t>&lt;http://de.wikipedia.org/wiki/Datei:Saxony-Anhalt_MD.svg&gt;</a:t>
            </a:r>
            <a:endParaRPr lang="en-US" sz="1400" dirty="0" smtClean="0"/>
          </a:p>
          <a:p>
            <a:r>
              <a:rPr lang="cs-CZ" sz="1400" dirty="0" smtClean="0"/>
              <a:t>Obr</a:t>
            </a:r>
            <a:r>
              <a:rPr lang="cs-CZ" sz="1400" dirty="0"/>
              <a:t>. Str. </a:t>
            </a:r>
            <a:r>
              <a:rPr lang="cs-CZ" sz="1400" dirty="0" smtClean="0"/>
              <a:t>18</a:t>
            </a:r>
            <a:endParaRPr lang="cs-CZ" sz="1400" dirty="0"/>
          </a:p>
          <a:p>
            <a:r>
              <a:rPr lang="cs-CZ" sz="1400" dirty="0"/>
              <a:t>[cit. </a:t>
            </a:r>
            <a:r>
              <a:rPr lang="cs-CZ" sz="1400" dirty="0" smtClean="0"/>
              <a:t>2014-6-14].</a:t>
            </a:r>
            <a:endParaRPr lang="cs-CZ" sz="1400" dirty="0"/>
          </a:p>
          <a:p>
            <a:r>
              <a:rPr lang="en-US" sz="1400" dirty="0" smtClean="0"/>
              <a:t>&lt;http</a:t>
            </a:r>
            <a:r>
              <a:rPr lang="en-US" sz="1400" dirty="0"/>
              <a:t>://</a:t>
            </a:r>
            <a:r>
              <a:rPr lang="en-US" sz="1400" dirty="0" smtClean="0"/>
              <a:t>de.wikipedia.org/wiki/Sanssouci#mediaviewer/Datei:P1190390_Potsdam_sans_souci_rwk.jpg&gt;</a:t>
            </a:r>
          </a:p>
          <a:p>
            <a:r>
              <a:rPr lang="cs-CZ" sz="1400" dirty="0" smtClean="0"/>
              <a:t>Obr. Str. 18</a:t>
            </a:r>
          </a:p>
          <a:p>
            <a:r>
              <a:rPr lang="cs-CZ" sz="1400" dirty="0" smtClean="0"/>
              <a:t>[cit. 2014-6-14].</a:t>
            </a:r>
          </a:p>
          <a:p>
            <a:r>
              <a:rPr lang="en-US" sz="1400" dirty="0"/>
              <a:t>&lt;h http://</a:t>
            </a:r>
            <a:r>
              <a:rPr lang="en-US" sz="1400" dirty="0" smtClean="0"/>
              <a:t>de.wikipedia.org/wiki/Spreewald#mediaviewer/Datei:Spreewald_kahn_01.jpg&gt;</a:t>
            </a:r>
          </a:p>
          <a:p>
            <a:r>
              <a:rPr lang="cs-CZ" sz="1400" dirty="0" smtClean="0"/>
              <a:t>Obr. Str. 19</a:t>
            </a:r>
          </a:p>
          <a:p>
            <a:r>
              <a:rPr lang="cs-CZ" sz="1400" dirty="0" smtClean="0"/>
              <a:t>[cit. 2014-6-14].</a:t>
            </a:r>
          </a:p>
          <a:p>
            <a:r>
              <a:rPr lang="en-US" sz="1400" dirty="0" smtClean="0"/>
              <a:t>&lt;http</a:t>
            </a:r>
            <a:r>
              <a:rPr lang="en-US" sz="1400" dirty="0"/>
              <a:t>://de.wikipedia.org/wiki/Brandenburg#mediaviewer/Datei:Brandenburg,_administrative_divisions_-_de_-_</a:t>
            </a:r>
            <a:r>
              <a:rPr lang="en-US" sz="1400" dirty="0" smtClean="0"/>
              <a:t>colored.svg&gt;</a:t>
            </a:r>
          </a:p>
        </p:txBody>
      </p:sp>
    </p:spTree>
    <p:extLst>
      <p:ext uri="{BB962C8B-B14F-4D97-AF65-F5344CB8AC3E}">
        <p14:creationId xmlns:p14="http://schemas.microsoft.com/office/powerpoint/2010/main" val="10173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Texty: </a:t>
            </a:r>
            <a:r>
              <a:rPr lang="cs-CZ" dirty="0" smtClean="0"/>
              <a:t>vlastní </a:t>
            </a:r>
            <a:r>
              <a:rPr lang="cs-CZ" dirty="0" smtClean="0"/>
              <a:t>komentáře.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1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Landeshauptstadt</a:t>
            </a:r>
            <a:r>
              <a:rPr lang="cs-CZ" dirty="0"/>
              <a:t> von </a:t>
            </a:r>
            <a:r>
              <a:rPr lang="cs-CZ" dirty="0" err="1"/>
              <a:t>Niedersachsen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 smtClean="0"/>
              <a:t>:</a:t>
            </a:r>
          </a:p>
          <a:p>
            <a:pPr marL="514350" indent="-514350">
              <a:buAutoNum type="alphaLcParenR"/>
            </a:pPr>
            <a:r>
              <a:rPr lang="cs-CZ" dirty="0" err="1" smtClean="0"/>
              <a:t>Cuxhaven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/>
              <a:t>Hannover</a:t>
            </a:r>
          </a:p>
          <a:p>
            <a:pPr marL="514350" indent="-514350">
              <a:buAutoNum type="alphaLcParenR"/>
            </a:pPr>
            <a:r>
              <a:rPr lang="cs-CZ" dirty="0"/>
              <a:t>Hamburg</a:t>
            </a:r>
          </a:p>
        </p:txBody>
      </p:sp>
      <p:pic>
        <p:nvPicPr>
          <p:cNvPr id="17410" name="Picture 2" descr="http://upload.wikimedia.org/wikipedia/commons/thumb/8/89/Neues_Rathaus_Hannover_2013.jpg/800px-Neues_Rathaus_Hannover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2802"/>
            <a:ext cx="4166658" cy="30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upload.wikimedia.org/wikipedia/commons/thumb/1/1f/SUB_Goettingen_Neubau4.jpg/1024px-SUB_Goettingen_Neubau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02802"/>
            <a:ext cx="4680520" cy="30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atei:Hannover in 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16632"/>
            <a:ext cx="7848872" cy="65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30304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b) Hannover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395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Es </a:t>
            </a:r>
            <a:r>
              <a:rPr lang="cs-CZ" dirty="0" err="1"/>
              <a:t>geht</a:t>
            </a:r>
            <a:r>
              <a:rPr lang="cs-CZ" dirty="0"/>
              <a:t> um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nördlichste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Deutschlands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vielen</a:t>
            </a:r>
            <a:r>
              <a:rPr lang="cs-CZ" dirty="0"/>
              <a:t> </a:t>
            </a:r>
            <a:r>
              <a:rPr lang="cs-CZ" dirty="0" err="1"/>
              <a:t>Inseln</a:t>
            </a:r>
            <a:r>
              <a:rPr lang="cs-CZ" dirty="0"/>
              <a:t>,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z.B</a:t>
            </a:r>
            <a:r>
              <a:rPr lang="cs-CZ" dirty="0"/>
              <a:t>. Helgoland, </a:t>
            </a:r>
            <a:r>
              <a:rPr lang="cs-CZ" dirty="0" err="1"/>
              <a:t>Sylt</a:t>
            </a:r>
            <a:r>
              <a:rPr lang="cs-CZ" dirty="0"/>
              <a:t>, </a:t>
            </a:r>
            <a:r>
              <a:rPr lang="cs-CZ" dirty="0" err="1"/>
              <a:t>Föhr</a:t>
            </a:r>
            <a:r>
              <a:rPr lang="cs-CZ" dirty="0"/>
              <a:t> oder </a:t>
            </a:r>
            <a:r>
              <a:rPr lang="cs-CZ" dirty="0" err="1"/>
              <a:t>Fehmarn</a:t>
            </a:r>
            <a:r>
              <a:rPr lang="cs-CZ" dirty="0"/>
              <a:t>.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bekannt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der </a:t>
            </a:r>
            <a:r>
              <a:rPr lang="cs-CZ" dirty="0" err="1"/>
              <a:t>Naturpark</a:t>
            </a:r>
            <a:r>
              <a:rPr lang="cs-CZ" dirty="0"/>
              <a:t> </a:t>
            </a:r>
            <a:r>
              <a:rPr lang="cs-CZ" dirty="0" err="1"/>
              <a:t>Lauenburgischer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In der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findet</a:t>
            </a:r>
            <a:r>
              <a:rPr lang="cs-CZ" dirty="0"/>
              <a:t> </a:t>
            </a:r>
            <a:r>
              <a:rPr lang="cs-CZ" dirty="0" err="1"/>
              <a:t>jedes</a:t>
            </a:r>
            <a:r>
              <a:rPr lang="cs-CZ" dirty="0"/>
              <a:t> </a:t>
            </a:r>
            <a:r>
              <a:rPr lang="cs-CZ" dirty="0" err="1"/>
              <a:t>Jahr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Festwoche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Segelregatten</a:t>
            </a:r>
            <a:r>
              <a:rPr lang="cs-CZ" dirty="0"/>
              <a:t> </a:t>
            </a:r>
            <a:r>
              <a:rPr lang="cs-CZ" dirty="0" err="1"/>
              <a:t>statt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 smtClean="0"/>
              <a:t>Auch</a:t>
            </a:r>
            <a:r>
              <a:rPr lang="cs-CZ" dirty="0" smtClean="0"/>
              <a:t> </a:t>
            </a:r>
            <a:r>
              <a:rPr lang="cs-CZ" dirty="0"/>
              <a:t>Lübeck, </a:t>
            </a:r>
            <a:r>
              <a:rPr lang="cs-CZ" dirty="0" err="1"/>
              <a:t>eine</a:t>
            </a:r>
            <a:r>
              <a:rPr lang="cs-CZ" dirty="0"/>
              <a:t> alte </a:t>
            </a:r>
            <a:r>
              <a:rPr lang="cs-CZ" dirty="0" err="1"/>
              <a:t>Hansestadt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Geburtsstadt</a:t>
            </a:r>
            <a:r>
              <a:rPr lang="cs-CZ" dirty="0"/>
              <a:t> von </a:t>
            </a:r>
            <a:r>
              <a:rPr lang="cs-CZ" dirty="0" err="1" smtClean="0"/>
              <a:t>Brüdern</a:t>
            </a:r>
            <a:r>
              <a:rPr lang="cs-CZ" dirty="0" smtClean="0"/>
              <a:t> Thomas </a:t>
            </a:r>
            <a:r>
              <a:rPr lang="cs-CZ" dirty="0" err="1" smtClean="0"/>
              <a:t>und</a:t>
            </a:r>
            <a:r>
              <a:rPr lang="cs-CZ" dirty="0" smtClean="0"/>
              <a:t> Heinrich </a:t>
            </a:r>
            <a:r>
              <a:rPr lang="cs-CZ" dirty="0"/>
              <a:t>Mann, </a:t>
            </a:r>
            <a:r>
              <a:rPr lang="cs-CZ" dirty="0" err="1"/>
              <a:t>lockt</a:t>
            </a:r>
            <a:r>
              <a:rPr lang="cs-CZ" dirty="0"/>
              <a:t> </a:t>
            </a:r>
            <a:r>
              <a:rPr lang="cs-CZ" dirty="0" err="1"/>
              <a:t>Touristen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herrlichen</a:t>
            </a:r>
            <a:r>
              <a:rPr lang="cs-CZ" dirty="0"/>
              <a:t> </a:t>
            </a:r>
            <a:r>
              <a:rPr lang="cs-CZ" dirty="0" err="1"/>
              <a:t>Bürgerhäusern</a:t>
            </a:r>
            <a:r>
              <a:rPr lang="cs-CZ" dirty="0"/>
              <a:t>,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berühmten</a:t>
            </a:r>
            <a:r>
              <a:rPr lang="cs-CZ" dirty="0"/>
              <a:t> </a:t>
            </a:r>
            <a:r>
              <a:rPr lang="cs-CZ" dirty="0" err="1"/>
              <a:t>Holstentor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Schleswig</a:t>
            </a:r>
            <a:r>
              <a:rPr lang="cs-CZ" dirty="0"/>
              <a:t> - </a:t>
            </a:r>
            <a:r>
              <a:rPr lang="cs-CZ" dirty="0" err="1"/>
              <a:t>Holstein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88032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Landeshauptstadt</a:t>
            </a:r>
            <a:r>
              <a:rPr lang="cs-CZ" dirty="0"/>
              <a:t> von </a:t>
            </a:r>
            <a:r>
              <a:rPr lang="cs-CZ" dirty="0" err="1"/>
              <a:t>Schleswig</a:t>
            </a:r>
            <a:r>
              <a:rPr lang="cs-CZ" dirty="0"/>
              <a:t> – </a:t>
            </a:r>
            <a:r>
              <a:rPr lang="cs-CZ" dirty="0" err="1"/>
              <a:t>Holstein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 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/>
              <a:t>Lübeck</a:t>
            </a:r>
          </a:p>
          <a:p>
            <a:pPr marL="514350" indent="-514350">
              <a:buAutoNum type="alphaLcParenR"/>
            </a:pPr>
            <a:r>
              <a:rPr lang="cs-CZ" dirty="0" smtClean="0"/>
              <a:t>Kiel</a:t>
            </a:r>
          </a:p>
          <a:p>
            <a:pPr marL="514350" indent="-514350">
              <a:buAutoNum type="alphaLcParenR"/>
            </a:pPr>
            <a:r>
              <a:rPr lang="cs-CZ" dirty="0" err="1"/>
              <a:t>Schleswig</a:t>
            </a:r>
            <a:endParaRPr lang="cs-CZ" dirty="0" smtClean="0"/>
          </a:p>
        </p:txBody>
      </p:sp>
      <p:pic>
        <p:nvPicPr>
          <p:cNvPr id="19458" name="Picture 2" descr="http://upload.wikimedia.org/wikipedia/commons/thumb/e/ec/Kiel_Rathaus_0336.jpg/1024px-Kiel_Rathaus_0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2" y="3861048"/>
            <a:ext cx="4435995" cy="24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upload.wikimedia.org/wikipedia/commons/thumb/c/c7/FDN_Holstentor_Stadtseite.jpg/640px-FDN_Holstentor_Stadtse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17" y="2634827"/>
            <a:ext cx="3791783" cy="37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95017" y="215465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Lübeck – </a:t>
            </a:r>
            <a:r>
              <a:rPr lang="cs-CZ" sz="2000" dirty="0" err="1">
                <a:solidFill>
                  <a:srgbClr val="FF0000"/>
                </a:solidFill>
              </a:rPr>
              <a:t>Holstentor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8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atei:Schleswig-Holstein KI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08912" cy="65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21328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b) Kiel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360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In der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finden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Blumenausstellungen</a:t>
            </a:r>
            <a:r>
              <a:rPr lang="cs-CZ" dirty="0"/>
              <a:t> </a:t>
            </a:r>
            <a:r>
              <a:rPr lang="cs-CZ" dirty="0" err="1"/>
              <a:t>statt</a:t>
            </a:r>
            <a:r>
              <a:rPr lang="cs-CZ" dirty="0"/>
              <a:t>. </a:t>
            </a:r>
            <a:r>
              <a:rPr lang="cs-CZ" dirty="0" err="1"/>
              <a:t>Bekannt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Krämmerbrucke</a:t>
            </a:r>
            <a:r>
              <a:rPr lang="cs-CZ" dirty="0"/>
              <a:t>, der Dom </a:t>
            </a:r>
            <a:r>
              <a:rPr lang="cs-CZ" dirty="0" err="1"/>
              <a:t>mit</a:t>
            </a:r>
            <a:r>
              <a:rPr lang="cs-CZ" dirty="0"/>
              <a:t> der St.-</a:t>
            </a:r>
            <a:r>
              <a:rPr lang="cs-CZ" dirty="0" err="1"/>
              <a:t>Severi</a:t>
            </a:r>
            <a:r>
              <a:rPr lang="cs-CZ" dirty="0"/>
              <a:t>-</a:t>
            </a:r>
            <a:r>
              <a:rPr lang="cs-CZ" dirty="0" err="1"/>
              <a:t>Kirche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Eisenach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der </a:t>
            </a:r>
            <a:r>
              <a:rPr lang="cs-CZ" dirty="0" err="1"/>
              <a:t>berühmte</a:t>
            </a:r>
            <a:r>
              <a:rPr lang="cs-CZ" dirty="0"/>
              <a:t> </a:t>
            </a:r>
            <a:r>
              <a:rPr lang="cs-CZ" dirty="0" err="1"/>
              <a:t>Komponist</a:t>
            </a:r>
            <a:r>
              <a:rPr lang="cs-CZ" dirty="0"/>
              <a:t> J. S. Bach </a:t>
            </a:r>
            <a:r>
              <a:rPr lang="cs-CZ" dirty="0" err="1"/>
              <a:t>geboren</a:t>
            </a:r>
            <a:r>
              <a:rPr lang="cs-CZ" dirty="0"/>
              <a:t>. </a:t>
            </a:r>
            <a:r>
              <a:rPr lang="cs-CZ" dirty="0" err="1"/>
              <a:t>Unweit</a:t>
            </a:r>
            <a:r>
              <a:rPr lang="cs-CZ" dirty="0"/>
              <a:t> </a:t>
            </a:r>
            <a:r>
              <a:rPr lang="cs-CZ" dirty="0" err="1"/>
              <a:t>davon</a:t>
            </a:r>
            <a:r>
              <a:rPr lang="cs-CZ" dirty="0"/>
              <a:t> </a:t>
            </a:r>
            <a:r>
              <a:rPr lang="cs-CZ" dirty="0" err="1"/>
              <a:t>liegt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Burg</a:t>
            </a:r>
            <a:r>
              <a:rPr lang="cs-CZ" dirty="0"/>
              <a:t> Wartburg, </a:t>
            </a:r>
            <a:r>
              <a:rPr lang="cs-CZ" dirty="0" err="1"/>
              <a:t>wo</a:t>
            </a:r>
            <a:r>
              <a:rPr lang="cs-CZ" dirty="0"/>
              <a:t> Martin Luther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Bibel</a:t>
            </a:r>
            <a:r>
              <a:rPr lang="cs-CZ" dirty="0"/>
              <a:t> </a:t>
            </a:r>
            <a:r>
              <a:rPr lang="cs-CZ" dirty="0" err="1"/>
              <a:t>ins</a:t>
            </a:r>
            <a:r>
              <a:rPr lang="cs-CZ" dirty="0"/>
              <a:t> </a:t>
            </a:r>
            <a:r>
              <a:rPr lang="cs-CZ" dirty="0" err="1"/>
              <a:t>Neuhochdeutsche</a:t>
            </a:r>
            <a:r>
              <a:rPr lang="cs-CZ" dirty="0"/>
              <a:t> </a:t>
            </a:r>
            <a:r>
              <a:rPr lang="cs-CZ" dirty="0" err="1"/>
              <a:t>übersetzte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 err="1"/>
              <a:t>Weimar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Goethe- </a:t>
            </a:r>
            <a:r>
              <a:rPr lang="cs-CZ" dirty="0" err="1"/>
              <a:t>und</a:t>
            </a:r>
            <a:r>
              <a:rPr lang="cs-CZ" dirty="0"/>
              <a:t> Schiller-</a:t>
            </a:r>
            <a:r>
              <a:rPr lang="cs-CZ" dirty="0" err="1"/>
              <a:t>Stadt</a:t>
            </a:r>
            <a:r>
              <a:rPr lang="cs-CZ" dirty="0"/>
              <a:t> </a:t>
            </a:r>
            <a:r>
              <a:rPr lang="cs-CZ" dirty="0" err="1"/>
              <a:t>bekannt</a:t>
            </a:r>
            <a:r>
              <a:rPr lang="cs-CZ" dirty="0"/>
              <a:t>. Man kann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Sehenswürdigkeiten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diesen</a:t>
            </a:r>
            <a:r>
              <a:rPr lang="cs-CZ" dirty="0"/>
              <a:t> </a:t>
            </a:r>
            <a:r>
              <a:rPr lang="cs-CZ" dirty="0" err="1"/>
              <a:t>Dichtern</a:t>
            </a:r>
            <a:r>
              <a:rPr lang="cs-CZ" dirty="0"/>
              <a:t> </a:t>
            </a:r>
            <a:r>
              <a:rPr lang="cs-CZ" dirty="0" err="1"/>
              <a:t>verbunden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, </a:t>
            </a:r>
            <a:r>
              <a:rPr lang="cs-CZ" dirty="0" err="1"/>
              <a:t>besuchen</a:t>
            </a:r>
            <a:r>
              <a:rPr lang="cs-CZ" dirty="0"/>
              <a:t>: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Goethehaus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Frauenplan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Schillerhaus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Nationaltheater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smtClean="0"/>
              <a:t>Goethe-</a:t>
            </a:r>
            <a:r>
              <a:rPr lang="cs-CZ" dirty="0" err="1" smtClean="0"/>
              <a:t>und</a:t>
            </a:r>
            <a:r>
              <a:rPr lang="cs-CZ" dirty="0" smtClean="0"/>
              <a:t>-Schiller-</a:t>
            </a:r>
            <a:r>
              <a:rPr lang="cs-CZ" dirty="0" err="1" smtClean="0"/>
              <a:t>Gruft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Sportliebhaber</a:t>
            </a:r>
            <a:r>
              <a:rPr lang="cs-CZ" dirty="0"/>
              <a:t> </a:t>
            </a:r>
            <a:r>
              <a:rPr lang="cs-CZ" dirty="0" err="1"/>
              <a:t>kennen</a:t>
            </a:r>
            <a:r>
              <a:rPr lang="cs-CZ" dirty="0"/>
              <a:t> </a:t>
            </a:r>
            <a:r>
              <a:rPr lang="cs-CZ" dirty="0" err="1"/>
              <a:t>sicher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Wintersportzentrum</a:t>
            </a:r>
            <a:r>
              <a:rPr lang="cs-CZ" dirty="0"/>
              <a:t> </a:t>
            </a:r>
            <a:r>
              <a:rPr lang="cs-CZ" dirty="0" err="1"/>
              <a:t>Oberhof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Thüringer</a:t>
            </a:r>
            <a:r>
              <a:rPr lang="cs-CZ" dirty="0"/>
              <a:t> </a:t>
            </a:r>
            <a:r>
              <a:rPr lang="cs-CZ" dirty="0" err="1"/>
              <a:t>Wald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Thüringen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4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Hauptstadt</a:t>
            </a:r>
            <a:r>
              <a:rPr lang="cs-CZ" dirty="0"/>
              <a:t> von </a:t>
            </a:r>
            <a:r>
              <a:rPr lang="cs-CZ" dirty="0" err="1"/>
              <a:t>Thüringen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 smtClean="0"/>
              <a:t>:</a:t>
            </a:r>
          </a:p>
          <a:p>
            <a:pPr marL="514350" indent="-514350">
              <a:buAutoNum type="alphaLcParenR"/>
            </a:pPr>
            <a:r>
              <a:rPr lang="cs-CZ" dirty="0" smtClean="0"/>
              <a:t>Magdeburg</a:t>
            </a:r>
          </a:p>
          <a:p>
            <a:pPr marL="514350" indent="-514350">
              <a:buAutoNum type="alphaLcParenR"/>
            </a:pPr>
            <a:r>
              <a:rPr lang="cs-CZ" dirty="0" smtClean="0"/>
              <a:t>Erfurt</a:t>
            </a:r>
          </a:p>
          <a:p>
            <a:pPr marL="514350" indent="-514350">
              <a:buAutoNum type="alphaLcParenR"/>
            </a:pPr>
            <a:r>
              <a:rPr lang="cs-CZ" dirty="0" smtClean="0"/>
              <a:t>Jena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upload.wikimedia.org/wikipedia/commons/thumb/9/9b/Erfurt_cathedral_and_severi_church-2.jpg/800px-Erfurt_cathedral_and_severi_churc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00401" cy="32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4/45/Weimar_City_hall.jpg/800px-Weimar_City_h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79" y="3428249"/>
            <a:ext cx="4123841" cy="32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99132" y="2847915"/>
            <a:ext cx="196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Weimarer</a:t>
            </a:r>
            <a:r>
              <a:rPr lang="cs-CZ" b="1" dirty="0" smtClean="0">
                <a:solidFill>
                  <a:srgbClr val="FF0000"/>
                </a:solidFill>
              </a:rPr>
              <a:t> Rathaus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938</Words>
  <Application>Microsoft Office PowerPoint</Application>
  <PresentationFormat>Předvádění na obrazovce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Deutsche Bundesländer  (der 2. Teil)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Citace:</vt:lpstr>
      <vt:lpstr>Citace:</vt:lpstr>
      <vt:lpstr>Citace: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uživatel07</cp:lastModifiedBy>
  <cp:revision>91</cp:revision>
  <dcterms:created xsi:type="dcterms:W3CDTF">2012-11-20T13:21:31Z</dcterms:created>
  <dcterms:modified xsi:type="dcterms:W3CDTF">2014-06-16T22:17:52Z</dcterms:modified>
</cp:coreProperties>
</file>