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  <p:sldId id="275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7FC38-0821-451A-A164-F1B9E13CD641}" type="datetimeFigureOut">
              <a:rPr lang="cs-CZ" smtClean="0"/>
              <a:pPr/>
              <a:t>22.7.2013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1258F-33F0-4B3A-8082-A296204A17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Witz.w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Witz%202.w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Witz%203.wm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6600" smtClean="0"/>
              <a:t>Witze sind Spitze II.</a:t>
            </a:r>
            <a:endParaRPr lang="cs-CZ" sz="6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01208"/>
            <a:ext cx="7704856" cy="1152128"/>
          </a:xfrm>
        </p:spPr>
        <p:txBody>
          <a:bodyPr>
            <a:normAutofit/>
          </a:bodyPr>
          <a:lstStyle/>
          <a:p>
            <a:r>
              <a:rPr lang="cs-CZ" sz="2000" smtClean="0">
                <a:solidFill>
                  <a:schemeClr val="tx1"/>
                </a:solidFill>
              </a:rPr>
              <a:t>Vzdělávací materiál </a:t>
            </a:r>
            <a:r>
              <a:rPr lang="cs-CZ" sz="200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>
                <a:solidFill>
                  <a:schemeClr val="tx1"/>
                </a:solidFill>
              </a:rPr>
              <a:t>Inovace a zkvalitnění výuky na Slovanském gymnáziu</a:t>
            </a:r>
            <a:endParaRPr lang="cs-CZ" sz="2000">
              <a:solidFill>
                <a:schemeClr val="tx1"/>
              </a:solidFill>
            </a:endParaRPr>
          </a:p>
          <a:p>
            <a:r>
              <a:rPr lang="cs-CZ" sz="2000" b="1" smtClean="0">
                <a:solidFill>
                  <a:schemeClr val="tx1"/>
                </a:solidFill>
              </a:rPr>
              <a:t>CZ.1.07/1.5.00/34.1088</a:t>
            </a:r>
            <a:endParaRPr lang="cs-CZ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Beschreiben Sie das Bild unten!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932040" y="4509120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mtClean="0">
                <a:hlinkClick r:id="rId2" action="ppaction://hlinkfile"/>
              </a:rPr>
              <a:t>Den Witz hören…</a:t>
            </a: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004048" y="3140968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smtClean="0"/>
              <a:t>Welche Personen oder Dinge treten im Witz auf?</a:t>
            </a:r>
            <a:endParaRPr lang="cs-CZ" sz="2000"/>
          </a:p>
        </p:txBody>
      </p:sp>
      <p:sp>
        <p:nvSpPr>
          <p:cNvPr id="12" name="Obdélník 11"/>
          <p:cNvSpPr/>
          <p:nvPr/>
        </p:nvSpPr>
        <p:spPr>
          <a:xfrm>
            <a:off x="1259632" y="1997839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ctr">
              <a:buNone/>
            </a:pPr>
            <a:r>
              <a:rPr lang="cs-CZ" sz="2000" smtClean="0"/>
              <a:t>Versuchen Sie zu erraten, worum es im folgenden Witz geht!</a:t>
            </a:r>
            <a:endParaRPr lang="cs-CZ" sz="2000"/>
          </a:p>
        </p:txBody>
      </p:sp>
      <p:pic>
        <p:nvPicPr>
          <p:cNvPr id="3" name="Picture 2" descr="C:\Users\Martin Pospíšil\Desktop\OBR DUM\450px-Wiener_Melange_0363wien_img_96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7"/>
            <a:ext cx="4032448" cy="5376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824535"/>
          </a:xfrm>
        </p:spPr>
        <p:txBody>
          <a:bodyPr>
            <a:normAutofit fontScale="90000"/>
          </a:bodyPr>
          <a:lstStyle/>
          <a:p>
            <a:r>
              <a:rPr lang="cs-CZ" u="sng" smtClean="0"/>
              <a:t>Im </a:t>
            </a:r>
            <a:r>
              <a:rPr lang="cs-CZ" u="sng" smtClean="0"/>
              <a:t>Kaffeehaus</a:t>
            </a:r>
            <a:br>
              <a:rPr lang="cs-CZ" u="sng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"Aber Herr Ober, der </a:t>
            </a:r>
            <a:r>
              <a:rPr lang="cs-CZ" b="1" smtClean="0"/>
              <a:t>Kaffee</a:t>
            </a:r>
            <a:r>
              <a:rPr lang="cs-CZ" smtClean="0"/>
              <a:t> ist ja kalt!"</a:t>
            </a:r>
            <a:br>
              <a:rPr lang="cs-CZ" smtClean="0"/>
            </a:br>
            <a:r>
              <a:rPr lang="cs-CZ" smtClean="0"/>
              <a:t>"Gut, dass Sie mir das sagen, mein Herr! Eiskaffee </a:t>
            </a:r>
            <a:r>
              <a:rPr lang="cs-CZ" b="1" smtClean="0"/>
              <a:t>kostet</a:t>
            </a:r>
            <a:r>
              <a:rPr lang="cs-CZ" smtClean="0"/>
              <a:t> nämlich einen </a:t>
            </a:r>
            <a:r>
              <a:rPr lang="cs-CZ" b="1" smtClean="0"/>
              <a:t>Euro</a:t>
            </a:r>
            <a:r>
              <a:rPr lang="cs-CZ" smtClean="0"/>
              <a:t> mehr ..."</a:t>
            </a:r>
            <a:br>
              <a:rPr lang="cs-CZ" smtClean="0"/>
            </a:b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1224136"/>
          </a:xfrm>
        </p:spPr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Warum ist es witzig? – Diskutieren Sie!</a:t>
            </a:r>
          </a:p>
          <a:p>
            <a:r>
              <a:rPr lang="cs-CZ" smtClean="0">
                <a:solidFill>
                  <a:srgbClr val="FF0000"/>
                </a:solidFill>
              </a:rPr>
              <a:t>Bilden Sie Sätze mit fettgedruckten Ausdrücken!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Beschreiben Sie das Bild unten!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99792" y="6488668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mtClean="0">
                <a:hlinkClick r:id="rId2" action="ppaction://hlinkfile"/>
              </a:rPr>
              <a:t>Den Witz hören…</a:t>
            </a: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0" y="1124744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smtClean="0"/>
              <a:t>Welche Personen oder Dinge treten im Witz auf?</a:t>
            </a:r>
            <a:endParaRPr lang="cs-CZ" sz="2000"/>
          </a:p>
        </p:txBody>
      </p:sp>
      <p:sp>
        <p:nvSpPr>
          <p:cNvPr id="12" name="Obdélník 11"/>
          <p:cNvSpPr/>
          <p:nvPr/>
        </p:nvSpPr>
        <p:spPr>
          <a:xfrm>
            <a:off x="1439144" y="1124744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ctr">
              <a:buNone/>
            </a:pPr>
            <a:r>
              <a:rPr lang="en-US" sz="2000" smtClean="0"/>
              <a:t>        </a:t>
            </a:r>
            <a:r>
              <a:rPr lang="cs-CZ" sz="2000" smtClean="0"/>
              <a:t>Versuchen Sie zu erraten, worum es im folgenden Witz geht!</a:t>
            </a:r>
            <a:endParaRPr lang="cs-CZ" sz="2000"/>
          </a:p>
        </p:txBody>
      </p:sp>
      <p:pic>
        <p:nvPicPr>
          <p:cNvPr id="1026" name="Picture 2" descr="C:\Users\Martin Pospíšil\Desktop\OBR DUM\Magnet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844824"/>
            <a:ext cx="7020780" cy="4680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4824535"/>
          </a:xfrm>
        </p:spPr>
        <p:txBody>
          <a:bodyPr>
            <a:normAutofit fontScale="90000"/>
          </a:bodyPr>
          <a:lstStyle/>
          <a:p>
            <a:r>
              <a:rPr lang="cs-CZ" u="sng" smtClean="0"/>
              <a:t>In der </a:t>
            </a:r>
            <a:r>
              <a:rPr lang="cs-CZ" u="sng" smtClean="0"/>
              <a:t>Schule</a:t>
            </a:r>
            <a:br>
              <a:rPr lang="cs-CZ" u="sng" smtClean="0"/>
            </a:b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Lehrer</a:t>
            </a:r>
            <a:r>
              <a:rPr lang="cs-CZ" smtClean="0"/>
              <a:t> zum </a:t>
            </a:r>
            <a:r>
              <a:rPr lang="cs-CZ" b="1" smtClean="0"/>
              <a:t>Schüler</a:t>
            </a:r>
            <a:r>
              <a:rPr lang="cs-CZ" smtClean="0"/>
              <a:t>: ''Für diese </a:t>
            </a:r>
            <a:r>
              <a:rPr lang="cs-CZ" b="1" smtClean="0"/>
              <a:t>Frechheit</a:t>
            </a:r>
            <a:r>
              <a:rPr lang="cs-CZ" smtClean="0"/>
              <a:t> schreibst Du hundert Mal, 'Ich bin ein fauler Kerl' und lässt es dann von Deinem Vater </a:t>
            </a:r>
            <a:r>
              <a:rPr lang="cs-CZ" b="1" smtClean="0"/>
              <a:t>unterschreiben</a:t>
            </a:r>
            <a:r>
              <a:rPr lang="cs-CZ" smtClean="0"/>
              <a:t>!'' </a:t>
            </a:r>
            <a:br>
              <a:rPr lang="cs-CZ" smtClean="0"/>
            </a:br>
            <a:r>
              <a:rPr lang="cs-CZ" smtClean="0">
                <a:sym typeface="Wingdings" pitchFamily="2" charset="2"/>
              </a:rPr>
              <a:t></a:t>
            </a: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1224136"/>
          </a:xfrm>
        </p:spPr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Warum ist es witzig? – Diskutieren Sie!</a:t>
            </a:r>
          </a:p>
          <a:p>
            <a:r>
              <a:rPr lang="cs-CZ" smtClean="0">
                <a:solidFill>
                  <a:srgbClr val="FF0000"/>
                </a:solidFill>
              </a:rPr>
              <a:t>Bilden Sie Sätze mit fettgedruckten Ausdrücken!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Beschreiben Sie das Bild unten!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148064" y="6021288"/>
            <a:ext cx="3995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mtClean="0">
                <a:hlinkClick r:id="rId2" action="ppaction://hlinkfile"/>
              </a:rPr>
              <a:t>Den Witz hören…</a:t>
            </a:r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183560" y="3933056"/>
            <a:ext cx="3960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smtClean="0"/>
              <a:t>Welche Personen oder Dinge treten im Witz auf?</a:t>
            </a:r>
            <a:endParaRPr lang="cs-CZ" sz="2000"/>
          </a:p>
        </p:txBody>
      </p:sp>
      <p:sp>
        <p:nvSpPr>
          <p:cNvPr id="12" name="Obdélník 11"/>
          <p:cNvSpPr/>
          <p:nvPr/>
        </p:nvSpPr>
        <p:spPr>
          <a:xfrm>
            <a:off x="1259632" y="1412776"/>
            <a:ext cx="7704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ctr">
              <a:buNone/>
            </a:pPr>
            <a:r>
              <a:rPr lang="en-US" sz="2000" smtClean="0"/>
              <a:t>        </a:t>
            </a:r>
            <a:r>
              <a:rPr lang="cs-CZ" sz="2000" smtClean="0"/>
              <a:t>Versuchen Sie zu erraten, worum es im folgenden Witz geht!</a:t>
            </a:r>
            <a:endParaRPr lang="cs-CZ" sz="2000"/>
          </a:p>
        </p:txBody>
      </p:sp>
      <p:pic>
        <p:nvPicPr>
          <p:cNvPr id="3" name="Picture 2" descr="C:\Users\Martin Pospíšil\Desktop\OBR DUM\Frisoerin_fc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3495675" cy="570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184575"/>
          </a:xfrm>
        </p:spPr>
        <p:txBody>
          <a:bodyPr>
            <a:normAutofit/>
          </a:bodyPr>
          <a:lstStyle/>
          <a:p>
            <a:r>
              <a:rPr lang="cs-CZ" smtClean="0"/>
              <a:t/>
            </a:r>
            <a:br>
              <a:rPr lang="cs-CZ" smtClean="0"/>
            </a:br>
            <a:endParaRPr lang="cs-CZ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755576" y="5445224"/>
            <a:ext cx="7704856" cy="1224136"/>
          </a:xfrm>
        </p:spPr>
        <p:txBody>
          <a:bodyPr>
            <a:normAutofit fontScale="925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Warum ist es witzig? – Diskutieren Sie!</a:t>
            </a:r>
          </a:p>
          <a:p>
            <a:r>
              <a:rPr lang="cs-CZ" smtClean="0">
                <a:solidFill>
                  <a:srgbClr val="FF0000"/>
                </a:solidFill>
              </a:rPr>
              <a:t>Bilden Sie Sätze mit fettgedruckten Ausdrücken!</a:t>
            </a:r>
          </a:p>
          <a:p>
            <a:endParaRPr lang="cs-CZ">
              <a:solidFill>
                <a:srgbClr val="FF0000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24000" y="0"/>
          <a:ext cx="6096000" cy="502264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6883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44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Beim Frisör</a:t>
                      </a:r>
                      <a:endParaRPr lang="cs-CZ" sz="4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42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4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Friseur: "Ihr </a:t>
                      </a:r>
                      <a:r>
                        <a:rPr lang="cs-CZ" sz="4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Haar</a:t>
                      </a:r>
                      <a:r>
                        <a:rPr lang="cs-CZ" sz="4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wird </a:t>
                      </a:r>
                      <a:r>
                        <a:rPr lang="cs-CZ" sz="4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langsam</a:t>
                      </a:r>
                      <a:r>
                        <a:rPr lang="cs-CZ" sz="4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grau!"</a:t>
                      </a:r>
                      <a:r>
                        <a:rPr lang="cs-CZ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cs-CZ" sz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cs-CZ" sz="4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Kunde: "Kein </a:t>
                      </a:r>
                      <a:r>
                        <a:rPr lang="cs-CZ" sz="4000" b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Wunder</a:t>
                      </a:r>
                      <a:r>
                        <a:rPr lang="cs-CZ" sz="4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bei Ihrem Arbeitstempo!"</a:t>
                      </a:r>
                      <a:endParaRPr lang="cs-CZ" sz="4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Und noch ein guter…</a:t>
            </a:r>
            <a:endParaRPr lang="cs-CZ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4180344"/>
            <a:ext cx="84066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u="sng" smtClean="0"/>
              <a:t> </a:t>
            </a:r>
            <a:r>
              <a:rPr lang="cs-CZ" sz="2800" u="sng" smtClean="0"/>
              <a:t>Im Büro</a:t>
            </a:r>
            <a:r>
              <a:rPr lang="cs-CZ" sz="2800" smtClean="0"/>
              <a:t/>
            </a:r>
            <a:br>
              <a:rPr lang="cs-CZ" sz="2800" smtClean="0"/>
            </a:br>
            <a:r>
              <a:rPr lang="cs-CZ" sz="2800" smtClean="0"/>
              <a:t>"Chef, darf ich heute zwei Stunden früher Schluss machen? Meine Frau will mit mir einkaufen gehen." </a:t>
            </a:r>
            <a:br>
              <a:rPr lang="cs-CZ" sz="2800" smtClean="0"/>
            </a:br>
            <a:r>
              <a:rPr lang="cs-CZ" sz="2800" smtClean="0"/>
              <a:t>„Auf keinen Fall. Das kommt gar nicht in Frage."</a:t>
            </a:r>
            <a:br>
              <a:rPr lang="cs-CZ" sz="2800" smtClean="0"/>
            </a:br>
            <a:r>
              <a:rPr lang="cs-CZ" sz="2800" smtClean="0"/>
              <a:t>"Vielen Dank Chef, ich wusste, sie lassen mich nicht im Stich."</a:t>
            </a:r>
            <a:endParaRPr lang="cs-CZ" sz="2800"/>
          </a:p>
        </p:txBody>
      </p:sp>
      <p:pic>
        <p:nvPicPr>
          <p:cNvPr id="5121" name="Picture 1" descr="C:\Users\Martin Pospíšil\Desktop\OBR DUM\800px-OpenPlanRedBallo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64704"/>
            <a:ext cx="5970240" cy="3793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cs-CZ" smtClean="0"/>
              <a:t>Citace: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309320"/>
          </a:xfrm>
        </p:spPr>
        <p:txBody>
          <a:bodyPr>
            <a:normAutofit/>
          </a:bodyPr>
          <a:lstStyle/>
          <a:p>
            <a:r>
              <a:rPr lang="cs-CZ" sz="2000" smtClean="0"/>
              <a:t>Obr. Str. 2</a:t>
            </a:r>
          </a:p>
          <a:p>
            <a:r>
              <a:rPr lang="cs-CZ" sz="2000" smtClean="0"/>
              <a:t>[cit. 2013-7-21].</a:t>
            </a:r>
          </a:p>
          <a:p>
            <a:r>
              <a:rPr lang="cs-CZ" sz="2000" smtClean="0"/>
              <a:t>&lt;http://commons.wikimedia.org/wiki/File:Wiener_Melange_0363wien_img_9691.jpg&gt;</a:t>
            </a:r>
          </a:p>
          <a:p>
            <a:r>
              <a:rPr lang="cs-CZ" sz="2000" smtClean="0"/>
              <a:t>Obr. Str. 4</a:t>
            </a:r>
          </a:p>
          <a:p>
            <a:r>
              <a:rPr lang="cs-CZ" sz="2000" smtClean="0"/>
              <a:t>[cit. 2013-7-21].</a:t>
            </a:r>
          </a:p>
          <a:p>
            <a:r>
              <a:rPr lang="en-US" sz="2000" smtClean="0"/>
              <a:t>&lt;http://cs.wikipedia.org/wiki/Soubor:MagnetSchool.jpg&gt;</a:t>
            </a:r>
            <a:endParaRPr lang="cs-CZ" sz="2000" smtClean="0"/>
          </a:p>
          <a:p>
            <a:r>
              <a:rPr lang="cs-CZ" sz="2000" smtClean="0"/>
              <a:t>Obr. Str. </a:t>
            </a:r>
            <a:r>
              <a:rPr lang="en-US" sz="2000" smtClean="0"/>
              <a:t>6</a:t>
            </a:r>
            <a:endParaRPr lang="cs-CZ" sz="2000" smtClean="0"/>
          </a:p>
          <a:p>
            <a:r>
              <a:rPr lang="cs-CZ" sz="2000" smtClean="0"/>
              <a:t>[cit. 2013-7-21].</a:t>
            </a:r>
          </a:p>
          <a:p>
            <a:r>
              <a:rPr lang="en-US" sz="2000" smtClean="0"/>
              <a:t>&lt;http://en.wikipedia.org/wiki/File:Frisoerin_fcm.jpg&gt;</a:t>
            </a:r>
          </a:p>
          <a:p>
            <a:r>
              <a:rPr lang="cs-CZ" sz="2000" smtClean="0"/>
              <a:t>Obr. Str. 8</a:t>
            </a:r>
          </a:p>
          <a:p>
            <a:r>
              <a:rPr lang="cs-CZ" sz="2000" smtClean="0"/>
              <a:t>[cit. 2013-7-21].</a:t>
            </a:r>
          </a:p>
          <a:p>
            <a:r>
              <a:rPr lang="en-US" sz="2000" smtClean="0"/>
              <a:t>&lt;http://en.wikipedia.org/wiki/File:OpenPlanRedBalloon1.jpg&gt;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240</Words>
  <Application>Microsoft Office PowerPoint</Application>
  <PresentationFormat>Předvádění na obrazovce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Witze sind Spitze II.</vt:lpstr>
      <vt:lpstr>Beschreiben Sie das Bild unten!</vt:lpstr>
      <vt:lpstr>Im Kaffeehaus  "Aber Herr Ober, der Kaffee ist ja kalt!" "Gut, dass Sie mir das sagen, mein Herr! Eiskaffee kostet nämlich einen Euro mehr ..." </vt:lpstr>
      <vt:lpstr>Beschreiben Sie das Bild unten!</vt:lpstr>
      <vt:lpstr>In der Schule  Lehrer zum Schüler: ''Für diese Frechheit schreibst Du hundert Mal, 'Ich bin ein fauler Kerl' und lässt es dann von Deinem Vater unterschreiben!''  </vt:lpstr>
      <vt:lpstr>Beschreiben Sie das Bild unten!</vt:lpstr>
      <vt:lpstr> </vt:lpstr>
      <vt:lpstr>Und noch ein guter…</vt:lpstr>
      <vt:lpstr>Citace: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lachnitova</dc:creator>
  <cp:lastModifiedBy>Martin Pospíšil</cp:lastModifiedBy>
  <cp:revision>44</cp:revision>
  <dcterms:created xsi:type="dcterms:W3CDTF">2012-11-20T13:21:31Z</dcterms:created>
  <dcterms:modified xsi:type="dcterms:W3CDTF">2013-07-22T14:37:20Z</dcterms:modified>
</cp:coreProperties>
</file>