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1" r:id="rId5"/>
    <p:sldId id="272" r:id="rId6"/>
    <p:sldId id="273" r:id="rId7"/>
    <p:sldId id="274" r:id="rId8"/>
    <p:sldId id="275" r:id="rId9"/>
    <p:sldId id="261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22.7.2013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22.7.2013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22.7.2013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22.7.2013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22.7.2013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22.7.2013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22.7.2013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22.7.2013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22.7.2013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22.7.2013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22.7.2013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7FC38-0821-451A-A164-F1B9E13CD641}" type="datetimeFigureOut">
              <a:rPr lang="cs-CZ" smtClean="0"/>
              <a:pPr/>
              <a:t>22.7.2013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Witz.wma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Witz%202.wm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Witz3.wm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6600" smtClean="0"/>
              <a:t>Witze sind Spitze</a:t>
            </a:r>
            <a:endParaRPr lang="cs-CZ" sz="660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152128"/>
          </a:xfrm>
        </p:spPr>
        <p:txBody>
          <a:bodyPr>
            <a:normAutofit/>
          </a:bodyPr>
          <a:lstStyle/>
          <a:p>
            <a:r>
              <a:rPr lang="cs-CZ" sz="2000" smtClean="0">
                <a:solidFill>
                  <a:schemeClr val="tx1"/>
                </a:solidFill>
              </a:rPr>
              <a:t>Vzdělávací materiál </a:t>
            </a:r>
            <a:r>
              <a:rPr lang="cs-CZ" sz="2000">
                <a:solidFill>
                  <a:schemeClr val="tx1"/>
                </a:solidFill>
              </a:rPr>
              <a:t>byl vytvořen v rámci projektu </a:t>
            </a:r>
          </a:p>
          <a:p>
            <a:r>
              <a:rPr lang="cs-CZ" sz="2000" b="1">
                <a:solidFill>
                  <a:schemeClr val="tx1"/>
                </a:solidFill>
              </a:rPr>
              <a:t>Inovace a zkvalitnění výuky na Slovanském gymnáziu</a:t>
            </a:r>
            <a:endParaRPr lang="cs-CZ" sz="2000">
              <a:solidFill>
                <a:schemeClr val="tx1"/>
              </a:solidFill>
            </a:endParaRPr>
          </a:p>
          <a:p>
            <a:r>
              <a:rPr lang="cs-CZ" sz="2000" b="1" smtClean="0">
                <a:solidFill>
                  <a:schemeClr val="tx1"/>
                </a:solidFill>
              </a:rPr>
              <a:t>CZ.1.07/1.5.00/34.1088</a:t>
            </a:r>
            <a:endParaRPr lang="cs-CZ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32656"/>
            <a:ext cx="5124450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FFC000"/>
          </a:solidFill>
        </p:spPr>
        <p:txBody>
          <a:bodyPr/>
          <a:lstStyle/>
          <a:p>
            <a:r>
              <a:rPr lang="cs-CZ" smtClean="0"/>
              <a:t>Beschreiben Sie das Bild unten!</a:t>
            </a:r>
            <a:endParaRPr lang="cs-CZ"/>
          </a:p>
        </p:txBody>
      </p:sp>
      <p:pic>
        <p:nvPicPr>
          <p:cNvPr id="1026" name="Picture 2" descr="C:\Users\Martin Pospíšil\Desktop\OBR DUM\450px-PolicistaCeskyTes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4286250" cy="5256584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4932040" y="4509120"/>
            <a:ext cx="3995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mtClean="0">
                <a:hlinkClick r:id="rId3" action="ppaction://hlinkfile"/>
              </a:rPr>
              <a:t>Den Witz hören…</a:t>
            </a:r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5004048" y="3140968"/>
            <a:ext cx="39604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smtClean="0"/>
              <a:t>Welche Personen oder Dinge treten im Witz auf?</a:t>
            </a:r>
            <a:endParaRPr lang="cs-CZ" sz="2000"/>
          </a:p>
        </p:txBody>
      </p:sp>
      <p:sp>
        <p:nvSpPr>
          <p:cNvPr id="12" name="Obdélník 11"/>
          <p:cNvSpPr/>
          <p:nvPr/>
        </p:nvSpPr>
        <p:spPr>
          <a:xfrm>
            <a:off x="1259632" y="1997839"/>
            <a:ext cx="7704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8" algn="ctr">
              <a:buNone/>
            </a:pPr>
            <a:r>
              <a:rPr lang="cs-CZ" sz="2000" smtClean="0"/>
              <a:t>Versuchen Sie zu erraten, worum es im folgenden Witz geht!</a:t>
            </a:r>
            <a:endParaRPr lang="cs-CZ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4824535"/>
          </a:xfrm>
        </p:spPr>
        <p:txBody>
          <a:bodyPr>
            <a:normAutofit/>
          </a:bodyPr>
          <a:lstStyle/>
          <a:p>
            <a:pPr algn="l"/>
            <a:r>
              <a:rPr lang="cs-CZ" smtClean="0"/>
              <a:t>Ein </a:t>
            </a:r>
            <a:r>
              <a:rPr lang="cs-CZ" b="1" smtClean="0"/>
              <a:t>Autofahrer</a:t>
            </a:r>
            <a:r>
              <a:rPr lang="cs-CZ" smtClean="0"/>
              <a:t> bekommt einen </a:t>
            </a:r>
            <a:r>
              <a:rPr lang="cs-CZ" b="1" smtClean="0"/>
              <a:t>Strafzettel</a:t>
            </a:r>
            <a:r>
              <a:rPr lang="cs-CZ" smtClean="0"/>
              <a:t>, weil er zu schnell gefahren ist. Da sagt er dem </a:t>
            </a:r>
            <a:r>
              <a:rPr lang="cs-CZ" b="1" smtClean="0"/>
              <a:t>Polizisten</a:t>
            </a:r>
            <a:r>
              <a:rPr lang="cs-CZ" smtClean="0"/>
              <a:t>:“Entschuldigen Sie, aber den </a:t>
            </a:r>
            <a:r>
              <a:rPr lang="cs-CZ" b="1" smtClean="0"/>
              <a:t>Zettel</a:t>
            </a:r>
            <a:r>
              <a:rPr lang="cs-CZ" smtClean="0"/>
              <a:t> lese ich erst zu Hause. Wissen Sie, ohne </a:t>
            </a:r>
            <a:r>
              <a:rPr lang="cs-CZ" b="1" smtClean="0"/>
              <a:t>Brille </a:t>
            </a:r>
            <a:r>
              <a:rPr lang="cs-CZ" smtClean="0"/>
              <a:t>sehe ich gar nichts.“ </a:t>
            </a:r>
            <a:r>
              <a:rPr lang="cs-CZ" smtClean="0">
                <a:sym typeface="Wingdings" pitchFamily="2" charset="2"/>
              </a:rPr>
              <a:t></a:t>
            </a:r>
            <a:endParaRPr lang="cs-CZ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755576" y="5445224"/>
            <a:ext cx="7704856" cy="1224136"/>
          </a:xfrm>
        </p:spPr>
        <p:txBody>
          <a:bodyPr>
            <a:normAutofit fontScale="92500"/>
          </a:bodyPr>
          <a:lstStyle/>
          <a:p>
            <a:r>
              <a:rPr lang="cs-CZ" smtClean="0">
                <a:solidFill>
                  <a:srgbClr val="FF0000"/>
                </a:solidFill>
              </a:rPr>
              <a:t>Warum ist es witzig? – Diskutieren Sie!</a:t>
            </a:r>
          </a:p>
          <a:p>
            <a:r>
              <a:rPr lang="cs-CZ" smtClean="0">
                <a:solidFill>
                  <a:srgbClr val="FF0000"/>
                </a:solidFill>
              </a:rPr>
              <a:t>Bilden Sie Sätze mit fettgedruckten Ausdrücken!</a:t>
            </a:r>
          </a:p>
          <a:p>
            <a:endParaRPr lang="cs-CZ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FFC000"/>
          </a:solidFill>
        </p:spPr>
        <p:txBody>
          <a:bodyPr/>
          <a:lstStyle/>
          <a:p>
            <a:r>
              <a:rPr lang="cs-CZ" smtClean="0"/>
              <a:t>Beschreiben Sie das Bild unten!</a:t>
            </a:r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699792" y="6488668"/>
            <a:ext cx="3995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mtClean="0">
                <a:hlinkClick r:id="rId2" action="ppaction://hlinkfile"/>
              </a:rPr>
              <a:t>Den Witz hören…</a:t>
            </a:r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0" y="1124744"/>
            <a:ext cx="39604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smtClean="0"/>
              <a:t>Welche Personen oder Dinge tereten im Witz auf?</a:t>
            </a:r>
            <a:endParaRPr lang="cs-CZ" sz="2000"/>
          </a:p>
        </p:txBody>
      </p:sp>
      <p:sp>
        <p:nvSpPr>
          <p:cNvPr id="12" name="Obdélník 11"/>
          <p:cNvSpPr/>
          <p:nvPr/>
        </p:nvSpPr>
        <p:spPr>
          <a:xfrm>
            <a:off x="1439144" y="1124744"/>
            <a:ext cx="7704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8" algn="ctr">
              <a:buNone/>
            </a:pPr>
            <a:r>
              <a:rPr lang="en-US" sz="2000" smtClean="0"/>
              <a:t>        </a:t>
            </a:r>
            <a:r>
              <a:rPr lang="cs-CZ" sz="2000" smtClean="0"/>
              <a:t>Versuchen Sie zu erraten, worum es im folgenden Witz geht!</a:t>
            </a:r>
            <a:endParaRPr lang="cs-CZ" sz="2000"/>
          </a:p>
        </p:txBody>
      </p:sp>
      <p:pic>
        <p:nvPicPr>
          <p:cNvPr id="1027" name="Picture 3" descr="C:\Users\Martin Pospíšil\Desktop\OBR DUM\800px-Fefifa_with_red_glass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988840"/>
            <a:ext cx="6515799" cy="4318414"/>
          </a:xfrm>
          <a:prstGeom prst="rect">
            <a:avLst/>
          </a:prstGeom>
          <a:noFill/>
        </p:spPr>
      </p:pic>
      <p:pic>
        <p:nvPicPr>
          <p:cNvPr id="10" name="Picture 2" descr="C:\Users\Martin Pospíšil\Desktop\OBR DUM\Absolut_vodk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4293096"/>
            <a:ext cx="1656184" cy="17550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4824535"/>
          </a:xfrm>
        </p:spPr>
        <p:txBody>
          <a:bodyPr>
            <a:normAutofit/>
          </a:bodyPr>
          <a:lstStyle/>
          <a:p>
            <a:pPr algn="l"/>
            <a:r>
              <a:rPr lang="cs-CZ" smtClean="0">
                <a:sym typeface="Wingdings" pitchFamily="2" charset="2"/>
              </a:rPr>
              <a:t>Der </a:t>
            </a:r>
            <a:r>
              <a:rPr lang="cs-CZ" b="1" smtClean="0">
                <a:sym typeface="Wingdings" pitchFamily="2" charset="2"/>
              </a:rPr>
              <a:t>Vater</a:t>
            </a:r>
            <a:r>
              <a:rPr lang="cs-CZ" smtClean="0">
                <a:sym typeface="Wingdings" pitchFamily="2" charset="2"/>
              </a:rPr>
              <a:t> sagt zu dem Sohn:“ Ich habe für dich alles getan, damit du dein </a:t>
            </a:r>
            <a:r>
              <a:rPr lang="cs-CZ" b="1" smtClean="0">
                <a:sym typeface="Wingdings" pitchFamily="2" charset="2"/>
              </a:rPr>
              <a:t>Medizin</a:t>
            </a:r>
            <a:r>
              <a:rPr lang="cs-CZ" smtClean="0">
                <a:sym typeface="Wingdings" pitchFamily="2" charset="2"/>
              </a:rPr>
              <a:t>studium beenden konntest. Und was habe ich jetzt davon? Du verbietest mir das </a:t>
            </a:r>
            <a:r>
              <a:rPr lang="cs-CZ" b="1" smtClean="0">
                <a:sym typeface="Wingdings" pitchFamily="2" charset="2"/>
              </a:rPr>
              <a:t>Rauchen</a:t>
            </a:r>
            <a:r>
              <a:rPr lang="cs-CZ" smtClean="0">
                <a:sym typeface="Wingdings" pitchFamily="2" charset="2"/>
              </a:rPr>
              <a:t>, das </a:t>
            </a:r>
            <a:r>
              <a:rPr lang="cs-CZ" b="1" smtClean="0">
                <a:sym typeface="Wingdings" pitchFamily="2" charset="2"/>
              </a:rPr>
              <a:t>Trinken</a:t>
            </a:r>
            <a:r>
              <a:rPr lang="cs-CZ" smtClean="0">
                <a:sym typeface="Wingdings" pitchFamily="2" charset="2"/>
              </a:rPr>
              <a:t>…!</a:t>
            </a:r>
            <a:endParaRPr lang="cs-CZ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755576" y="5445224"/>
            <a:ext cx="7704856" cy="1224136"/>
          </a:xfrm>
        </p:spPr>
        <p:txBody>
          <a:bodyPr>
            <a:normAutofit fontScale="92500"/>
          </a:bodyPr>
          <a:lstStyle/>
          <a:p>
            <a:r>
              <a:rPr lang="cs-CZ" smtClean="0">
                <a:solidFill>
                  <a:srgbClr val="FF0000"/>
                </a:solidFill>
              </a:rPr>
              <a:t>Warum ist es witzig? – Diskutieren Sie!</a:t>
            </a:r>
          </a:p>
          <a:p>
            <a:r>
              <a:rPr lang="cs-CZ" smtClean="0">
                <a:solidFill>
                  <a:srgbClr val="FF0000"/>
                </a:solidFill>
              </a:rPr>
              <a:t>Bilden Sie Sätze mit fettgedruckten Ausdrücken!</a:t>
            </a:r>
          </a:p>
          <a:p>
            <a:endParaRPr lang="cs-CZ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  <a:solidFill>
            <a:srgbClr val="FFC000"/>
          </a:solidFill>
        </p:spPr>
        <p:txBody>
          <a:bodyPr/>
          <a:lstStyle/>
          <a:p>
            <a:r>
              <a:rPr lang="cs-CZ" smtClean="0"/>
              <a:t>Beschreiben Sie das Bild unten!</a:t>
            </a:r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699792" y="6488668"/>
            <a:ext cx="3995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mtClean="0">
                <a:hlinkClick r:id="rId2" action="ppaction://hlinkfile"/>
              </a:rPr>
              <a:t>Den Witz hören…</a:t>
            </a:r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0" y="980728"/>
            <a:ext cx="39604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smtClean="0"/>
              <a:t>Welche Personen oder Dinge treten im Witz auf?</a:t>
            </a:r>
            <a:endParaRPr lang="cs-CZ" sz="2000"/>
          </a:p>
        </p:txBody>
      </p:sp>
      <p:sp>
        <p:nvSpPr>
          <p:cNvPr id="12" name="Obdélník 11"/>
          <p:cNvSpPr/>
          <p:nvPr/>
        </p:nvSpPr>
        <p:spPr>
          <a:xfrm>
            <a:off x="1259632" y="980728"/>
            <a:ext cx="7704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8" algn="ctr">
              <a:buNone/>
            </a:pPr>
            <a:r>
              <a:rPr lang="en-US" sz="2000" smtClean="0"/>
              <a:t>        </a:t>
            </a:r>
            <a:r>
              <a:rPr lang="cs-CZ" sz="2000" smtClean="0"/>
              <a:t>Versuchen Sie zu erraten, worum es im folgenden Witz geht!</a:t>
            </a:r>
            <a:endParaRPr lang="cs-CZ" sz="2000"/>
          </a:p>
        </p:txBody>
      </p:sp>
      <p:pic>
        <p:nvPicPr>
          <p:cNvPr id="2050" name="Picture 2" descr="C:\Users\Martin Pospíšil\Desktop\OBR DUM\800px-Hotel-room-renaissance-columbus-ohi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772816"/>
            <a:ext cx="7128792" cy="47495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4824535"/>
          </a:xfrm>
        </p:spPr>
        <p:txBody>
          <a:bodyPr>
            <a:normAutofit/>
          </a:bodyPr>
          <a:lstStyle/>
          <a:p>
            <a:pPr algn="l"/>
            <a:r>
              <a:rPr lang="en-US" smtClean="0">
                <a:sym typeface="Wingdings" pitchFamily="2" charset="2"/>
              </a:rPr>
              <a:t>Rolf fragt seine Frau:”</a:t>
            </a:r>
            <a:r>
              <a:rPr lang="en-US" b="1" smtClean="0">
                <a:sym typeface="Wingdings" pitchFamily="2" charset="2"/>
              </a:rPr>
              <a:t>Schatz</a:t>
            </a:r>
            <a:r>
              <a:rPr lang="en-US" smtClean="0">
                <a:sym typeface="Wingdings" pitchFamily="2" charset="2"/>
              </a:rPr>
              <a:t>, wie heißt das </a:t>
            </a:r>
            <a:r>
              <a:rPr lang="en-US" b="1" smtClean="0">
                <a:sym typeface="Wingdings" pitchFamily="2" charset="2"/>
              </a:rPr>
              <a:t>Hotel</a:t>
            </a:r>
            <a:r>
              <a:rPr lang="en-US" smtClean="0">
                <a:sym typeface="Wingdings" pitchFamily="2" charset="2"/>
              </a:rPr>
              <a:t>, </a:t>
            </a:r>
            <a:r>
              <a:rPr lang="cs-CZ" smtClean="0">
                <a:sym typeface="Wingdings" pitchFamily="2" charset="2"/>
              </a:rPr>
              <a:t>in dem</a:t>
            </a:r>
            <a:r>
              <a:rPr lang="en-US" smtClean="0">
                <a:sym typeface="Wingdings" pitchFamily="2" charset="2"/>
              </a:rPr>
              <a:t> wir voriges </a:t>
            </a:r>
            <a:r>
              <a:rPr lang="en-US" b="1" smtClean="0">
                <a:sym typeface="Wingdings" pitchFamily="2" charset="2"/>
              </a:rPr>
              <a:t>Jahr</a:t>
            </a:r>
            <a:r>
              <a:rPr lang="en-US" smtClean="0">
                <a:sym typeface="Wingdings" pitchFamily="2" charset="2"/>
              </a:rPr>
              <a:t> im </a:t>
            </a:r>
            <a:r>
              <a:rPr lang="en-US" b="1" smtClean="0">
                <a:sym typeface="Wingdings" pitchFamily="2" charset="2"/>
              </a:rPr>
              <a:t>Uralub</a:t>
            </a:r>
            <a:r>
              <a:rPr lang="en-US" smtClean="0">
                <a:sym typeface="Wingdings" pitchFamily="2" charset="2"/>
              </a:rPr>
              <a:t> waren?</a:t>
            </a:r>
            <a:r>
              <a:rPr lang="cs-CZ" smtClean="0">
                <a:sym typeface="Wingdings" pitchFamily="2" charset="2"/>
              </a:rPr>
              <a:t> </a:t>
            </a:r>
            <a:r>
              <a:rPr lang="en-US" smtClean="0">
                <a:sym typeface="Wingdings" pitchFamily="2" charset="2"/>
              </a:rPr>
              <a:t>”Moment, ich schau auf den </a:t>
            </a:r>
            <a:r>
              <a:rPr lang="en-US" b="1" smtClean="0">
                <a:sym typeface="Wingdings" pitchFamily="2" charset="2"/>
              </a:rPr>
              <a:t>Handt</a:t>
            </a:r>
            <a:r>
              <a:rPr lang="cs-CZ" b="1" smtClean="0">
                <a:sym typeface="Wingdings" pitchFamily="2" charset="2"/>
              </a:rPr>
              <a:t>üchern </a:t>
            </a:r>
            <a:r>
              <a:rPr lang="cs-CZ" smtClean="0">
                <a:sym typeface="Wingdings" pitchFamily="2" charset="2"/>
              </a:rPr>
              <a:t>nach!“</a:t>
            </a:r>
            <a:endParaRPr lang="cs-CZ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755576" y="5445224"/>
            <a:ext cx="7704856" cy="1224136"/>
          </a:xfrm>
        </p:spPr>
        <p:txBody>
          <a:bodyPr>
            <a:normAutofit fontScale="92500"/>
          </a:bodyPr>
          <a:lstStyle/>
          <a:p>
            <a:r>
              <a:rPr lang="cs-CZ" smtClean="0">
                <a:solidFill>
                  <a:srgbClr val="FF0000"/>
                </a:solidFill>
              </a:rPr>
              <a:t>Warum ist es witzig? – Diskutieren Sie!</a:t>
            </a:r>
          </a:p>
          <a:p>
            <a:r>
              <a:rPr lang="cs-CZ" smtClean="0">
                <a:solidFill>
                  <a:srgbClr val="FF0000"/>
                </a:solidFill>
              </a:rPr>
              <a:t>Bilden Sie Sätze mit fettgedruckten Ausdrücken!</a:t>
            </a:r>
          </a:p>
          <a:p>
            <a:endParaRPr lang="cs-CZ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  <a:solidFill>
            <a:srgbClr val="FFC000"/>
          </a:solidFill>
        </p:spPr>
        <p:txBody>
          <a:bodyPr/>
          <a:lstStyle/>
          <a:p>
            <a:r>
              <a:rPr lang="cs-CZ" smtClean="0"/>
              <a:t>Und noch ein guter…</a:t>
            </a:r>
            <a:endParaRPr lang="cs-CZ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4860032" y="1397000"/>
          <a:ext cx="4104456" cy="4840312"/>
        </p:xfrm>
        <a:graphic>
          <a:graphicData uri="http://schemas.openxmlformats.org/drawingml/2006/table">
            <a:tbl>
              <a:tblPr/>
              <a:tblGrid>
                <a:gridCol w="4104456"/>
              </a:tblGrid>
              <a:tr h="13316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86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Der Kunsthändler </a:t>
                      </a:r>
                      <a:r>
                        <a:rPr lang="cs-CZ" sz="240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bewundert </a:t>
                      </a:r>
                      <a:r>
                        <a:rPr lang="cs-CZ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ein Bild: "Ein besonders schönes Stück, mein Herr - ein alter Holländer."</a:t>
                      </a:r>
                      <a:br>
                        <a:rPr lang="cs-CZ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cs-CZ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Der Kunde: "Tatsächlich? Ich </a:t>
                      </a:r>
                      <a:r>
                        <a:rPr lang="cs-CZ" sz="240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glaubte,es ist </a:t>
                      </a:r>
                      <a:r>
                        <a:rPr lang="cs-CZ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ein junges Mädchen </a:t>
                      </a:r>
                      <a:r>
                        <a:rPr lang="cs-CZ" sz="240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..."</a:t>
                      </a:r>
                      <a:endParaRPr lang="cs-CZ" sz="2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" name="Picture 2" descr="C:\Users\Martin Pospíšil\Desktop\OBR DUM\La_donna_velata_v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80728"/>
            <a:ext cx="4178052" cy="5380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rmAutofit fontScale="90000"/>
          </a:bodyPr>
          <a:lstStyle/>
          <a:p>
            <a:r>
              <a:rPr lang="cs-CZ" smtClean="0"/>
              <a:t>Citace: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309320"/>
          </a:xfrm>
        </p:spPr>
        <p:txBody>
          <a:bodyPr>
            <a:normAutofit/>
          </a:bodyPr>
          <a:lstStyle/>
          <a:p>
            <a:r>
              <a:rPr lang="cs-CZ" sz="2000" smtClean="0"/>
              <a:t>Obr. Str. 2</a:t>
            </a:r>
          </a:p>
          <a:p>
            <a:r>
              <a:rPr lang="cs-CZ" sz="2000" smtClean="0"/>
              <a:t>[cit. 2013-7-21].</a:t>
            </a:r>
          </a:p>
          <a:p>
            <a:r>
              <a:rPr lang="cs-CZ" sz="2000" smtClean="0"/>
              <a:t>&lt;http://cs.wikipedia.org/wiki/Soubor:PolicistaCeskyTesin.jpg&gt;</a:t>
            </a:r>
          </a:p>
          <a:p>
            <a:r>
              <a:rPr lang="cs-CZ" sz="2000" smtClean="0"/>
              <a:t>Obr. Str. 4</a:t>
            </a:r>
          </a:p>
          <a:p>
            <a:r>
              <a:rPr lang="cs-CZ" sz="2000" smtClean="0"/>
              <a:t>[cit. 2013-7-21].</a:t>
            </a:r>
          </a:p>
          <a:p>
            <a:r>
              <a:rPr lang="en-US" sz="2000" smtClean="0"/>
              <a:t>&lt;http://cs.wikipedia.org/wiki/Soubor:Absolut_vodka.jpg&gt;</a:t>
            </a:r>
            <a:endParaRPr lang="cs-CZ" sz="2000" smtClean="0"/>
          </a:p>
          <a:p>
            <a:r>
              <a:rPr lang="en-US" sz="2000" smtClean="0"/>
              <a:t>&lt;http://commons.wikimedia.org/wiki/File:Fefifa_with_red_glasses.jpg&gt;</a:t>
            </a:r>
          </a:p>
          <a:p>
            <a:r>
              <a:rPr lang="cs-CZ" sz="2000" smtClean="0"/>
              <a:t>Obr. Str. </a:t>
            </a:r>
            <a:r>
              <a:rPr lang="en-US" sz="2000" smtClean="0"/>
              <a:t>6</a:t>
            </a:r>
            <a:endParaRPr lang="cs-CZ" sz="2000" smtClean="0"/>
          </a:p>
          <a:p>
            <a:r>
              <a:rPr lang="cs-CZ" sz="2000" smtClean="0"/>
              <a:t>[cit. 2013-7-21].</a:t>
            </a:r>
          </a:p>
          <a:p>
            <a:r>
              <a:rPr lang="en-US" sz="2000" smtClean="0"/>
              <a:t>&lt;http://cs.wikipedia.org/wiki/Soubor:Hotel-room-renaissance-columbus-ohio.jpg&gt;</a:t>
            </a:r>
          </a:p>
          <a:p>
            <a:r>
              <a:rPr lang="cs-CZ" sz="2000" smtClean="0"/>
              <a:t>Obr. Str. 8</a:t>
            </a:r>
          </a:p>
          <a:p>
            <a:r>
              <a:rPr lang="cs-CZ" sz="2000" smtClean="0"/>
              <a:t>[cit. 2013-7-21].</a:t>
            </a:r>
          </a:p>
          <a:p>
            <a:r>
              <a:rPr lang="en-US" sz="2000" smtClean="0"/>
              <a:t>&lt;http://cs.wikipedia.org/wiki/Soubor:La_donna_velata_v2.jpg</a:t>
            </a:r>
            <a:r>
              <a:rPr lang="en-US" sz="2000" smtClean="0"/>
              <a:t>&gt;</a:t>
            </a: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354</Words>
  <Application>Microsoft Office PowerPoint</Application>
  <PresentationFormat>Předvádění na obrazovce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Witze sind Spitze</vt:lpstr>
      <vt:lpstr>Beschreiben Sie das Bild unten!</vt:lpstr>
      <vt:lpstr>Ein Autofahrer bekommt einen Strafzettel, weil er zu schnell gefahren ist. Da sagt er dem Polizisten:“Entschuldigen Sie, aber den Zettel lese ich erst zu Hause. Wissen Sie, ohne Brille sehe ich gar nichts.“ </vt:lpstr>
      <vt:lpstr>Beschreiben Sie das Bild unten!</vt:lpstr>
      <vt:lpstr>Der Vater sagt zu dem Sohn:“ Ich habe für dich alles getan, damit du dein Medizinstudium beenden konntest. Und was habe ich jetzt davon? Du verbietest mir das Rauchen, das Trinken…!</vt:lpstr>
      <vt:lpstr>Beschreiben Sie das Bild unten!</vt:lpstr>
      <vt:lpstr>Rolf fragt seine Frau:”Schatz, wie heißt das Hotel, in dem wir voriges Jahr im Uralub waren? ”Moment, ich schau auf den Handtüchern nach!“</vt:lpstr>
      <vt:lpstr>Und noch ein guter…</vt:lpstr>
      <vt:lpstr>Citace: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lachnitova</dc:creator>
  <cp:lastModifiedBy>Martin Pospíšil</cp:lastModifiedBy>
  <cp:revision>41</cp:revision>
  <dcterms:created xsi:type="dcterms:W3CDTF">2012-11-20T13:21:31Z</dcterms:created>
  <dcterms:modified xsi:type="dcterms:W3CDTF">2013-07-22T14:28:24Z</dcterms:modified>
</cp:coreProperties>
</file>