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80" r:id="rId5"/>
    <p:sldId id="281" r:id="rId6"/>
    <p:sldId id="285" r:id="rId7"/>
    <p:sldId id="286" r:id="rId8"/>
    <p:sldId id="287" r:id="rId9"/>
    <p:sldId id="288" r:id="rId10"/>
    <p:sldId id="289" r:id="rId11"/>
    <p:sldId id="293" r:id="rId12"/>
    <p:sldId id="294" r:id="rId13"/>
    <p:sldId id="300" r:id="rId14"/>
    <p:sldId id="301" r:id="rId15"/>
    <p:sldId id="304" r:id="rId16"/>
    <p:sldId id="305" r:id="rId17"/>
    <p:sldId id="306" r:id="rId18"/>
    <p:sldId id="307" r:id="rId19"/>
    <p:sldId id="308" r:id="rId20"/>
    <p:sldId id="309" r:id="rId21"/>
    <p:sldId id="259" r:id="rId22"/>
    <p:sldId id="277" r:id="rId23"/>
    <p:sldId id="278" r:id="rId24"/>
    <p:sldId id="279" r:id="rId25"/>
    <p:sldId id="282" r:id="rId26"/>
    <p:sldId id="284" r:id="rId27"/>
    <p:sldId id="290" r:id="rId28"/>
    <p:sldId id="291" r:id="rId29"/>
    <p:sldId id="292" r:id="rId30"/>
    <p:sldId id="295" r:id="rId31"/>
    <p:sldId id="296" r:id="rId32"/>
    <p:sldId id="302" r:id="rId33"/>
    <p:sldId id="303" r:id="rId34"/>
    <p:sldId id="261" r:id="rId35"/>
    <p:sldId id="283" r:id="rId36"/>
    <p:sldId id="299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4.xml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EgXTtXlwq8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sz="6600" smtClean="0"/>
              <a:t>Hörverstehen - Lied</a:t>
            </a:r>
            <a:endParaRPr lang="cs-CZ" sz="66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smtClean="0">
                <a:solidFill>
                  <a:schemeClr val="tx1"/>
                </a:solidFill>
              </a:rPr>
              <a:t>Vzdělávací materiál </a:t>
            </a:r>
            <a:r>
              <a:rPr lang="cs-CZ" sz="200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>
                <a:solidFill>
                  <a:schemeClr val="tx1"/>
                </a:solidFill>
              </a:rPr>
              <a:t>Inovace a zkvalitnění výuky na Slovanském gymnáziu</a:t>
            </a:r>
            <a:endParaRPr lang="cs-CZ" sz="2000">
              <a:solidFill>
                <a:schemeClr val="tx1"/>
              </a:solidFill>
            </a:endParaRPr>
          </a:p>
          <a:p>
            <a:r>
              <a:rPr lang="cs-CZ" sz="2000" b="1" smtClean="0">
                <a:solidFill>
                  <a:schemeClr val="tx1"/>
                </a:solidFill>
              </a:rPr>
              <a:t>CZ.1.07/1.5.00/34.1088</a:t>
            </a:r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So ist es richtig!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572000" y="1340768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smtClean="0"/>
              <a:t>Man kennt sich schon lange, viele spielten </a:t>
            </a:r>
            <a:r>
              <a:rPr lang="cs-CZ" sz="2800" smtClean="0"/>
              <a:t>als </a:t>
            </a:r>
            <a:r>
              <a:rPr lang="cs-CZ" sz="2800" smtClean="0">
                <a:solidFill>
                  <a:srgbClr val="FF0000"/>
                </a:solidFill>
              </a:rPr>
              <a:t>Kinder</a:t>
            </a:r>
            <a:endParaRPr lang="cs-CZ" sz="2800" smtClean="0">
              <a:solidFill>
                <a:srgbClr val="FF0000"/>
              </a:solidFill>
            </a:endParaRPr>
          </a:p>
          <a:p>
            <a:r>
              <a:rPr lang="cs-CZ" sz="2800" smtClean="0"/>
              <a:t>Gleich auf </a:t>
            </a:r>
            <a:r>
              <a:rPr lang="cs-CZ" sz="2800" smtClean="0"/>
              <a:t>der </a:t>
            </a:r>
            <a:r>
              <a:rPr lang="cs-CZ" sz="2800" smtClean="0">
                <a:solidFill>
                  <a:srgbClr val="FF0000"/>
                </a:solidFill>
              </a:rPr>
              <a:t>Straße</a:t>
            </a:r>
            <a:r>
              <a:rPr lang="cs-CZ" sz="2800" smtClean="0"/>
              <a:t> </a:t>
            </a:r>
            <a:r>
              <a:rPr lang="cs-CZ" sz="2800" smtClean="0"/>
              <a:t>davor (olé) </a:t>
            </a:r>
            <a:br>
              <a:rPr lang="cs-CZ" sz="2800" smtClean="0"/>
            </a:br>
            <a:r>
              <a:rPr lang="cs-CZ" sz="2800" smtClean="0"/>
              <a:t>Man redet von Geld, Politik und </a:t>
            </a:r>
            <a:r>
              <a:rPr lang="cs-CZ" sz="2800" smtClean="0"/>
              <a:t>schaut </a:t>
            </a:r>
            <a:r>
              <a:rPr lang="cs-CZ" sz="2800" smtClean="0">
                <a:solidFill>
                  <a:srgbClr val="FF0000"/>
                </a:solidFill>
              </a:rPr>
              <a:t>Fußball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Ist </a:t>
            </a:r>
            <a:r>
              <a:rPr lang="cs-CZ" sz="2800" smtClean="0"/>
              <a:t>Trainer, </a:t>
            </a:r>
            <a:r>
              <a:rPr lang="cs-CZ" sz="2800" smtClean="0"/>
              <a:t>Prophet und Tenor (olé) 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Ergänzen Sie die Lücken im Text!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572000" y="134076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smtClean="0"/>
              <a:t>Hier ist </a:t>
            </a:r>
            <a:r>
              <a:rPr lang="cs-CZ" sz="2800" smtClean="0"/>
              <a:t>meine </a:t>
            </a:r>
            <a:r>
              <a:rPr lang="cs-CZ" sz="2800" smtClean="0">
                <a:hlinkClick r:id="rId4" action="ppaction://hlinksldjump"/>
              </a:rPr>
              <a:t>?????</a:t>
            </a:r>
            <a:r>
              <a:rPr lang="cs-CZ" sz="2800" smtClean="0"/>
              <a:t> </a:t>
            </a:r>
            <a:r>
              <a:rPr lang="cs-CZ" sz="2800" smtClean="0"/>
              <a:t>im Dschungel </a:t>
            </a:r>
            <a:r>
              <a:rPr lang="cs-CZ" sz="2800" smtClean="0"/>
              <a:t>des </a:t>
            </a:r>
            <a:r>
              <a:rPr lang="cs-CZ" sz="2800" smtClean="0"/>
              <a:t>Alltags. 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Hier ist </a:t>
            </a:r>
            <a:r>
              <a:rPr lang="cs-CZ" sz="2800" smtClean="0"/>
              <a:t>fast </a:t>
            </a:r>
            <a:r>
              <a:rPr lang="cs-CZ" sz="2800" smtClean="0"/>
              <a:t>mein </a:t>
            </a:r>
            <a:r>
              <a:rPr lang="cs-CZ" sz="2800" smtClean="0"/>
              <a:t>zweites </a:t>
            </a:r>
            <a:r>
              <a:rPr lang="cs-CZ" sz="2800" smtClean="0"/>
              <a:t>Zuhaus.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Sie würden </a:t>
            </a:r>
            <a:r>
              <a:rPr lang="cs-CZ" sz="2800" smtClean="0"/>
              <a:t>mir </a:t>
            </a:r>
            <a:r>
              <a:rPr lang="cs-CZ" sz="2800" smtClean="0"/>
              <a:t>fehlen, </a:t>
            </a:r>
            <a:r>
              <a:rPr lang="cs-CZ" sz="2800" smtClean="0"/>
              <a:t>die </a:t>
            </a:r>
            <a:r>
              <a:rPr lang="cs-CZ" sz="2800" smtClean="0">
                <a:hlinkClick r:id="rId5" action="ppaction://hlinksldjump"/>
              </a:rPr>
              <a:t>???????</a:t>
            </a:r>
            <a:r>
              <a:rPr lang="cs-CZ" sz="2800" smtClean="0"/>
              <a:t>, </a:t>
            </a:r>
            <a:r>
              <a:rPr lang="cs-CZ" sz="2800" smtClean="0"/>
              <a:t>die </a:t>
            </a:r>
            <a:r>
              <a:rPr lang="cs-CZ" sz="2800" smtClean="0"/>
              <a:t>Nächte. 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Ging das </a:t>
            </a:r>
            <a:r>
              <a:rPr lang="cs-CZ" sz="2800" smtClean="0"/>
              <a:t>Lichtlein </a:t>
            </a:r>
            <a:r>
              <a:rPr lang="cs-CZ" sz="2800" smtClean="0"/>
              <a:t>für </a:t>
            </a:r>
            <a:r>
              <a:rPr lang="cs-CZ" sz="2800" smtClean="0"/>
              <a:t>allemal </a:t>
            </a:r>
            <a:r>
              <a:rPr lang="cs-CZ" sz="2800" smtClean="0"/>
              <a:t>aus.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So ist es richtig!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572000" y="134076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smtClean="0"/>
              <a:t>Hier ist meine </a:t>
            </a:r>
            <a:r>
              <a:rPr lang="cs-CZ" sz="2800" smtClean="0">
                <a:solidFill>
                  <a:srgbClr val="FF0000"/>
                </a:solidFill>
              </a:rPr>
              <a:t>Insel</a:t>
            </a:r>
            <a:r>
              <a:rPr lang="cs-CZ" sz="2800" smtClean="0"/>
              <a:t> im Dschungel des Alltags. </a:t>
            </a:r>
            <a:br>
              <a:rPr lang="cs-CZ" sz="2800" smtClean="0"/>
            </a:br>
            <a:r>
              <a:rPr lang="cs-CZ" sz="2800" smtClean="0"/>
              <a:t>Hier ist fast mein zweites Zuhaus.</a:t>
            </a:r>
            <a:br>
              <a:rPr lang="cs-CZ" sz="2800" smtClean="0"/>
            </a:br>
            <a:r>
              <a:rPr lang="cs-CZ" sz="2800" smtClean="0"/>
              <a:t>Sie würden mir fehlen, die </a:t>
            </a:r>
            <a:r>
              <a:rPr lang="cs-CZ" sz="2800" smtClean="0">
                <a:solidFill>
                  <a:srgbClr val="FF0000"/>
                </a:solidFill>
              </a:rPr>
              <a:t>Freunde</a:t>
            </a:r>
            <a:r>
              <a:rPr lang="cs-CZ" sz="2800" smtClean="0"/>
              <a:t>, die Nächte. </a:t>
            </a:r>
            <a:br>
              <a:rPr lang="cs-CZ" sz="2800" smtClean="0"/>
            </a:br>
            <a:r>
              <a:rPr lang="cs-CZ" sz="2800" smtClean="0"/>
              <a:t>Ging das Lichtlein für allemal aus.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Ergänzen Sie die Lücken im Text!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572000" y="1340768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smtClean="0"/>
              <a:t>Die  Lieder der </a:t>
            </a:r>
            <a:r>
              <a:rPr lang="cs-CZ" sz="2800" smtClean="0"/>
              <a:t>Jukebox, so alt wie </a:t>
            </a:r>
            <a:r>
              <a:rPr lang="cs-CZ" sz="2800" smtClean="0"/>
              <a:t>die </a:t>
            </a:r>
            <a:r>
              <a:rPr lang="cs-CZ" sz="2800" smtClean="0">
                <a:solidFill>
                  <a:srgbClr val="FF0000"/>
                </a:solidFill>
                <a:hlinkClick r:id="rId4" action="ppaction://hlinksldjump"/>
              </a:rPr>
              <a:t>??????</a:t>
            </a:r>
            <a:r>
              <a:rPr lang="cs-CZ" sz="2800" smtClean="0"/>
              <a:t>.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Die </a:t>
            </a:r>
            <a:r>
              <a:rPr lang="cs-CZ" sz="2800" smtClean="0"/>
              <a:t>Zeit sperrt </a:t>
            </a:r>
            <a:r>
              <a:rPr lang="cs-CZ" sz="2800" smtClean="0"/>
              <a:t>die Hektik hinaus (olé) </a:t>
            </a:r>
            <a:br>
              <a:rPr lang="cs-CZ" sz="2800" smtClean="0"/>
            </a:br>
            <a:r>
              <a:rPr lang="cs-CZ" sz="2800" smtClean="0"/>
              <a:t>Die </a:t>
            </a:r>
            <a:r>
              <a:rPr lang="cs-CZ" sz="2800" smtClean="0"/>
              <a:t>Welt noch </a:t>
            </a:r>
            <a:r>
              <a:rPr lang="cs-CZ" sz="2800" smtClean="0"/>
              <a:t>im Lot </a:t>
            </a:r>
            <a:r>
              <a:rPr lang="cs-CZ" sz="2800" smtClean="0"/>
              <a:t>und </a:t>
            </a:r>
            <a:r>
              <a:rPr lang="cs-CZ" sz="2800" smtClean="0">
                <a:hlinkClick r:id="rId5" action="ppaction://hlinksldjump"/>
              </a:rPr>
              <a:t>??????</a:t>
            </a:r>
            <a:r>
              <a:rPr lang="cs-CZ" sz="2800" smtClean="0"/>
              <a:t> </a:t>
            </a:r>
            <a:r>
              <a:rPr lang="cs-CZ" sz="2800" smtClean="0"/>
              <a:t>in </a:t>
            </a:r>
            <a:r>
              <a:rPr lang="cs-CZ" sz="2800" smtClean="0"/>
              <a:t>Ordnung.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Da gibt man </a:t>
            </a:r>
            <a:r>
              <a:rPr lang="cs-CZ" sz="2800" smtClean="0"/>
              <a:t>auch </a:t>
            </a:r>
            <a:r>
              <a:rPr lang="cs-CZ" sz="2800" smtClean="0"/>
              <a:t>gern einen aus.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So ist es richtig!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572000" y="134076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smtClean="0"/>
              <a:t>Die  </a:t>
            </a:r>
            <a:r>
              <a:rPr lang="cs-CZ" sz="2800" smtClean="0"/>
              <a:t>Lieder </a:t>
            </a:r>
            <a:r>
              <a:rPr lang="cs-CZ" sz="2800" smtClean="0"/>
              <a:t>der Jukebox, so alt wie die </a:t>
            </a:r>
            <a:r>
              <a:rPr lang="cs-CZ" sz="2800" smtClean="0">
                <a:solidFill>
                  <a:srgbClr val="FF0000"/>
                </a:solidFill>
              </a:rPr>
              <a:t>Stühle</a:t>
            </a:r>
            <a:r>
              <a:rPr lang="cs-CZ" sz="2800" smtClean="0"/>
              <a:t>.</a:t>
            </a:r>
            <a:br>
              <a:rPr lang="cs-CZ" sz="2800" smtClean="0"/>
            </a:br>
            <a:r>
              <a:rPr lang="cs-CZ" sz="2800" smtClean="0"/>
              <a:t>Die Zeit sperrt die Hektik hinaus (olé) </a:t>
            </a:r>
            <a:br>
              <a:rPr lang="cs-CZ" sz="2800" smtClean="0"/>
            </a:br>
            <a:r>
              <a:rPr lang="cs-CZ" sz="2800" smtClean="0"/>
              <a:t>Die Welt noch im Lot und </a:t>
            </a:r>
            <a:r>
              <a:rPr lang="cs-CZ" sz="2800" smtClean="0">
                <a:solidFill>
                  <a:srgbClr val="FF0000"/>
                </a:solidFill>
              </a:rPr>
              <a:t>Preise</a:t>
            </a:r>
            <a:r>
              <a:rPr lang="cs-CZ" sz="2800" smtClean="0"/>
              <a:t> in Ordnung.</a:t>
            </a:r>
            <a:br>
              <a:rPr lang="cs-CZ" sz="2800" smtClean="0"/>
            </a:br>
            <a:r>
              <a:rPr lang="cs-CZ" sz="2800" smtClean="0"/>
              <a:t>Da gibt man auch gern einen aus.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Und jetzt alle zusammen!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1412776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smtClean="0"/>
              <a:t>Es gibt einen Ort, der liegt gleich um die Ecke</a:t>
            </a:r>
            <a:br>
              <a:rPr lang="cs-CZ" sz="3000" smtClean="0"/>
            </a:br>
            <a:r>
              <a:rPr lang="cs-CZ" sz="3000" smtClean="0"/>
              <a:t>Nur ein paar Schritte von hier (olé)</a:t>
            </a:r>
            <a:br>
              <a:rPr lang="cs-CZ" sz="3000" smtClean="0"/>
            </a:br>
            <a:r>
              <a:rPr lang="cs-CZ" sz="3000" smtClean="0"/>
              <a:t>Und doch ist es dort irgendwie so wie Urlaub</a:t>
            </a:r>
            <a:br>
              <a:rPr lang="cs-CZ" sz="3000" smtClean="0"/>
            </a:br>
            <a:r>
              <a:rPr lang="cs-CZ" sz="3000" smtClean="0"/>
              <a:t>Das spürt man schon vorn an der Tür</a:t>
            </a:r>
            <a:br>
              <a:rPr lang="cs-CZ" sz="3000" smtClean="0"/>
            </a:br>
            <a:r>
              <a:rPr lang="cs-CZ" sz="3000" smtClean="0"/>
              <a:t/>
            </a:r>
            <a:br>
              <a:rPr lang="cs-CZ" sz="3000" smtClean="0"/>
            </a:br>
            <a:r>
              <a:rPr lang="cs-CZ" sz="3000" smtClean="0"/>
              <a:t>Da stehen im Sommer die Tische und Bänke</a:t>
            </a:r>
            <a:br>
              <a:rPr lang="cs-CZ" sz="3000" smtClean="0"/>
            </a:br>
            <a:r>
              <a:rPr lang="cs-CZ" sz="3000" smtClean="0"/>
              <a:t>Musik ist durchs Fenster zu hörn (olé)</a:t>
            </a:r>
            <a:br>
              <a:rPr lang="cs-CZ" sz="3000" smtClean="0"/>
            </a:br>
            <a:r>
              <a:rPr lang="cs-CZ" sz="3000" smtClean="0"/>
              <a:t>Egal wie’s dir geht, du bist immer willkommen</a:t>
            </a:r>
            <a:br>
              <a:rPr lang="cs-CZ" sz="3000" smtClean="0"/>
            </a:br>
            <a:r>
              <a:rPr lang="cs-CZ" sz="3000" smtClean="0"/>
              <a:t>Weil alle </a:t>
            </a:r>
            <a:r>
              <a:rPr lang="cs-CZ" sz="3000" smtClean="0"/>
              <a:t>zusammen </a:t>
            </a:r>
            <a:r>
              <a:rPr lang="cs-CZ" sz="3000" smtClean="0"/>
              <a:t>gehör´n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Und jetzt alle zusammen!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14127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99592" y="148478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smtClean="0"/>
              <a:t>In meiner Kneipe ist keiner alleine</a:t>
            </a:r>
            <a:br>
              <a:rPr lang="cs-CZ" sz="3600" smtClean="0"/>
            </a:br>
            <a:r>
              <a:rPr lang="cs-CZ" sz="3600" smtClean="0"/>
              <a:t>Da hat die Freundschaft ein festes Revier (Mein Revier!)</a:t>
            </a:r>
            <a:br>
              <a:rPr lang="cs-CZ" sz="3600" smtClean="0"/>
            </a:br>
            <a:r>
              <a:rPr lang="cs-CZ" sz="3600" smtClean="0"/>
              <a:t>In meiner Kneipe ist keiner alleine</a:t>
            </a:r>
            <a:br>
              <a:rPr lang="cs-CZ" sz="3600" smtClean="0"/>
            </a:br>
            <a:r>
              <a:rPr lang="cs-CZ" sz="3600" smtClean="0"/>
              <a:t>Da riecht’s nach Freiheit, Ehrlichkeit und nach Bier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Und jetzt alle zusammen!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141277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3568" y="1484785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smtClean="0"/>
              <a:t>Man kennt sich schon lange, viele spielten als Kinder</a:t>
            </a:r>
            <a:br>
              <a:rPr lang="cs-CZ" sz="3000" smtClean="0"/>
            </a:br>
            <a:r>
              <a:rPr lang="cs-CZ" sz="3000" smtClean="0"/>
              <a:t>Gleich auf der Straße davor (olé)</a:t>
            </a:r>
            <a:br>
              <a:rPr lang="cs-CZ" sz="3000" smtClean="0"/>
            </a:br>
            <a:r>
              <a:rPr lang="cs-CZ" sz="3000" smtClean="0"/>
              <a:t>Man redet von Geld, Politik und schaut Fußball</a:t>
            </a:r>
            <a:br>
              <a:rPr lang="cs-CZ" sz="3000" smtClean="0"/>
            </a:br>
            <a:r>
              <a:rPr lang="cs-CZ" sz="3000" smtClean="0"/>
              <a:t>Ist Trainer, Prophet und Tenor (olé)</a:t>
            </a:r>
            <a:br>
              <a:rPr lang="cs-CZ" sz="3000" smtClean="0"/>
            </a:br>
            <a:r>
              <a:rPr lang="cs-CZ" sz="3000" smtClean="0"/>
              <a:t>Hier ist meine Insel im Dschungel des Alltags</a:t>
            </a:r>
            <a:br>
              <a:rPr lang="cs-CZ" sz="3000" smtClean="0"/>
            </a:br>
            <a:r>
              <a:rPr lang="cs-CZ" sz="3000" smtClean="0"/>
              <a:t>Hier ist fast mein zweites Zuhaus</a:t>
            </a:r>
            <a:br>
              <a:rPr lang="cs-CZ" sz="3000" smtClean="0"/>
            </a:br>
            <a:r>
              <a:rPr lang="cs-CZ" sz="3000" smtClean="0"/>
              <a:t>Sie würden mir fehlen, die Freunde, die Nächte</a:t>
            </a:r>
            <a:br>
              <a:rPr lang="cs-CZ" sz="3000" smtClean="0"/>
            </a:br>
            <a:r>
              <a:rPr lang="cs-CZ" sz="3000" smtClean="0"/>
              <a:t>Ging das Lichtlein für allemal aus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Und jetzt alle zusammen!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14127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99592" y="148478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smtClean="0"/>
              <a:t>In meiner Kneipe ist keiner alleine</a:t>
            </a:r>
            <a:br>
              <a:rPr lang="cs-CZ" sz="3600" smtClean="0"/>
            </a:br>
            <a:r>
              <a:rPr lang="cs-CZ" sz="3600" smtClean="0"/>
              <a:t>Da hat die Freundschaft ein festes Revier (Mein Revier!)</a:t>
            </a:r>
            <a:br>
              <a:rPr lang="cs-CZ" sz="3600" smtClean="0"/>
            </a:br>
            <a:r>
              <a:rPr lang="cs-CZ" sz="3600" smtClean="0"/>
              <a:t>In meiner Kneipe ist keiner alleine</a:t>
            </a:r>
            <a:br>
              <a:rPr lang="cs-CZ" sz="3600" smtClean="0"/>
            </a:br>
            <a:r>
              <a:rPr lang="cs-CZ" sz="3600" smtClean="0"/>
              <a:t>Da riecht’s nach Freiheit, Ehrlichkeit und nach Bier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Und jetzt alle zusammen!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14127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11560" y="2690336"/>
            <a:ext cx="77768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mtClean="0"/>
              <a:t>Die Lieder der Jukebox, so alt wie die Stühle</a:t>
            </a:r>
            <a:br>
              <a:rPr lang="cs-CZ" sz="3200" smtClean="0"/>
            </a:br>
            <a:r>
              <a:rPr lang="cs-CZ" sz="3200" smtClean="0"/>
              <a:t>Die Zeit sperrt die Hektik hinaus (olé)</a:t>
            </a:r>
            <a:br>
              <a:rPr lang="cs-CZ" sz="3200" smtClean="0"/>
            </a:br>
            <a:r>
              <a:rPr lang="cs-CZ" sz="3200" smtClean="0"/>
              <a:t>Die Welt noch im Lot und Preise in Ordnung</a:t>
            </a:r>
            <a:br>
              <a:rPr lang="cs-CZ" sz="3200" smtClean="0"/>
            </a:br>
            <a:r>
              <a:rPr lang="cs-CZ" sz="3200" smtClean="0"/>
              <a:t>Da gibt man auch gern einen aus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cs-CZ" sz="5400" smtClean="0"/>
              <a:t>Wie heißt das Lied ?</a:t>
            </a:r>
            <a:endParaRPr lang="cs-CZ" sz="5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cs-CZ" sz="4400" smtClean="0"/>
              <a:t>In meiner </a:t>
            </a:r>
            <a:r>
              <a:rPr lang="cs-CZ" sz="4400" smtClean="0">
                <a:solidFill>
                  <a:srgbClr val="FF0000"/>
                </a:solidFill>
              </a:rPr>
              <a:t>????? (auf dem Bild)</a:t>
            </a:r>
          </a:p>
        </p:txBody>
      </p:sp>
      <p:pic>
        <p:nvPicPr>
          <p:cNvPr id="1026" name="Picture 2" descr="C:\Users\Martin Pospíšil\Desktop\OBR DUM\800px-Cards_in_pub_Karty_v_hospod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92796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Und jetzt alle zusammen!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7200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14127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99592" y="148478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smtClean="0"/>
              <a:t>In meiner Kneipe ist keiner alleine</a:t>
            </a:r>
            <a:br>
              <a:rPr lang="cs-CZ" sz="3600" smtClean="0"/>
            </a:br>
            <a:r>
              <a:rPr lang="cs-CZ" sz="3600" smtClean="0"/>
              <a:t>Da hat die Freundschaft ein festes Revier (Mein Revier!)</a:t>
            </a:r>
            <a:br>
              <a:rPr lang="cs-CZ" sz="3600" smtClean="0"/>
            </a:br>
            <a:r>
              <a:rPr lang="cs-CZ" sz="3600" smtClean="0"/>
              <a:t>In meiner Kneipe ist keiner alleine</a:t>
            </a:r>
            <a:br>
              <a:rPr lang="cs-CZ" sz="3600" smtClean="0"/>
            </a:br>
            <a:r>
              <a:rPr lang="cs-CZ" sz="3600" smtClean="0"/>
              <a:t>Da riecht’s nach Freiheit, Ehrlichkeit und nach Bier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cs-CZ" u="sng" smtClean="0"/>
              <a:t>Jeder Tisch hat 4 …</a:t>
            </a:r>
            <a:br>
              <a:rPr lang="cs-CZ" u="sng" smtClean="0"/>
            </a:b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pic>
        <p:nvPicPr>
          <p:cNvPr id="2050" name="Picture 2" descr="C:\Users\Martin Pospíšil\Desktop\OBR DUM\Tis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649413"/>
            <a:ext cx="4751387" cy="3557587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092280" y="6021288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3" action="ppaction://hlinksldjump"/>
              </a:rPr>
              <a:t>zurück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cs-CZ" u="sng" smtClean="0"/>
              <a:t>Eine Frau und ein Mann sind zusammen ein …</a:t>
            </a:r>
            <a:br>
              <a:rPr lang="cs-CZ" u="sng" smtClean="0"/>
            </a:b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artin Pospíšil\Desktop\OBR DUM\798px-All_smiles_Wedding_of_Prince_William_of_Wales_and_Kate_Midd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51283"/>
            <a:ext cx="7456934" cy="560671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8316416" y="6381328"/>
            <a:ext cx="108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hlinkClick r:id="rId3" action="ppaction://hlinksldjump"/>
              </a:rPr>
              <a:t>zurück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Im Sommer fahren wir in ….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4098" name="Picture 2" descr="C:\Users\Martin Pospíšil\Desktop\OBR DUM\Lanikai_Strand_auf_Oa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29978" cy="500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Jedes Haus hat eine…..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5122" name="Picture 2" descr="C:\Users\Martin Pospíšil\Desktop\OBR DUM\450px-Heidelberg_Christuskirche_Seitenpor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430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Welche Jahreszeit ist es?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1026" name="Picture 2" descr="C:\Users\Martin Pospíšil\Desktop\OBR DUM\800px-Bondi_Beach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331968" cy="531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siehst du auf dem Bild?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2050" name="Picture 2" descr="C:\Users\Martin Pospíšil\Desktop\OBR DUM\800px-Wéris_JP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siehst du auf dem Bild?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3074" name="Picture 2" descr="C:\Users\Martin Pospíšil\Desktop\OBR DUM\Kindergartenfrankf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624736" cy="473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siehst du auf dem Bild?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4098" name="Picture 2" descr="C:\Users\Martin Pospíšil\Desktop\OBR DUM\30th_Street_at_5th_Avenue_-_Straße_in_New_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430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siehst du auf dem Bild?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5122" name="Picture 2" descr="C:\Users\Martin Pospíšil\Desktop\OBR DUM\Football_iu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02881"/>
            <a:ext cx="5985086" cy="415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Ergänzen Sie die Lücken im Text!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499992" y="2348880"/>
            <a:ext cx="46440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smtClean="0"/>
              <a:t>Es gibt einen Ort, der liegt gleich um die </a:t>
            </a:r>
            <a:r>
              <a:rPr lang="cs-CZ" sz="2800" smtClean="0">
                <a:solidFill>
                  <a:srgbClr val="FF0000"/>
                </a:solidFill>
                <a:hlinkClick r:id="rId4" action="ppaction://hlinksldjump"/>
              </a:rPr>
              <a:t>????</a:t>
            </a:r>
            <a:endParaRPr lang="cs-CZ" sz="2800" smtClean="0">
              <a:solidFill>
                <a:srgbClr val="FF0000"/>
              </a:solidFill>
            </a:endParaRPr>
          </a:p>
          <a:p>
            <a:r>
              <a:rPr lang="cs-CZ" sz="2800" smtClean="0"/>
              <a:t>Nur ein </a:t>
            </a:r>
            <a:r>
              <a:rPr lang="cs-CZ" sz="2800" smtClean="0">
                <a:solidFill>
                  <a:srgbClr val="FF0000"/>
                </a:solidFill>
                <a:hlinkClick r:id="rId5" action="ppaction://hlinksldjump"/>
              </a:rPr>
              <a:t>????</a:t>
            </a:r>
            <a:r>
              <a:rPr lang="cs-CZ" sz="2800" smtClean="0"/>
              <a:t> Schritte von hier (olé) </a:t>
            </a:r>
            <a:br>
              <a:rPr lang="cs-CZ" sz="2800" smtClean="0"/>
            </a:br>
            <a:r>
              <a:rPr lang="cs-CZ" sz="2800" smtClean="0"/>
              <a:t>Und doch ist es dort   irgendwie so wie</a:t>
            </a:r>
            <a:r>
              <a:rPr lang="cs-CZ" sz="2800" smtClean="0">
                <a:solidFill>
                  <a:srgbClr val="FF0000"/>
                </a:solidFill>
              </a:rPr>
              <a:t> </a:t>
            </a:r>
            <a:r>
              <a:rPr lang="cs-CZ" sz="2800" smtClean="0">
                <a:solidFill>
                  <a:srgbClr val="FF0000"/>
                </a:solidFill>
                <a:hlinkClick r:id="rId6" action="ppaction://hlinksldjump"/>
              </a:rPr>
              <a:t>??????</a:t>
            </a:r>
            <a:endParaRPr lang="cs-CZ" sz="2800" smtClean="0">
              <a:solidFill>
                <a:srgbClr val="FF0000"/>
              </a:solidFill>
            </a:endParaRPr>
          </a:p>
          <a:p>
            <a:r>
              <a:rPr lang="cs-CZ" sz="2800" smtClean="0"/>
              <a:t>Das spürt man schon </a:t>
            </a:r>
          </a:p>
          <a:p>
            <a:r>
              <a:rPr lang="cs-CZ" sz="2800" smtClean="0"/>
              <a:t>vorn an der </a:t>
            </a:r>
            <a:r>
              <a:rPr lang="cs-CZ" sz="2800" smtClean="0">
                <a:solidFill>
                  <a:srgbClr val="FF0000"/>
                </a:solidFill>
                <a:hlinkClick r:id="rId7" action="ppaction://hlinksldjump"/>
              </a:rPr>
              <a:t>???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siehst du auf dem Bild?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6147" name="Picture 3" descr="C:\Users\Martin Pospíšil\Desktop\OBR DUM\800px-Island_near_Fi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7754908" cy="2221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bedeutet das auf deutsch?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7170" name="Picture 2" descr="C:\Users\Martin Pospíšil\Desktop\OBR DUM\The_Friends_Stage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7323176" cy="162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siehst du auf dem Bild?</a:t>
            </a:r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331640" y="148478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162880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8194" name="Picture 2" descr="C:\Users\Martin Pospíšil\Desktop\OBR DUM\099_Josepinism_Style_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5385646" cy="376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944216"/>
          </a:xfrm>
        </p:spPr>
        <p:txBody>
          <a:bodyPr>
            <a:normAutofit/>
          </a:bodyPr>
          <a:lstStyle/>
          <a:p>
            <a:r>
              <a:rPr lang="cs-CZ" u="sng" smtClean="0"/>
              <a:t>Was ist das Gelbe?</a:t>
            </a:r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172400" y="6309320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hlinkClick r:id="rId2" action="ppaction://hlinksldjump"/>
              </a:rPr>
              <a:t>zurück</a:t>
            </a:r>
            <a:endParaRPr lang="cs-CZ"/>
          </a:p>
        </p:txBody>
      </p:sp>
      <p:pic>
        <p:nvPicPr>
          <p:cNvPr id="9218" name="Picture 2" descr="C:\Users\Martin Pospíšil\Desktop\OBR DUM\800px-Dermatology_produ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618312" cy="496373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95536" y="1556792"/>
            <a:ext cx="165618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323528" y="5301208"/>
            <a:ext cx="158417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smtClean="0"/>
              <a:t>Citace: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cs-CZ" sz="2000" smtClean="0"/>
              <a:t>Obr. Str. </a:t>
            </a:r>
            <a:r>
              <a:rPr lang="cs-CZ" sz="2000" smtClean="0"/>
              <a:t>2</a:t>
            </a:r>
            <a:endParaRPr lang="cs-CZ" sz="2000" smtClean="0"/>
          </a:p>
          <a:p>
            <a:r>
              <a:rPr lang="cs-CZ" sz="2000" smtClean="0"/>
              <a:t>[cit. 2013-8-2].</a:t>
            </a:r>
          </a:p>
          <a:p>
            <a:r>
              <a:rPr lang="cs-CZ" sz="2000" smtClean="0"/>
              <a:t>&lt;http://cs.wikipedia.org/wiki/Soubor:Cards_in_pub_Karty_v_hospod%C4%9B.jpg&gt;</a:t>
            </a:r>
          </a:p>
          <a:p>
            <a:r>
              <a:rPr lang="cs-CZ" sz="2000" smtClean="0"/>
              <a:t>Obr. Str. </a:t>
            </a:r>
            <a:r>
              <a:rPr lang="cs-CZ" sz="2000" smtClean="0"/>
              <a:t>21</a:t>
            </a:r>
            <a:endParaRPr lang="cs-CZ" sz="2000" smtClean="0"/>
          </a:p>
          <a:p>
            <a:r>
              <a:rPr lang="cs-CZ" sz="2000" smtClean="0"/>
              <a:t>[cit. 2013-8-2].</a:t>
            </a:r>
          </a:p>
          <a:p>
            <a:r>
              <a:rPr lang="en-US" sz="2000" smtClean="0"/>
              <a:t>&lt;http://commons.wikimedia.org/wiki/File:Tisch.png&gt;</a:t>
            </a:r>
            <a:endParaRPr lang="cs-CZ" sz="2000" smtClean="0"/>
          </a:p>
          <a:p>
            <a:r>
              <a:rPr lang="cs-CZ" sz="2000" smtClean="0"/>
              <a:t>Obr. Str. </a:t>
            </a:r>
            <a:r>
              <a:rPr lang="cs-CZ" sz="2000" smtClean="0"/>
              <a:t>22</a:t>
            </a:r>
            <a:endParaRPr lang="cs-CZ" sz="2000" smtClean="0"/>
          </a:p>
          <a:p>
            <a:r>
              <a:rPr lang="cs-CZ" sz="2000" smtClean="0"/>
              <a:t>[cit. 2013-8-2].</a:t>
            </a:r>
          </a:p>
          <a:p>
            <a:r>
              <a:rPr lang="en-US" sz="2000" smtClean="0"/>
              <a:t>&lt;http://en.wikipedia.org/wiki/File:All_smiles_Wedding_of_Prince_William_of_Wales_and_Kate_Middleton.jpg&gt;</a:t>
            </a:r>
          </a:p>
          <a:p>
            <a:r>
              <a:rPr lang="cs-CZ" sz="2000" smtClean="0"/>
              <a:t>Obr. Str. </a:t>
            </a:r>
            <a:r>
              <a:rPr lang="cs-CZ" sz="2000" smtClean="0"/>
              <a:t>23</a:t>
            </a:r>
            <a:endParaRPr lang="cs-CZ" sz="2000" smtClean="0"/>
          </a:p>
          <a:p>
            <a:r>
              <a:rPr lang="cs-CZ" sz="2000" smtClean="0"/>
              <a:t>[cit. 2013-8-2].</a:t>
            </a:r>
          </a:p>
          <a:p>
            <a:r>
              <a:rPr lang="en-US" sz="2000" smtClean="0"/>
              <a:t>&lt;http://en.wikipedia.org/wiki/File:Lanikai_Strand_auf_Oahu.jpg</a:t>
            </a:r>
            <a:r>
              <a:rPr lang="en-US" sz="2000" smtClean="0"/>
              <a:t>&gt;</a:t>
            </a:r>
            <a:endParaRPr lang="cs-CZ" sz="2000" smtClean="0"/>
          </a:p>
          <a:p>
            <a:r>
              <a:rPr lang="cs-CZ" sz="2000" smtClean="0"/>
              <a:t>Obr. Str. 24</a:t>
            </a:r>
            <a:endParaRPr lang="cs-CZ" sz="2000" smtClean="0"/>
          </a:p>
          <a:p>
            <a:r>
              <a:rPr lang="cs-CZ" sz="2000" smtClean="0"/>
              <a:t>[cit. 2013-8-2].</a:t>
            </a:r>
          </a:p>
          <a:p>
            <a:r>
              <a:rPr lang="en-US" sz="2000" smtClean="0"/>
              <a:t>&lt;http://commons.wikimedia.org/wiki/File:Heidelberg_Christuskirche_Seitenportal.JPG</a:t>
            </a:r>
            <a:r>
              <a:rPr lang="en-US" sz="2000" smtClean="0"/>
              <a:t>&gt;</a:t>
            </a:r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0000" lnSpcReduction="20000"/>
          </a:bodyPr>
          <a:lstStyle/>
          <a:p>
            <a:r>
              <a:rPr lang="cs-CZ" sz="2900" smtClean="0"/>
              <a:t>Obr. Str</a:t>
            </a:r>
            <a:r>
              <a:rPr lang="cs-CZ" sz="2900" smtClean="0"/>
              <a:t>. </a:t>
            </a:r>
            <a:r>
              <a:rPr lang="cs-CZ" sz="2900" smtClean="0"/>
              <a:t>25</a:t>
            </a:r>
            <a:endParaRPr lang="cs-CZ" sz="2900" smtClean="0"/>
          </a:p>
          <a:p>
            <a:r>
              <a:rPr lang="cs-CZ" sz="2900" smtClean="0"/>
              <a:t>[cit. 2013-8-2].</a:t>
            </a:r>
          </a:p>
          <a:p>
            <a:r>
              <a:rPr lang="cs-CZ" sz="2900" smtClean="0"/>
              <a:t>&lt;http://commons.wikimedia.org/wiki/File:Bondi_Beach_3.jpg&gt;</a:t>
            </a:r>
          </a:p>
          <a:p>
            <a:r>
              <a:rPr lang="cs-CZ" sz="2900" smtClean="0"/>
              <a:t>Obr</a:t>
            </a:r>
            <a:r>
              <a:rPr lang="cs-CZ" sz="2900" smtClean="0"/>
              <a:t>. Str</a:t>
            </a:r>
            <a:r>
              <a:rPr lang="cs-CZ" sz="2900" smtClean="0"/>
              <a:t>. </a:t>
            </a:r>
            <a:r>
              <a:rPr lang="cs-CZ" sz="2900" smtClean="0"/>
              <a:t>26</a:t>
            </a:r>
            <a:endParaRPr lang="cs-CZ" sz="2900" smtClean="0"/>
          </a:p>
          <a:p>
            <a:r>
              <a:rPr lang="cs-CZ" sz="2900" smtClean="0"/>
              <a:t>[cit. 2013-8-2].</a:t>
            </a:r>
          </a:p>
          <a:p>
            <a:r>
              <a:rPr lang="en-US" sz="2900" smtClean="0"/>
              <a:t>&lt;http://commons.wikimedia.org/wiki/File:W%C3%A9ris_JPG12.jpg&gt;</a:t>
            </a:r>
            <a:endParaRPr lang="cs-CZ" sz="2900" smtClean="0"/>
          </a:p>
          <a:p>
            <a:r>
              <a:rPr lang="cs-CZ" sz="2900" smtClean="0"/>
              <a:t>Obr. Str</a:t>
            </a:r>
            <a:r>
              <a:rPr lang="cs-CZ" sz="2900" smtClean="0"/>
              <a:t>. </a:t>
            </a:r>
            <a:r>
              <a:rPr lang="cs-CZ" sz="2900" smtClean="0"/>
              <a:t>27</a:t>
            </a:r>
            <a:endParaRPr lang="cs-CZ" sz="2900" smtClean="0"/>
          </a:p>
          <a:p>
            <a:r>
              <a:rPr lang="cs-CZ" sz="2900" smtClean="0"/>
              <a:t>[cit. 2013-8-2].</a:t>
            </a:r>
          </a:p>
          <a:p>
            <a:r>
              <a:rPr lang="en-US" sz="2900" smtClean="0"/>
              <a:t>&lt;http://commons.wikimedia.org/wiki/File:Kindergartenfrankfurt.jpg&gt;</a:t>
            </a:r>
          </a:p>
          <a:p>
            <a:r>
              <a:rPr lang="cs-CZ" sz="2900" smtClean="0"/>
              <a:t>Obr. Str</a:t>
            </a:r>
            <a:r>
              <a:rPr lang="cs-CZ" sz="2900" smtClean="0"/>
              <a:t>. </a:t>
            </a:r>
            <a:r>
              <a:rPr lang="cs-CZ" sz="2900" smtClean="0"/>
              <a:t>28</a:t>
            </a:r>
            <a:endParaRPr lang="cs-CZ" sz="2900" smtClean="0"/>
          </a:p>
          <a:p>
            <a:r>
              <a:rPr lang="cs-CZ" sz="2900" smtClean="0"/>
              <a:t>[cit. 2013-8-2].</a:t>
            </a:r>
          </a:p>
          <a:p>
            <a:r>
              <a:rPr lang="en-US" sz="2900" smtClean="0"/>
              <a:t>&lt;http://</a:t>
            </a:r>
            <a:r>
              <a:rPr lang="en-US" sz="2900" smtClean="0"/>
              <a:t>en.wikipedia.org/wiki/File:Lanikai_Strand_auf_Oahu.jpg</a:t>
            </a:r>
            <a:r>
              <a:rPr lang="en-US" sz="2900" smtClean="0"/>
              <a:t>&gt;</a:t>
            </a:r>
            <a:endParaRPr lang="cs-CZ" sz="2900" smtClean="0"/>
          </a:p>
          <a:p>
            <a:r>
              <a:rPr lang="cs-CZ" sz="2900" smtClean="0"/>
              <a:t>Obr. Str. 29</a:t>
            </a:r>
            <a:endParaRPr lang="cs-CZ" sz="2900" smtClean="0"/>
          </a:p>
          <a:p>
            <a:r>
              <a:rPr lang="cs-CZ" sz="2900" smtClean="0"/>
              <a:t>[cit. 2013-8-2].</a:t>
            </a:r>
          </a:p>
          <a:p>
            <a:r>
              <a:rPr lang="en-US" sz="2900" smtClean="0"/>
              <a:t>&lt;http://</a:t>
            </a:r>
            <a:r>
              <a:rPr lang="en-US" sz="2900" smtClean="0"/>
              <a:t>cs.wikipedia.org/wiki/Soubor:Football_iu_1996.jpg</a:t>
            </a:r>
            <a:r>
              <a:rPr lang="en-US" sz="2900" smtClean="0"/>
              <a:t>&gt;</a:t>
            </a:r>
            <a:endParaRPr lang="cs-CZ" sz="2900" smtClean="0"/>
          </a:p>
          <a:p>
            <a:r>
              <a:rPr lang="cs-CZ" sz="2900" smtClean="0"/>
              <a:t>Obr. Str</a:t>
            </a:r>
            <a:r>
              <a:rPr lang="cs-CZ" sz="2900" smtClean="0"/>
              <a:t>. </a:t>
            </a:r>
            <a:r>
              <a:rPr lang="cs-CZ" sz="2900" smtClean="0"/>
              <a:t>30</a:t>
            </a:r>
            <a:endParaRPr lang="cs-CZ" sz="2900" smtClean="0"/>
          </a:p>
          <a:p>
            <a:r>
              <a:rPr lang="cs-CZ" sz="2900" smtClean="0"/>
              <a:t>[cit. 2013-8-2].</a:t>
            </a:r>
          </a:p>
          <a:p>
            <a:r>
              <a:rPr lang="en-US" sz="2900" smtClean="0"/>
              <a:t>&lt;http://en.wikipedia.org/wiki/File:Island_near_Fiji.jpg&gt;</a:t>
            </a:r>
            <a:endParaRPr lang="cs-CZ" sz="2900" smtClean="0"/>
          </a:p>
          <a:p>
            <a:endParaRPr lang="cs-CZ" smtClean="0"/>
          </a:p>
          <a:p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600400"/>
          </a:xfrm>
        </p:spPr>
        <p:txBody>
          <a:bodyPr>
            <a:normAutofit fontScale="85000" lnSpcReduction="10000"/>
          </a:bodyPr>
          <a:lstStyle/>
          <a:p>
            <a:r>
              <a:rPr lang="cs-CZ" sz="2400" smtClean="0"/>
              <a:t>Obr. Str</a:t>
            </a:r>
            <a:r>
              <a:rPr lang="cs-CZ" sz="2400" smtClean="0"/>
              <a:t>. </a:t>
            </a:r>
            <a:r>
              <a:rPr lang="cs-CZ" sz="2400" smtClean="0"/>
              <a:t>31</a:t>
            </a:r>
            <a:endParaRPr lang="cs-CZ" sz="2400" smtClean="0"/>
          </a:p>
          <a:p>
            <a:r>
              <a:rPr lang="cs-CZ" sz="2400" smtClean="0"/>
              <a:t>[cit. 2013-8-2].</a:t>
            </a:r>
          </a:p>
          <a:p>
            <a:r>
              <a:rPr lang="cs-CZ" sz="2400" smtClean="0"/>
              <a:t>&lt;http://cs.wikipedia.org/wiki/Soubor:The_Friends_Stage_cropped.jpg&gt;</a:t>
            </a:r>
          </a:p>
          <a:p>
            <a:r>
              <a:rPr lang="cs-CZ" sz="2400" smtClean="0"/>
              <a:t>Obr</a:t>
            </a:r>
            <a:r>
              <a:rPr lang="cs-CZ" sz="2400" smtClean="0"/>
              <a:t>. Str</a:t>
            </a:r>
            <a:r>
              <a:rPr lang="cs-CZ" sz="2400" smtClean="0"/>
              <a:t>. </a:t>
            </a:r>
            <a:r>
              <a:rPr lang="cs-CZ" sz="2400" smtClean="0"/>
              <a:t>32</a:t>
            </a:r>
            <a:endParaRPr lang="cs-CZ" sz="2400" smtClean="0"/>
          </a:p>
          <a:p>
            <a:r>
              <a:rPr lang="cs-CZ" sz="2400" smtClean="0"/>
              <a:t>[cit. 2013-8-2].</a:t>
            </a:r>
          </a:p>
          <a:p>
            <a:r>
              <a:rPr lang="en-US" sz="2400" smtClean="0"/>
              <a:t>&lt;http://commons.wikimedia.org/wiki/File:099_Josepinism_Style_Furniture.jpg&gt;</a:t>
            </a:r>
            <a:endParaRPr lang="cs-CZ" sz="2400" smtClean="0"/>
          </a:p>
          <a:p>
            <a:r>
              <a:rPr lang="cs-CZ" sz="2400" smtClean="0"/>
              <a:t>Obr. Str</a:t>
            </a:r>
            <a:r>
              <a:rPr lang="cs-CZ" sz="2400" smtClean="0"/>
              <a:t>. </a:t>
            </a:r>
            <a:r>
              <a:rPr lang="cs-CZ" sz="2400" smtClean="0"/>
              <a:t>33</a:t>
            </a:r>
            <a:endParaRPr lang="cs-CZ" sz="2400" smtClean="0"/>
          </a:p>
          <a:p>
            <a:r>
              <a:rPr lang="cs-CZ" sz="2400" smtClean="0"/>
              <a:t>[cit. 2013-8-2].</a:t>
            </a:r>
          </a:p>
          <a:p>
            <a:r>
              <a:rPr lang="en-US" sz="2400" smtClean="0"/>
              <a:t>&lt;http://commons.wikimedia.org/wiki/File:Dermatology_products.jpg&gt;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So ist es richtig!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499992" y="2348880"/>
            <a:ext cx="46440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smtClean="0"/>
              <a:t>Es gibt einen Ort, der liegt gleich um die </a:t>
            </a:r>
            <a:r>
              <a:rPr lang="cs-CZ" sz="2800" smtClean="0">
                <a:solidFill>
                  <a:srgbClr val="FF0000"/>
                </a:solidFill>
              </a:rPr>
              <a:t>Ecke,</a:t>
            </a:r>
            <a:endParaRPr lang="cs-CZ" sz="2800" smtClean="0">
              <a:solidFill>
                <a:srgbClr val="FF0000"/>
              </a:solidFill>
            </a:endParaRPr>
          </a:p>
          <a:p>
            <a:r>
              <a:rPr lang="cs-CZ" sz="2800" smtClean="0"/>
              <a:t>Nur ein </a:t>
            </a:r>
            <a:r>
              <a:rPr lang="cs-CZ" sz="2800" smtClean="0">
                <a:solidFill>
                  <a:srgbClr val="FF0000"/>
                </a:solidFill>
              </a:rPr>
              <a:t>paar </a:t>
            </a:r>
            <a:r>
              <a:rPr lang="cs-CZ" sz="2800" smtClean="0"/>
              <a:t>Schritte </a:t>
            </a:r>
            <a:r>
              <a:rPr lang="cs-CZ" sz="2800" smtClean="0"/>
              <a:t>von hier (olé</a:t>
            </a:r>
            <a:r>
              <a:rPr lang="cs-CZ" sz="2800" smtClean="0"/>
              <a:t>). 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Und doch ist es dort   irgendwie so wie</a:t>
            </a:r>
            <a:r>
              <a:rPr lang="cs-CZ" sz="2800" smtClean="0">
                <a:solidFill>
                  <a:srgbClr val="FF0000"/>
                </a:solidFill>
              </a:rPr>
              <a:t> </a:t>
            </a:r>
            <a:r>
              <a:rPr lang="cs-CZ" sz="2800" smtClean="0">
                <a:solidFill>
                  <a:srgbClr val="FF0000"/>
                </a:solidFill>
              </a:rPr>
              <a:t>Urlaub.</a:t>
            </a:r>
            <a:endParaRPr lang="cs-CZ" sz="2800" smtClean="0">
              <a:solidFill>
                <a:srgbClr val="FF0000"/>
              </a:solidFill>
            </a:endParaRPr>
          </a:p>
          <a:p>
            <a:r>
              <a:rPr lang="cs-CZ" sz="2800" smtClean="0"/>
              <a:t>Das spürt man schon </a:t>
            </a:r>
          </a:p>
          <a:p>
            <a:r>
              <a:rPr lang="cs-CZ" sz="2800" smtClean="0"/>
              <a:t>vorn an der </a:t>
            </a:r>
            <a:r>
              <a:rPr lang="cs-CZ" sz="2800" smtClean="0">
                <a:solidFill>
                  <a:srgbClr val="FF0000"/>
                </a:solidFill>
              </a:rPr>
              <a:t>Tür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Ergänzen Sie die Lücken im Text!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499992" y="1340768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smtClean="0"/>
              <a:t>Da stehen </a:t>
            </a:r>
            <a:r>
              <a:rPr lang="cs-CZ" sz="2800" smtClean="0"/>
              <a:t>im </a:t>
            </a:r>
            <a:r>
              <a:rPr lang="cs-CZ" sz="2800" smtClean="0">
                <a:solidFill>
                  <a:srgbClr val="FF0000"/>
                </a:solidFill>
                <a:hlinkClick r:id="rId4" action="ppaction://hlinksldjump"/>
              </a:rPr>
              <a:t>??????</a:t>
            </a:r>
            <a:r>
              <a:rPr lang="cs-CZ" sz="2800" smtClean="0">
                <a:hlinkClick r:id="rId4" action="ppaction://hlinksldjump"/>
              </a:rPr>
              <a:t> </a:t>
            </a:r>
            <a:r>
              <a:rPr lang="cs-CZ" sz="2800" smtClean="0"/>
              <a:t>        </a:t>
            </a:r>
            <a:r>
              <a:rPr lang="cs-CZ" sz="2800" smtClean="0"/>
              <a:t>die Tische </a:t>
            </a:r>
            <a:r>
              <a:rPr lang="cs-CZ" sz="2800" smtClean="0"/>
              <a:t>und </a:t>
            </a:r>
            <a:r>
              <a:rPr lang="cs-CZ" sz="2800" smtClean="0"/>
              <a:t>Bänke, 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Musik ist </a:t>
            </a:r>
            <a:r>
              <a:rPr lang="cs-CZ" sz="2800" smtClean="0"/>
              <a:t>durchs </a:t>
            </a:r>
            <a:r>
              <a:rPr lang="cs-CZ" sz="2800" smtClean="0">
                <a:solidFill>
                  <a:srgbClr val="FF0000"/>
                </a:solidFill>
                <a:hlinkClick r:id="rId5" action="ppaction://hlinksldjump"/>
              </a:rPr>
              <a:t>???????</a:t>
            </a:r>
            <a:r>
              <a:rPr lang="cs-CZ" sz="2800" smtClean="0"/>
              <a:t> </a:t>
            </a:r>
            <a:r>
              <a:rPr lang="cs-CZ" sz="2800" smtClean="0"/>
              <a:t>zu hörn (olé) </a:t>
            </a:r>
            <a:br>
              <a:rPr lang="cs-CZ" sz="2800" smtClean="0"/>
            </a:br>
            <a:r>
              <a:rPr lang="cs-CZ" sz="2800" smtClean="0"/>
              <a:t>Egal wie's </a:t>
            </a:r>
            <a:r>
              <a:rPr lang="cs-CZ" sz="2800" smtClean="0"/>
              <a:t>dir </a:t>
            </a:r>
            <a:r>
              <a:rPr lang="cs-CZ" sz="2800" smtClean="0"/>
              <a:t>geht, </a:t>
            </a:r>
            <a:r>
              <a:rPr lang="cs-CZ" sz="2800" smtClean="0"/>
              <a:t>du bist </a:t>
            </a:r>
            <a:r>
              <a:rPr lang="cs-CZ" sz="2800" smtClean="0"/>
              <a:t>immer </a:t>
            </a:r>
            <a:r>
              <a:rPr lang="cs-CZ" sz="2800" smtClean="0"/>
              <a:t>willkommen,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weil </a:t>
            </a:r>
            <a:r>
              <a:rPr lang="cs-CZ" sz="2800" smtClean="0"/>
              <a:t>alle </a:t>
            </a:r>
            <a:r>
              <a:rPr lang="cs-CZ" sz="2800" smtClean="0"/>
              <a:t>zusammen </a:t>
            </a:r>
            <a:r>
              <a:rPr lang="cs-CZ" sz="2800" smtClean="0"/>
              <a:t>gehör‘n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So ist es richtig!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499992" y="1340768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smtClean="0"/>
              <a:t>Da stehen </a:t>
            </a:r>
            <a:r>
              <a:rPr lang="cs-CZ" sz="2800" smtClean="0"/>
              <a:t>im </a:t>
            </a:r>
            <a:r>
              <a:rPr lang="cs-CZ" sz="2800" smtClean="0">
                <a:solidFill>
                  <a:srgbClr val="FF0000"/>
                </a:solidFill>
              </a:rPr>
              <a:t>Sommer</a:t>
            </a:r>
            <a:r>
              <a:rPr lang="cs-CZ" sz="2800" smtClean="0"/>
              <a:t>       </a:t>
            </a:r>
            <a:r>
              <a:rPr lang="cs-CZ" sz="2800" smtClean="0"/>
              <a:t>die Tische </a:t>
            </a:r>
            <a:r>
              <a:rPr lang="cs-CZ" sz="2800" smtClean="0"/>
              <a:t>und </a:t>
            </a:r>
            <a:r>
              <a:rPr lang="cs-CZ" sz="2800" smtClean="0"/>
              <a:t>Bänke, 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Musik ist </a:t>
            </a:r>
            <a:r>
              <a:rPr lang="cs-CZ" sz="2800" smtClean="0"/>
              <a:t>durchs </a:t>
            </a:r>
            <a:r>
              <a:rPr lang="cs-CZ" sz="2800" smtClean="0">
                <a:solidFill>
                  <a:srgbClr val="FF0000"/>
                </a:solidFill>
              </a:rPr>
              <a:t>Fenster</a:t>
            </a:r>
            <a:r>
              <a:rPr lang="cs-CZ" sz="2800" smtClean="0"/>
              <a:t> </a:t>
            </a:r>
            <a:r>
              <a:rPr lang="cs-CZ" sz="2800" smtClean="0"/>
              <a:t>zu hörn (olé) </a:t>
            </a:r>
            <a:br>
              <a:rPr lang="cs-CZ" sz="2800" smtClean="0"/>
            </a:br>
            <a:r>
              <a:rPr lang="cs-CZ" sz="2800" smtClean="0"/>
              <a:t>Egal wie's </a:t>
            </a:r>
            <a:r>
              <a:rPr lang="cs-CZ" sz="2800" smtClean="0"/>
              <a:t>dir </a:t>
            </a:r>
            <a:r>
              <a:rPr lang="cs-CZ" sz="2800" smtClean="0"/>
              <a:t>geht, </a:t>
            </a:r>
            <a:r>
              <a:rPr lang="cs-CZ" sz="2800" smtClean="0"/>
              <a:t>du bist </a:t>
            </a:r>
            <a:r>
              <a:rPr lang="cs-CZ" sz="2800" smtClean="0"/>
              <a:t>immer </a:t>
            </a:r>
            <a:r>
              <a:rPr lang="cs-CZ" sz="2800" smtClean="0"/>
              <a:t>willkommen,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weil </a:t>
            </a:r>
            <a:r>
              <a:rPr lang="cs-CZ" sz="2800" smtClean="0"/>
              <a:t>alle </a:t>
            </a:r>
            <a:r>
              <a:rPr lang="cs-CZ" sz="2800" smtClean="0"/>
              <a:t>zusammen </a:t>
            </a:r>
            <a:r>
              <a:rPr lang="cs-CZ" sz="2800" smtClean="0"/>
              <a:t>gehör‘n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1.Da hat </a:t>
            </a:r>
            <a:r>
              <a:rPr lang="cs-CZ" smtClean="0"/>
              <a:t>die Freundschaft ein </a:t>
            </a:r>
            <a:r>
              <a:rPr lang="cs-CZ" smtClean="0"/>
              <a:t>festes </a:t>
            </a:r>
            <a:r>
              <a:rPr lang="cs-CZ" smtClean="0"/>
              <a:t>Revier. </a:t>
            </a:r>
          </a:p>
          <a:p>
            <a:r>
              <a:rPr lang="cs-CZ" smtClean="0"/>
              <a:t>2</a:t>
            </a:r>
            <a:r>
              <a:rPr lang="cs-CZ" smtClean="0"/>
              <a:t>.In </a:t>
            </a:r>
            <a:r>
              <a:rPr lang="cs-CZ" smtClean="0"/>
              <a:t>meiner Kneipe ist keiner </a:t>
            </a:r>
            <a:r>
              <a:rPr lang="cs-CZ" smtClean="0"/>
              <a:t>alleine</a:t>
            </a:r>
            <a:r>
              <a:rPr lang="cs-CZ" smtClean="0"/>
              <a:t>.</a:t>
            </a:r>
          </a:p>
          <a:p>
            <a:r>
              <a:rPr lang="cs-CZ" smtClean="0"/>
              <a:t>3.In meiner Kneipe ist keiner alleine</a:t>
            </a:r>
            <a:r>
              <a:rPr lang="cs-CZ" smtClean="0"/>
              <a:t>. </a:t>
            </a:r>
            <a:endParaRPr lang="cs-CZ" smtClean="0"/>
          </a:p>
          <a:p>
            <a:r>
              <a:rPr lang="cs-CZ" smtClean="0"/>
              <a:t>4.Da riecht's nach Freiheit, Ehrlichkeit und nach </a:t>
            </a:r>
            <a:r>
              <a:rPr lang="cs-CZ" smtClean="0"/>
              <a:t>Bier</a:t>
            </a:r>
            <a:r>
              <a:rPr lang="cs-CZ" smtClean="0"/>
              <a:t>.</a:t>
            </a:r>
          </a:p>
          <a:p>
            <a:r>
              <a:rPr lang="cs-CZ" smtClean="0"/>
              <a:t>5.Mein </a:t>
            </a:r>
            <a:r>
              <a:rPr lang="cs-CZ" smtClean="0"/>
              <a:t>Revier</a:t>
            </a:r>
            <a:r>
              <a:rPr lang="cs-CZ" smtClean="0"/>
              <a:t>!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 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  <a:p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mtClean="0"/>
              <a:t>Wie soll das Refrain aussehen?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3</a:t>
            </a:r>
            <a:r>
              <a:rPr lang="cs-CZ" smtClean="0"/>
              <a:t>.In </a:t>
            </a:r>
            <a:r>
              <a:rPr lang="cs-CZ" smtClean="0"/>
              <a:t>meiner Kneipe </a:t>
            </a:r>
            <a:r>
              <a:rPr lang="cs-CZ" smtClean="0"/>
              <a:t>ist k</a:t>
            </a:r>
            <a:r>
              <a:rPr lang="cs-CZ" smtClean="0"/>
              <a:t>einer alleine.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1</a:t>
            </a:r>
            <a:r>
              <a:rPr lang="cs-CZ" smtClean="0"/>
              <a:t>.Da hat </a:t>
            </a:r>
            <a:r>
              <a:rPr lang="cs-CZ" smtClean="0"/>
              <a:t>die Freundschaft ein </a:t>
            </a:r>
            <a:r>
              <a:rPr lang="cs-CZ" smtClean="0"/>
              <a:t>festes </a:t>
            </a:r>
            <a:r>
              <a:rPr lang="cs-CZ" smtClean="0"/>
              <a:t>Revier. 5.Mein </a:t>
            </a:r>
            <a:r>
              <a:rPr lang="cs-CZ" smtClean="0"/>
              <a:t>Revier</a:t>
            </a:r>
            <a:r>
              <a:rPr lang="cs-CZ" smtClean="0"/>
              <a:t>!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2</a:t>
            </a:r>
            <a:r>
              <a:rPr lang="cs-CZ" smtClean="0"/>
              <a:t>.In </a:t>
            </a:r>
            <a:r>
              <a:rPr lang="cs-CZ" smtClean="0"/>
              <a:t>meiner Kneipe </a:t>
            </a:r>
            <a:r>
              <a:rPr lang="cs-CZ" smtClean="0"/>
              <a:t>ist k</a:t>
            </a:r>
            <a:r>
              <a:rPr lang="cs-CZ" smtClean="0"/>
              <a:t>einer alleine.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4</a:t>
            </a:r>
            <a:r>
              <a:rPr lang="cs-CZ" smtClean="0"/>
              <a:t>.Da </a:t>
            </a:r>
            <a:r>
              <a:rPr lang="cs-CZ" smtClean="0"/>
              <a:t>riecht's nach Freiheit, Ehrlichkeit und </a:t>
            </a:r>
            <a:r>
              <a:rPr lang="cs-CZ" smtClean="0"/>
              <a:t>nach </a:t>
            </a:r>
            <a:r>
              <a:rPr lang="cs-CZ" smtClean="0"/>
              <a:t>Bier.</a:t>
            </a:r>
            <a:endParaRPr lang="cs-CZ" smtClean="0"/>
          </a:p>
          <a:p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mtClean="0"/>
              <a:t>So </a:t>
            </a:r>
            <a:r>
              <a:rPr lang="cs-CZ" smtClean="0"/>
              <a:t>soll das Refrain aussehen!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/>
          <a:lstStyle/>
          <a:p>
            <a:r>
              <a:rPr lang="cs-CZ" smtClean="0"/>
              <a:t>Ergänzen Sie die Lücken im Text!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32040" y="6309320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mtClean="0">
                <a:hlinkClick r:id="rId2"/>
              </a:rPr>
              <a:t>Das Lied hören…</a:t>
            </a:r>
            <a:endParaRPr lang="cs-CZ"/>
          </a:p>
        </p:txBody>
      </p:sp>
      <p:pic>
        <p:nvPicPr>
          <p:cNvPr id="3" name="Picture 2" descr="C:\Users\Martin Pospíšil\Desktop\OBR DUM\450px-Wiener_Melange_0363wien_img_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4032448" cy="5376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572000" y="1340768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smtClean="0"/>
              <a:t>Man kennt sich schon lange, viele spielten </a:t>
            </a:r>
            <a:r>
              <a:rPr lang="cs-CZ" sz="2800" smtClean="0"/>
              <a:t>als </a:t>
            </a:r>
            <a:r>
              <a:rPr lang="cs-CZ" sz="2800" smtClean="0">
                <a:hlinkClick r:id="rId4" action="ppaction://hlinksldjump"/>
              </a:rPr>
              <a:t>??????</a:t>
            </a:r>
            <a:endParaRPr lang="cs-CZ" sz="2800" smtClean="0"/>
          </a:p>
          <a:p>
            <a:r>
              <a:rPr lang="cs-CZ" sz="2800" smtClean="0"/>
              <a:t>Gleich auf </a:t>
            </a:r>
            <a:r>
              <a:rPr lang="cs-CZ" sz="2800" smtClean="0"/>
              <a:t>der </a:t>
            </a:r>
            <a:r>
              <a:rPr lang="cs-CZ" sz="2800" smtClean="0">
                <a:hlinkClick r:id="rId5" action="ppaction://hlinksldjump"/>
              </a:rPr>
              <a:t>??????</a:t>
            </a:r>
            <a:r>
              <a:rPr lang="cs-CZ" sz="2800" smtClean="0"/>
              <a:t> </a:t>
            </a:r>
            <a:r>
              <a:rPr lang="cs-CZ" sz="2800" smtClean="0"/>
              <a:t>davor (olé) </a:t>
            </a:r>
            <a:br>
              <a:rPr lang="cs-CZ" sz="2800" smtClean="0"/>
            </a:br>
            <a:r>
              <a:rPr lang="cs-CZ" sz="2800" smtClean="0"/>
              <a:t>Man redet von Geld, Politik und </a:t>
            </a:r>
            <a:r>
              <a:rPr lang="cs-CZ" sz="2800" smtClean="0"/>
              <a:t>schaut </a:t>
            </a:r>
            <a:r>
              <a:rPr lang="cs-CZ" sz="2800" smtClean="0">
                <a:hlinkClick r:id="rId6" action="ppaction://hlinksldjump"/>
              </a:rPr>
              <a:t>???????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Ist </a:t>
            </a:r>
            <a:r>
              <a:rPr lang="cs-CZ" sz="2800" smtClean="0"/>
              <a:t>Trainer, </a:t>
            </a:r>
            <a:r>
              <a:rPr lang="cs-CZ" sz="2800" smtClean="0"/>
              <a:t>Prophet und Tenor (olé) 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720</Words>
  <Application>Microsoft Office PowerPoint</Application>
  <PresentationFormat>Předvádění na obrazovce (4:3)</PresentationFormat>
  <Paragraphs>154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Hörverstehen - Lied</vt:lpstr>
      <vt:lpstr>Wie heißt das Lied ?</vt:lpstr>
      <vt:lpstr>Ergänzen Sie die Lücken im Text!</vt:lpstr>
      <vt:lpstr>So ist es richtig!</vt:lpstr>
      <vt:lpstr>Ergänzen Sie die Lücken im Text!</vt:lpstr>
      <vt:lpstr>So ist es richtig!</vt:lpstr>
      <vt:lpstr>Wie soll das Refrain aussehen?</vt:lpstr>
      <vt:lpstr>So soll das Refrain aussehen!</vt:lpstr>
      <vt:lpstr>Ergänzen Sie die Lücken im Text!</vt:lpstr>
      <vt:lpstr>So ist es richtig!</vt:lpstr>
      <vt:lpstr>Ergänzen Sie die Lücken im Text!</vt:lpstr>
      <vt:lpstr>So ist es richtig!</vt:lpstr>
      <vt:lpstr>Ergänzen Sie die Lücken im Text!</vt:lpstr>
      <vt:lpstr>So ist es richtig!</vt:lpstr>
      <vt:lpstr>Und jetzt alle zusammen!</vt:lpstr>
      <vt:lpstr>Und jetzt alle zusammen!</vt:lpstr>
      <vt:lpstr>Und jetzt alle zusammen!</vt:lpstr>
      <vt:lpstr>Und jetzt alle zusammen!</vt:lpstr>
      <vt:lpstr>Und jetzt alle zusammen!</vt:lpstr>
      <vt:lpstr>Und jetzt alle zusammen!</vt:lpstr>
      <vt:lpstr>Jeder Tisch hat 4 …  </vt:lpstr>
      <vt:lpstr>Eine Frau und ein Mann sind zusammen ein …  </vt:lpstr>
      <vt:lpstr>Im Sommer fahren wir in ….</vt:lpstr>
      <vt:lpstr>Jedes Haus hat eine…..</vt:lpstr>
      <vt:lpstr>Welche Jahreszeit ist es?</vt:lpstr>
      <vt:lpstr>Was siehst du auf dem Bild?</vt:lpstr>
      <vt:lpstr>Was siehst du auf dem Bild?</vt:lpstr>
      <vt:lpstr>Was siehst du auf dem Bild?</vt:lpstr>
      <vt:lpstr>Was siehst du auf dem Bild?</vt:lpstr>
      <vt:lpstr>Was siehst du auf dem Bild?</vt:lpstr>
      <vt:lpstr>Was bedeutet das auf deutsch?</vt:lpstr>
      <vt:lpstr>Was siehst du auf dem Bild?</vt:lpstr>
      <vt:lpstr>Was ist das Gelbe?</vt:lpstr>
      <vt:lpstr>Citace:</vt:lpstr>
      <vt:lpstr>Snímek 35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Martin Pospíšil</cp:lastModifiedBy>
  <cp:revision>63</cp:revision>
  <dcterms:created xsi:type="dcterms:W3CDTF">2012-11-20T13:21:31Z</dcterms:created>
  <dcterms:modified xsi:type="dcterms:W3CDTF">2013-08-06T13:55:17Z</dcterms:modified>
</cp:coreProperties>
</file>