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8" r:id="rId8"/>
    <p:sldId id="276" r:id="rId9"/>
    <p:sldId id="279" r:id="rId10"/>
    <p:sldId id="277" r:id="rId11"/>
    <p:sldId id="281" r:id="rId12"/>
    <p:sldId id="280" r:id="rId13"/>
    <p:sldId id="282" r:id="rId14"/>
    <p:sldId id="283" r:id="rId15"/>
    <p:sldId id="261" r:id="rId16"/>
    <p:sldId id="28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16. 6. 2014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16. 6. 2014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16. 6. 2014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16. 6. 2014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16. 6. 2014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16. 6. 2014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16. 6. 2014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16. 6. 2014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16. 6. 2014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16. 6. 2014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16. 6. 2014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FC38-0821-451A-A164-F1B9E13CD641}" type="datetimeFigureOut">
              <a:rPr lang="cs-CZ" smtClean="0"/>
              <a:pPr/>
              <a:t>16. 6. 2014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sz="6600" dirty="0" err="1" smtClean="0"/>
              <a:t>Unsere</a:t>
            </a:r>
            <a:r>
              <a:rPr lang="cs-CZ" sz="6600" dirty="0" smtClean="0"/>
              <a:t> </a:t>
            </a:r>
            <a:r>
              <a:rPr lang="cs-CZ" sz="6600" dirty="0" err="1" smtClean="0"/>
              <a:t>Stadt</a:t>
            </a:r>
            <a:r>
              <a:rPr lang="cs-CZ" sz="6600" dirty="0" smtClean="0"/>
              <a:t> Olomouc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r>
              <a:rPr lang="cs-CZ" sz="2000" smtClean="0">
                <a:solidFill>
                  <a:schemeClr val="tx1"/>
                </a:solidFill>
              </a:rPr>
              <a:t>Vzdělávací materiál </a:t>
            </a:r>
            <a:r>
              <a:rPr lang="cs-CZ" sz="2000">
                <a:solidFill>
                  <a:schemeClr val="tx1"/>
                </a:solidFill>
              </a:rPr>
              <a:t>byl vytvořen v rámci projektu </a:t>
            </a:r>
          </a:p>
          <a:p>
            <a:r>
              <a:rPr lang="cs-CZ" sz="2000" b="1">
                <a:solidFill>
                  <a:schemeClr val="tx1"/>
                </a:solidFill>
              </a:rPr>
              <a:t>Inovace a zkvalitnění výuky na Slovanském gymnáziu</a:t>
            </a:r>
            <a:endParaRPr lang="cs-CZ" sz="2000">
              <a:solidFill>
                <a:schemeClr val="tx1"/>
              </a:solidFill>
            </a:endParaRPr>
          </a:p>
          <a:p>
            <a:r>
              <a:rPr lang="cs-CZ" sz="2000" b="1" smtClean="0">
                <a:solidFill>
                  <a:schemeClr val="tx1"/>
                </a:solidFill>
              </a:rPr>
              <a:t>CZ.1.07/1.5.00/34.1088</a:t>
            </a:r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/>
            <a:r>
              <a:rPr lang="cs-CZ" sz="6600" dirty="0" smtClean="0"/>
              <a:t>Die </a:t>
            </a:r>
            <a:r>
              <a:rPr lang="cs-CZ" sz="6600" dirty="0" err="1" smtClean="0"/>
              <a:t>Dreifaltigkeitssäule</a:t>
            </a:r>
            <a:endParaRPr kumimoji="0" lang="cs-CZ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 descr="http://upload.wikimedia.org/wikipedia/commons/thumb/7/79/Holy_Trinity_Column.jpg/640px-Holy_Trinity_Colu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00174"/>
            <a:ext cx="3929090" cy="5236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de-DE" dirty="0" smtClean="0"/>
              <a:t>Diese Sehenswürdigkeit ist mit der </a:t>
            </a:r>
            <a:r>
              <a:rPr lang="de-DE" dirty="0" err="1" smtClean="0"/>
              <a:t>Geschich</a:t>
            </a:r>
            <a:r>
              <a:rPr lang="cs-CZ" dirty="0" smtClean="0"/>
              <a:t>t</a:t>
            </a:r>
            <a:r>
              <a:rPr lang="de-DE" dirty="0" smtClean="0"/>
              <a:t>e des Böhmischen </a:t>
            </a:r>
            <a:r>
              <a:rPr lang="de-DE" dirty="0" err="1" smtClean="0"/>
              <a:t>Königstums</a:t>
            </a:r>
            <a:r>
              <a:rPr lang="de-DE" dirty="0" smtClean="0"/>
              <a:t> verbunden. Hier</a:t>
            </a:r>
            <a:r>
              <a:rPr lang="cs-CZ" dirty="0" smtClean="0"/>
              <a:t> </a:t>
            </a:r>
            <a:r>
              <a:rPr lang="de-DE" dirty="0" smtClean="0"/>
              <a:t>wurde nämlich im Jahre 1306 der letzte </a:t>
            </a:r>
            <a:r>
              <a:rPr lang="de-DE" dirty="0" err="1" smtClean="0"/>
              <a:t>Přemyslieden</a:t>
            </a:r>
            <a:r>
              <a:rPr lang="cs-CZ" dirty="0" smtClean="0"/>
              <a:t>-</a:t>
            </a:r>
            <a:r>
              <a:rPr lang="de-DE" dirty="0" smtClean="0"/>
              <a:t>König Wenzel </a:t>
            </a:r>
            <a:r>
              <a:rPr lang="cs-CZ" dirty="0" smtClean="0"/>
              <a:t>I</a:t>
            </a:r>
            <a:r>
              <a:rPr lang="de-DE" dirty="0" smtClean="0"/>
              <a:t>II. </a:t>
            </a:r>
            <a:r>
              <a:rPr lang="cs-CZ" dirty="0" smtClean="0"/>
              <a:t>e</a:t>
            </a:r>
            <a:r>
              <a:rPr lang="de-DE" dirty="0" err="1" smtClean="0"/>
              <a:t>rmordert</a:t>
            </a:r>
            <a:r>
              <a:rPr lang="de-DE" dirty="0" smtClean="0"/>
              <a:t>.</a:t>
            </a:r>
            <a:r>
              <a:rPr lang="cs-CZ" dirty="0" smtClean="0"/>
              <a:t> </a:t>
            </a:r>
            <a:r>
              <a:rPr lang="cs-CZ" dirty="0" err="1" smtClean="0"/>
              <a:t>Kennen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den </a:t>
            </a:r>
            <a:r>
              <a:rPr lang="cs-CZ" dirty="0" err="1" smtClean="0"/>
              <a:t>Namen</a:t>
            </a:r>
            <a:r>
              <a:rPr lang="cs-CZ" dirty="0" smtClean="0"/>
              <a:t> </a:t>
            </a:r>
            <a:r>
              <a:rPr lang="cs-CZ" dirty="0" err="1" smtClean="0"/>
              <a:t>dieser</a:t>
            </a:r>
            <a:r>
              <a:rPr lang="cs-CZ" dirty="0" smtClean="0"/>
              <a:t> </a:t>
            </a:r>
            <a:r>
              <a:rPr lang="cs-CZ" dirty="0" err="1" smtClean="0"/>
              <a:t>Sehenswürdigkeit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de-DE" sz="4000" dirty="0" smtClean="0"/>
              <a:t>Der </a:t>
            </a:r>
            <a:r>
              <a:rPr lang="de-DE" sz="4000" dirty="0" err="1" smtClean="0"/>
              <a:t>Wenzelsdom</a:t>
            </a:r>
            <a:r>
              <a:rPr lang="de-DE" sz="4000" dirty="0" smtClean="0"/>
              <a:t> mit dem </a:t>
            </a:r>
            <a:r>
              <a:rPr lang="de-DE" sz="4000" dirty="0" err="1" smtClean="0"/>
              <a:t>Přemyslieden</a:t>
            </a:r>
            <a:r>
              <a:rPr lang="cs-CZ" sz="4000" dirty="0" smtClean="0"/>
              <a:t>-</a:t>
            </a:r>
            <a:r>
              <a:rPr lang="de-DE" sz="4000" dirty="0" smtClean="0"/>
              <a:t>Palast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71612"/>
            <a:ext cx="3476673" cy="521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de-DE" dirty="0" smtClean="0"/>
              <a:t>Olomouc ist das Zentrum des Schulwesens in Mittelmähren. Au</a:t>
            </a:r>
            <a:r>
              <a:rPr lang="cs-CZ" dirty="0" smtClean="0"/>
              <a:t>ß</a:t>
            </a:r>
            <a:r>
              <a:rPr lang="de-DE" dirty="0" smtClean="0"/>
              <a:t>er der </a:t>
            </a:r>
            <a:r>
              <a:rPr lang="de-DE" dirty="0" err="1" smtClean="0"/>
              <a:t>Palacký</a:t>
            </a:r>
            <a:r>
              <a:rPr lang="cs-CZ" dirty="0" smtClean="0"/>
              <a:t>-</a:t>
            </a:r>
            <a:r>
              <a:rPr lang="de-DE" dirty="0" smtClean="0"/>
              <a:t>Universität </a:t>
            </a:r>
            <a:r>
              <a:rPr lang="cs-CZ" dirty="0" smtClean="0"/>
              <a:t>  </a:t>
            </a:r>
            <a:r>
              <a:rPr lang="de-DE" dirty="0" smtClean="0"/>
              <a:t>sind hier viele Mittelschulen. Welche Mittelschule war die älteste, </a:t>
            </a:r>
            <a:r>
              <a:rPr lang="cs-CZ" dirty="0" err="1" smtClean="0"/>
              <a:t>an</a:t>
            </a:r>
            <a:r>
              <a:rPr lang="de-DE" dirty="0" smtClean="0"/>
              <a:t> der </a:t>
            </a:r>
            <a:r>
              <a:rPr lang="cs-CZ" dirty="0" err="1" smtClean="0"/>
              <a:t>Tschechisch</a:t>
            </a:r>
            <a:r>
              <a:rPr lang="cs-CZ" dirty="0" smtClean="0"/>
              <a:t> </a:t>
            </a:r>
            <a:r>
              <a:rPr lang="cs-CZ" dirty="0" err="1" smtClean="0"/>
              <a:t>als</a:t>
            </a:r>
            <a:r>
              <a:rPr lang="cs-CZ" dirty="0" smtClean="0"/>
              <a:t> U</a:t>
            </a:r>
            <a:r>
              <a:rPr lang="de-DE" dirty="0" err="1" smtClean="0"/>
              <a:t>nterrichtssprache</a:t>
            </a:r>
            <a:r>
              <a:rPr lang="de-DE" dirty="0" smtClean="0"/>
              <a:t> eingeführt wurde?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cs-CZ" sz="6600" dirty="0" err="1" smtClean="0"/>
              <a:t>Das</a:t>
            </a:r>
            <a:r>
              <a:rPr lang="cs-CZ" sz="6600" dirty="0" smtClean="0"/>
              <a:t> </a:t>
            </a:r>
            <a:r>
              <a:rPr lang="cs-CZ" sz="6600" dirty="0" err="1" smtClean="0"/>
              <a:t>Slawische</a:t>
            </a:r>
            <a:r>
              <a:rPr lang="cs-CZ" sz="6600" dirty="0" smtClean="0"/>
              <a:t> Gymnasium</a:t>
            </a:r>
            <a:endParaRPr kumimoji="0" lang="cs-CZ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4043770" cy="2697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571612"/>
            <a:ext cx="4786346" cy="3192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71546"/>
            <a:ext cx="2027682" cy="30400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smtClean="0"/>
              <a:t>Citace: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237906"/>
          </a:xfrm>
        </p:spPr>
        <p:txBody>
          <a:bodyPr>
            <a:normAutofit/>
          </a:bodyPr>
          <a:lstStyle/>
          <a:p>
            <a:r>
              <a:rPr lang="cs-CZ" sz="1500" dirty="0" smtClean="0"/>
              <a:t>Obr. Str. 2</a:t>
            </a:r>
          </a:p>
          <a:p>
            <a:r>
              <a:rPr lang="cs-CZ" sz="1500" dirty="0" smtClean="0"/>
              <a:t>[cit. 2014-6-14].</a:t>
            </a:r>
          </a:p>
          <a:p>
            <a:r>
              <a:rPr lang="cs-CZ" sz="1500" dirty="0" smtClean="0"/>
              <a:t>&lt;http://cs.wikipedia.org/wiki/Olomouc#mediaviewer/Soubor:Olomouc_CZ_CoA.png&gt;</a:t>
            </a:r>
          </a:p>
          <a:p>
            <a:r>
              <a:rPr lang="cs-CZ" sz="1500" dirty="0" smtClean="0"/>
              <a:t>Obr. Str. 6</a:t>
            </a:r>
          </a:p>
          <a:p>
            <a:r>
              <a:rPr lang="cs-CZ" sz="1500" dirty="0" smtClean="0"/>
              <a:t>[cit. 2014-6-14].</a:t>
            </a:r>
          </a:p>
          <a:p>
            <a:r>
              <a:rPr lang="cs-CZ" sz="1500" dirty="0" smtClean="0"/>
              <a:t>&lt;http://de.</a:t>
            </a:r>
            <a:r>
              <a:rPr lang="cs-CZ" sz="1500" dirty="0" err="1" smtClean="0"/>
              <a:t>wikipedia.org</a:t>
            </a:r>
            <a:r>
              <a:rPr lang="cs-CZ" sz="1500" dirty="0" smtClean="0"/>
              <a:t>/</a:t>
            </a:r>
            <a:r>
              <a:rPr lang="cs-CZ" sz="1500" dirty="0" err="1" smtClean="0"/>
              <a:t>wiki</a:t>
            </a:r>
            <a:r>
              <a:rPr lang="cs-CZ" sz="1500" dirty="0" smtClean="0"/>
              <a:t>/St.-</a:t>
            </a:r>
            <a:r>
              <a:rPr lang="cs-CZ" sz="1500" dirty="0" err="1" smtClean="0"/>
              <a:t>Mauritius</a:t>
            </a:r>
            <a:r>
              <a:rPr lang="cs-CZ" sz="1500" dirty="0" smtClean="0"/>
              <a:t>-</a:t>
            </a:r>
            <a:r>
              <a:rPr lang="cs-CZ" sz="1500" dirty="0" err="1" smtClean="0"/>
              <a:t>Kirche</a:t>
            </a:r>
            <a:r>
              <a:rPr lang="cs-CZ" sz="1500" dirty="0" smtClean="0"/>
              <a:t>_(</a:t>
            </a:r>
            <a:r>
              <a:rPr lang="cs-CZ" sz="1500" dirty="0" err="1" smtClean="0"/>
              <a:t>Olm</a:t>
            </a:r>
            <a:r>
              <a:rPr lang="cs-CZ" sz="1500" dirty="0" smtClean="0"/>
              <a:t>%C3%</a:t>
            </a:r>
            <a:r>
              <a:rPr lang="cs-CZ" sz="1500" dirty="0" err="1" smtClean="0"/>
              <a:t>BCtz</a:t>
            </a:r>
            <a:r>
              <a:rPr lang="cs-CZ" sz="1500" dirty="0" smtClean="0"/>
              <a:t>)#</a:t>
            </a:r>
            <a:r>
              <a:rPr lang="cs-CZ" sz="1500" dirty="0" err="1" smtClean="0"/>
              <a:t>mediaviewer</a:t>
            </a:r>
            <a:r>
              <a:rPr lang="cs-CZ" sz="1500" dirty="0" smtClean="0"/>
              <a:t>/</a:t>
            </a:r>
            <a:r>
              <a:rPr lang="cs-CZ" sz="1500" dirty="0" err="1" smtClean="0"/>
              <a:t>Datei</a:t>
            </a:r>
            <a:r>
              <a:rPr lang="cs-CZ" sz="1500" dirty="0" smtClean="0"/>
              <a:t>:Olomouc_-_</a:t>
            </a:r>
            <a:r>
              <a:rPr lang="cs-CZ" sz="1500" dirty="0" err="1" smtClean="0"/>
              <a:t>Chr</a:t>
            </a:r>
            <a:r>
              <a:rPr lang="cs-CZ" sz="1500" dirty="0" smtClean="0"/>
              <a:t>%C3%A1m_sv._</a:t>
            </a:r>
            <a:r>
              <a:rPr lang="cs-CZ" sz="1500" dirty="0" err="1" smtClean="0"/>
              <a:t>Mo</a:t>
            </a:r>
            <a:r>
              <a:rPr lang="cs-CZ" sz="1500" dirty="0" smtClean="0"/>
              <a:t>%C5%99ice,_</a:t>
            </a:r>
            <a:r>
              <a:rPr lang="cs-CZ" sz="1500" dirty="0" err="1" smtClean="0"/>
              <a:t>interi</a:t>
            </a:r>
            <a:r>
              <a:rPr lang="cs-CZ" sz="1500" dirty="0" smtClean="0"/>
              <a:t>%C3%A9r.jpg&gt;</a:t>
            </a:r>
          </a:p>
          <a:p>
            <a:r>
              <a:rPr lang="cs-CZ" sz="1500" dirty="0" smtClean="0"/>
              <a:t>Obr. Str. 6</a:t>
            </a:r>
          </a:p>
          <a:p>
            <a:r>
              <a:rPr lang="cs-CZ" sz="1500" dirty="0" smtClean="0"/>
              <a:t>[cit. 2014-6-14].</a:t>
            </a:r>
          </a:p>
          <a:p>
            <a:r>
              <a:rPr lang="cs-CZ" sz="1500" dirty="0" smtClean="0"/>
              <a:t>&lt;http://de.</a:t>
            </a:r>
            <a:r>
              <a:rPr lang="cs-CZ" sz="1500" dirty="0" err="1" smtClean="0"/>
              <a:t>wikipedia.org</a:t>
            </a:r>
            <a:r>
              <a:rPr lang="cs-CZ" sz="1500" dirty="0" smtClean="0"/>
              <a:t>/</a:t>
            </a:r>
            <a:r>
              <a:rPr lang="cs-CZ" sz="1500" dirty="0" err="1" smtClean="0"/>
              <a:t>wiki</a:t>
            </a:r>
            <a:r>
              <a:rPr lang="cs-CZ" sz="1500" dirty="0" smtClean="0"/>
              <a:t>/St.-</a:t>
            </a:r>
            <a:r>
              <a:rPr lang="cs-CZ" sz="1500" dirty="0" err="1" smtClean="0"/>
              <a:t>Mauritius</a:t>
            </a:r>
            <a:r>
              <a:rPr lang="cs-CZ" sz="1500" dirty="0" smtClean="0"/>
              <a:t>-</a:t>
            </a:r>
            <a:r>
              <a:rPr lang="cs-CZ" sz="1500" dirty="0" err="1" smtClean="0"/>
              <a:t>Kirche</a:t>
            </a:r>
            <a:r>
              <a:rPr lang="cs-CZ" sz="1500" dirty="0" smtClean="0"/>
              <a:t>_(</a:t>
            </a:r>
            <a:r>
              <a:rPr lang="cs-CZ" sz="1500" dirty="0" err="1" smtClean="0"/>
              <a:t>Olm</a:t>
            </a:r>
            <a:r>
              <a:rPr lang="cs-CZ" sz="1500" dirty="0" smtClean="0"/>
              <a:t>%C3%</a:t>
            </a:r>
            <a:r>
              <a:rPr lang="cs-CZ" sz="1500" dirty="0" err="1" smtClean="0"/>
              <a:t>BCtz</a:t>
            </a:r>
            <a:r>
              <a:rPr lang="cs-CZ" sz="1500" dirty="0" smtClean="0"/>
              <a:t>)#</a:t>
            </a:r>
            <a:r>
              <a:rPr lang="cs-CZ" sz="1500" dirty="0" err="1" smtClean="0"/>
              <a:t>mediaviewer</a:t>
            </a:r>
            <a:r>
              <a:rPr lang="cs-CZ" sz="1500" dirty="0" smtClean="0"/>
              <a:t>/</a:t>
            </a:r>
            <a:r>
              <a:rPr lang="cs-CZ" sz="1500" dirty="0" err="1" smtClean="0"/>
              <a:t>Datei</a:t>
            </a:r>
            <a:r>
              <a:rPr lang="cs-CZ" sz="1500" dirty="0" smtClean="0"/>
              <a:t>:</a:t>
            </a:r>
            <a:r>
              <a:rPr lang="cs-CZ" sz="1500" dirty="0" err="1" smtClean="0"/>
              <a:t>Chram</a:t>
            </a:r>
            <a:r>
              <a:rPr lang="cs-CZ" sz="1500" dirty="0" smtClean="0"/>
              <a:t>_</a:t>
            </a:r>
            <a:r>
              <a:rPr lang="cs-CZ" sz="1500" dirty="0" err="1" smtClean="0"/>
              <a:t>svateho</a:t>
            </a:r>
            <a:r>
              <a:rPr lang="cs-CZ" sz="1500" dirty="0" smtClean="0"/>
              <a:t>_</a:t>
            </a:r>
            <a:r>
              <a:rPr lang="cs-CZ" sz="1500" dirty="0" err="1" smtClean="0"/>
              <a:t>Morice</a:t>
            </a:r>
            <a:r>
              <a:rPr lang="cs-CZ" sz="1500" dirty="0" smtClean="0"/>
              <a:t>_2.jpg&gt;</a:t>
            </a:r>
          </a:p>
          <a:p>
            <a:r>
              <a:rPr lang="cs-CZ" sz="1500" dirty="0" smtClean="0"/>
              <a:t>Obr. Str. 10</a:t>
            </a:r>
          </a:p>
          <a:p>
            <a:r>
              <a:rPr lang="cs-CZ" sz="1500" dirty="0" smtClean="0"/>
              <a:t>[cit. 2013-5-21].</a:t>
            </a:r>
          </a:p>
          <a:p>
            <a:r>
              <a:rPr lang="cs-CZ" sz="1500" dirty="0" smtClean="0"/>
              <a:t>&lt;http://cs.wikipedia.org/wiki/Sloup_Nejsv%C4%9Bt%C4%9Bj%C5%A1%C3%AD_Trojice_(Olomouc)#mediaviewer/Soubor:Holy_Trinity_Column.jpg&gt;</a:t>
            </a:r>
          </a:p>
          <a:p>
            <a:pPr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Použité materiály: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237906"/>
          </a:xfrm>
        </p:spPr>
        <p:txBody>
          <a:bodyPr>
            <a:normAutofit/>
          </a:bodyPr>
          <a:lstStyle/>
          <a:p>
            <a:r>
              <a:rPr lang="cs-CZ" sz="1800" dirty="0" smtClean="0"/>
              <a:t>Obr. Str. 4, 8, 12, 14.</a:t>
            </a:r>
          </a:p>
          <a:p>
            <a:r>
              <a:rPr lang="cs-CZ" sz="1800" dirty="0" smtClean="0"/>
              <a:t>[2014-5-13].</a:t>
            </a:r>
          </a:p>
          <a:p>
            <a:r>
              <a:rPr lang="cs-CZ" sz="1800" dirty="0" smtClean="0"/>
              <a:t>Fotografie z archivu autora.</a:t>
            </a:r>
          </a:p>
          <a:p>
            <a:pPr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de-DE" dirty="0" smtClean="0"/>
              <a:t>Kenn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de-DE" dirty="0" smtClean="0"/>
              <a:t>die Stadt, wo </a:t>
            </a:r>
            <a:r>
              <a:rPr lang="cs-CZ" dirty="0" err="1" smtClean="0"/>
              <a:t>Sie</a:t>
            </a:r>
            <a:r>
              <a:rPr lang="de-DE" dirty="0" smtClean="0"/>
              <a:t> leb</a:t>
            </a:r>
            <a:r>
              <a:rPr lang="cs-CZ" dirty="0" err="1" smtClean="0"/>
              <a:t>en</a:t>
            </a:r>
            <a:r>
              <a:rPr lang="de-DE" dirty="0" smtClean="0"/>
              <a:t>? Rate</a:t>
            </a:r>
            <a:r>
              <a:rPr lang="cs-CZ" dirty="0" smtClean="0"/>
              <a:t>n </a:t>
            </a:r>
            <a:r>
              <a:rPr lang="cs-CZ" dirty="0" err="1" smtClean="0"/>
              <a:t>Sie</a:t>
            </a:r>
            <a:r>
              <a:rPr lang="de-DE" dirty="0" smtClean="0"/>
              <a:t> mal, um welche Sehenswürdigkeit es geht.</a:t>
            </a:r>
            <a:endParaRPr 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28596" y="214290"/>
            <a:ext cx="8358246" cy="121444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cs-CZ" sz="6600" dirty="0" err="1" smtClean="0"/>
              <a:t>Unsere</a:t>
            </a:r>
            <a:r>
              <a:rPr lang="cs-CZ" sz="6600" dirty="0" smtClean="0"/>
              <a:t> </a:t>
            </a:r>
            <a:r>
              <a:rPr lang="cs-CZ" sz="6600" dirty="0" err="1" smtClean="0"/>
              <a:t>Stadt</a:t>
            </a:r>
            <a:r>
              <a:rPr lang="cs-CZ" sz="6600" dirty="0" smtClean="0"/>
              <a:t> – Olomouc</a:t>
            </a:r>
            <a:endParaRPr kumimoji="0" lang="cs-CZ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upload.wikimedia.org/wikipedia/commons/6/66/Olomouc_CZ_Co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00372"/>
            <a:ext cx="2990850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de-DE" dirty="0" smtClean="0"/>
              <a:t>Dieses Gebäude, in dem sich zwei Baustile</a:t>
            </a:r>
            <a:r>
              <a:rPr lang="cs-CZ" dirty="0" smtClean="0"/>
              <a:t>: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de-DE" dirty="0" smtClean="0"/>
              <a:t> die Gotik und die Renaissance verbinden, gehört zu den ältesten Baudenkmälern in der Stadt. Mit seinem 75 m hohen Turm bietet </a:t>
            </a:r>
            <a:r>
              <a:rPr lang="cs-CZ" dirty="0" smtClean="0"/>
              <a:t>es </a:t>
            </a:r>
            <a:r>
              <a:rPr lang="de-DE" dirty="0" smtClean="0"/>
              <a:t>uns eine schöne Aussicht auf die ganze Stadt an.</a:t>
            </a:r>
            <a:r>
              <a:rPr lang="cs-CZ" dirty="0" smtClean="0"/>
              <a:t> </a:t>
            </a:r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heißt</a:t>
            </a:r>
            <a:r>
              <a:rPr lang="cs-CZ" dirty="0" smtClean="0"/>
              <a:t> es?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/>
            <a:r>
              <a:rPr lang="cs-CZ" sz="6600" dirty="0" err="1" smtClean="0"/>
              <a:t>Das</a:t>
            </a:r>
            <a:r>
              <a:rPr lang="cs-CZ" sz="6600" dirty="0" smtClean="0"/>
              <a:t> Rathaus</a:t>
            </a:r>
            <a:endParaRPr kumimoji="0" lang="cs-CZ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3500462" cy="525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35004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de-DE" dirty="0" smtClean="0"/>
              <a:t>In Olomouc gibt es viele prächtige Kirchen. Welche Kirche ist vor allem den Musikliebhabern</a:t>
            </a:r>
            <a:r>
              <a:rPr lang="cs-CZ" dirty="0" smtClean="0"/>
              <a:t> </a:t>
            </a:r>
            <a:r>
              <a:rPr lang="de-DE" dirty="0" smtClean="0"/>
              <a:t>bekannt? Die</a:t>
            </a:r>
            <a:r>
              <a:rPr lang="cs-CZ" dirty="0" smtClean="0"/>
              <a:t>se</a:t>
            </a:r>
            <a:r>
              <a:rPr lang="de-DE" dirty="0" smtClean="0"/>
              <a:t> gotische Kirche mit der barocken Engler- Orgel hat eine wunderschöne Akustik. Jeden Herbst findet hier das internationale Festival der Barockmusik</a:t>
            </a:r>
            <a:r>
              <a:rPr lang="cs-CZ" dirty="0" smtClean="0"/>
              <a:t> </a:t>
            </a:r>
            <a:r>
              <a:rPr lang="cs-CZ" dirty="0" err="1" smtClean="0"/>
              <a:t>statt</a:t>
            </a:r>
            <a:r>
              <a:rPr lang="de-DE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/>
            <a:r>
              <a:rPr lang="cs-CZ" sz="6600" dirty="0" smtClean="0"/>
              <a:t>Die St</a:t>
            </a:r>
            <a:r>
              <a:rPr lang="cs-CZ" sz="6600" smtClean="0"/>
              <a:t>.-Mauritius-Kirche</a:t>
            </a:r>
            <a:endParaRPr kumimoji="0" lang="cs-CZ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http://upload.wikimedia.org/wikipedia/commons/thumb/8/87/Chram_svateho_Morice_2.jpg/640px-Chram_svateho_Mori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786214" cy="5046314"/>
          </a:xfrm>
          <a:prstGeom prst="rect">
            <a:avLst/>
          </a:prstGeom>
          <a:noFill/>
        </p:spPr>
      </p:pic>
      <p:pic>
        <p:nvPicPr>
          <p:cNvPr id="11268" name="Picture 4" descr="http://upload.wikimedia.org/wikipedia/commons/thumb/5/51/Olomouc_-_Chr%C3%A1m_sv._Mo%C5%99ice%2C_interi%C3%A9r.jpg/640px-Olomouc_-_Chr%C3%A1m_sv._Mo%C5%99ice%2C_interi%C3%A9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744774" cy="5062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de-DE" dirty="0" smtClean="0"/>
              <a:t>In der Stadt können wir sechs </a:t>
            </a:r>
            <a:r>
              <a:rPr lang="cs-CZ" dirty="0" smtClean="0"/>
              <a:t>B</a:t>
            </a:r>
            <a:r>
              <a:rPr lang="de-DE" dirty="0" err="1" smtClean="0"/>
              <a:t>arock</a:t>
            </a:r>
            <a:r>
              <a:rPr lang="cs-CZ" dirty="0" err="1" smtClean="0"/>
              <a:t>brunnen</a:t>
            </a:r>
            <a:r>
              <a:rPr lang="de-DE" dirty="0" smtClean="0"/>
              <a:t> bewundern. Sie wurden mit den Statuen</a:t>
            </a:r>
            <a:r>
              <a:rPr lang="cs-CZ" dirty="0" smtClean="0"/>
              <a:t> </a:t>
            </a:r>
            <a:r>
              <a:rPr lang="de-DE" dirty="0" smtClean="0"/>
              <a:t>geschmückt, die die Gestalten aus der römischen Mythologie darstellen. Welche</a:t>
            </a:r>
            <a:r>
              <a:rPr lang="cs-CZ" dirty="0" smtClean="0"/>
              <a:t>r </a:t>
            </a:r>
            <a:r>
              <a:rPr lang="cs-CZ" dirty="0" err="1" smtClean="0"/>
              <a:t>Brunnen</a:t>
            </a:r>
            <a:r>
              <a:rPr lang="de-DE" dirty="0" smtClean="0"/>
              <a:t> zeigt uns den Gründer von Olomouc, wie die Sage erzählt?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/>
            <a:r>
              <a:rPr lang="cs-CZ" sz="6600" dirty="0" smtClean="0"/>
              <a:t>Der </a:t>
            </a:r>
            <a:r>
              <a:rPr lang="cs-CZ" sz="6600" dirty="0" err="1" smtClean="0"/>
              <a:t>Caesarbrunnen</a:t>
            </a:r>
            <a:endParaRPr kumimoji="0" lang="cs-CZ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429552" cy="495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de-DE" dirty="0" smtClean="0"/>
              <a:t>Diese Sehenswürdigkeit steht </a:t>
            </a:r>
            <a:r>
              <a:rPr lang="cs-CZ" dirty="0" smtClean="0"/>
              <a:t>in </a:t>
            </a:r>
            <a:r>
              <a:rPr lang="de-DE" dirty="0" smtClean="0"/>
              <a:t>der </a:t>
            </a:r>
            <a:r>
              <a:rPr lang="de-DE" dirty="0" err="1" smtClean="0"/>
              <a:t>Unesco</a:t>
            </a:r>
            <a:r>
              <a:rPr lang="cs-CZ" dirty="0" smtClean="0"/>
              <a:t>-</a:t>
            </a:r>
            <a:r>
              <a:rPr lang="de-DE" dirty="0" smtClean="0"/>
              <a:t> Liste und mit ihren 51 Barockstatuen ist die</a:t>
            </a:r>
            <a:r>
              <a:rPr lang="cs-CZ" dirty="0" smtClean="0"/>
              <a:t> </a:t>
            </a:r>
            <a:r>
              <a:rPr lang="de-DE" dirty="0" smtClean="0"/>
              <a:t>grö3te Barockskulptur in Tschechien.</a:t>
            </a:r>
            <a:r>
              <a:rPr lang="cs-CZ" dirty="0" smtClean="0"/>
              <a:t> </a:t>
            </a:r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heißt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? 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398</Words>
  <Application>Microsoft Office PowerPoint</Application>
  <PresentationFormat>Předvádění na obrazovce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sady Office</vt:lpstr>
      <vt:lpstr>Unsere Stadt Olomouc</vt:lpstr>
      <vt:lpstr>Prezentace aplikace PowerPoint</vt:lpstr>
      <vt:lpstr>Prezentace aplikace PowerPoint</vt:lpstr>
      <vt:lpstr>Das Rathaus</vt:lpstr>
      <vt:lpstr>Prezentace aplikace PowerPoint</vt:lpstr>
      <vt:lpstr>Die St.-Mauritius-Kirche</vt:lpstr>
      <vt:lpstr>Prezentace aplikace PowerPoint</vt:lpstr>
      <vt:lpstr>Der Caesarbrunnen</vt:lpstr>
      <vt:lpstr>Prezentace aplikace PowerPoint</vt:lpstr>
      <vt:lpstr>Die Dreifaltigkeitssäule</vt:lpstr>
      <vt:lpstr>Prezentace aplikace PowerPoint</vt:lpstr>
      <vt:lpstr>Der Wenzelsdom mit dem Přemyslieden-Palast</vt:lpstr>
      <vt:lpstr>Prezentace aplikace PowerPoint</vt:lpstr>
      <vt:lpstr>Das Slawische Gymnasium</vt:lpstr>
      <vt:lpstr>Citace:</vt:lpstr>
      <vt:lpstr>Použité materiály: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lachnitova</dc:creator>
  <cp:lastModifiedBy>uživatel07</cp:lastModifiedBy>
  <cp:revision>73</cp:revision>
  <dcterms:created xsi:type="dcterms:W3CDTF">2012-11-20T13:21:31Z</dcterms:created>
  <dcterms:modified xsi:type="dcterms:W3CDTF">2014-06-16T19:52:43Z</dcterms:modified>
</cp:coreProperties>
</file>