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76" autoAdjust="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9CFDC-D825-4F31-84CF-06C43ED45A59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5141D-863C-4FE6-B741-1F11FD9EC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Imperfecto</a:t>
            </a:r>
            <a:r>
              <a:rPr lang="cs-CZ" dirty="0" smtClean="0"/>
              <a:t> se převádí do řeči nepřímé dvojím způsobem podle použití:</a:t>
            </a:r>
          </a:p>
          <a:p>
            <a:r>
              <a:rPr lang="cs-CZ" b="1" dirty="0" smtClean="0"/>
              <a:t>„</a:t>
            </a:r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era</a:t>
            </a:r>
            <a:r>
              <a:rPr lang="cs-CZ" b="1" dirty="0" smtClean="0"/>
              <a:t> </a:t>
            </a:r>
            <a:r>
              <a:rPr lang="cs-CZ" b="1" dirty="0" err="1" smtClean="0"/>
              <a:t>pequeňo</a:t>
            </a:r>
            <a:r>
              <a:rPr lang="cs-CZ" b="1" dirty="0" smtClean="0"/>
              <a:t>, </a:t>
            </a:r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gustaba</a:t>
            </a:r>
            <a:r>
              <a:rPr lang="cs-CZ" b="1" dirty="0" smtClean="0"/>
              <a:t> </a:t>
            </a:r>
            <a:r>
              <a:rPr lang="cs-CZ" b="1" dirty="0" err="1" smtClean="0"/>
              <a:t>montar</a:t>
            </a:r>
            <a:r>
              <a:rPr lang="cs-CZ" b="1" dirty="0" smtClean="0"/>
              <a:t> a </a:t>
            </a:r>
            <a:r>
              <a:rPr lang="cs-CZ" b="1" dirty="0" err="1" smtClean="0"/>
              <a:t>caballo</a:t>
            </a:r>
            <a:r>
              <a:rPr lang="cs-CZ" b="1" dirty="0" smtClean="0"/>
              <a:t>.“ – </a:t>
            </a:r>
            <a:r>
              <a:rPr lang="cs-CZ" b="1" dirty="0" err="1" smtClean="0"/>
              <a:t>Dijo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u="sng" dirty="0" err="1" smtClean="0"/>
              <a:t>era</a:t>
            </a:r>
            <a:r>
              <a:rPr lang="cs-CZ" b="1" u="sng" dirty="0" smtClean="0"/>
              <a:t> </a:t>
            </a:r>
            <a:r>
              <a:rPr lang="cs-CZ" b="1" u="none" dirty="0" smtClean="0"/>
              <a:t> </a:t>
            </a:r>
            <a:r>
              <a:rPr lang="cs-CZ" b="1" u="none" dirty="0" err="1" smtClean="0"/>
              <a:t>pequeňo</a:t>
            </a:r>
            <a:r>
              <a:rPr lang="cs-CZ" b="1" u="none" dirty="0" smtClean="0"/>
              <a:t>, </a:t>
            </a:r>
            <a:r>
              <a:rPr lang="cs-CZ" b="1" u="sng" dirty="0" err="1" smtClean="0"/>
              <a:t>le</a:t>
            </a:r>
            <a:r>
              <a:rPr lang="cs-CZ" b="1" u="sng" baseline="0" dirty="0" smtClean="0"/>
              <a:t> </a:t>
            </a:r>
            <a:r>
              <a:rPr lang="cs-CZ" b="1" u="sng" baseline="0" dirty="0" err="1" smtClean="0"/>
              <a:t>gustaba</a:t>
            </a:r>
            <a:r>
              <a:rPr lang="cs-CZ" b="0" u="sng" baseline="0" dirty="0" smtClean="0"/>
              <a:t> </a:t>
            </a:r>
            <a:r>
              <a:rPr lang="cs-CZ" b="1" u="none" baseline="0" dirty="0" err="1" smtClean="0"/>
              <a:t>montar</a:t>
            </a:r>
            <a:r>
              <a:rPr lang="cs-CZ" b="1" u="none" baseline="0" dirty="0" smtClean="0"/>
              <a:t> a </a:t>
            </a:r>
            <a:r>
              <a:rPr lang="cs-CZ" b="1" u="none" baseline="0" dirty="0" err="1" smtClean="0"/>
              <a:t>caballo</a:t>
            </a:r>
            <a:r>
              <a:rPr lang="cs-CZ" b="1" u="none" baseline="0" dirty="0" smtClean="0"/>
              <a:t>. = Co bývávalo.</a:t>
            </a:r>
          </a:p>
          <a:p>
            <a:r>
              <a:rPr lang="cs-CZ" b="1" u="none" baseline="0" dirty="0" smtClean="0"/>
              <a:t>„</a:t>
            </a:r>
            <a:r>
              <a:rPr lang="cs-CZ" b="1" u="none" baseline="0" dirty="0" err="1" smtClean="0"/>
              <a:t>Estaba</a:t>
            </a:r>
            <a:r>
              <a:rPr lang="cs-CZ" b="1" u="none" baseline="0" dirty="0" smtClean="0"/>
              <a:t> </a:t>
            </a:r>
            <a:r>
              <a:rPr lang="cs-CZ" b="1" u="none" baseline="0" dirty="0" err="1" smtClean="0"/>
              <a:t>muy</a:t>
            </a:r>
            <a:r>
              <a:rPr lang="cs-CZ" b="1" u="none" baseline="0" dirty="0" smtClean="0"/>
              <a:t> </a:t>
            </a:r>
            <a:r>
              <a:rPr lang="cs-CZ" b="1" u="none" baseline="0" dirty="0" err="1" smtClean="0"/>
              <a:t>cansado</a:t>
            </a:r>
            <a:r>
              <a:rPr lang="cs-CZ" b="1" u="none" baseline="0" dirty="0" smtClean="0"/>
              <a:t>.“ – </a:t>
            </a:r>
            <a:r>
              <a:rPr lang="cs-CZ" b="1" u="none" baseline="0" dirty="0" err="1" smtClean="0"/>
              <a:t>Dijo</a:t>
            </a:r>
            <a:r>
              <a:rPr lang="cs-CZ" b="1" u="none" baseline="0" dirty="0" smtClean="0"/>
              <a:t> </a:t>
            </a:r>
            <a:r>
              <a:rPr lang="cs-CZ" b="1" u="none" baseline="0" dirty="0" err="1" smtClean="0"/>
              <a:t>que</a:t>
            </a:r>
            <a:r>
              <a:rPr lang="cs-CZ" b="1" u="none" baseline="0" dirty="0" smtClean="0"/>
              <a:t> </a:t>
            </a:r>
            <a:r>
              <a:rPr lang="cs-CZ" b="1" u="none" baseline="0" dirty="0" err="1" smtClean="0"/>
              <a:t>había</a:t>
            </a:r>
            <a:r>
              <a:rPr lang="cs-CZ" b="1" u="none" baseline="0" dirty="0" smtClean="0"/>
              <a:t> </a:t>
            </a:r>
            <a:r>
              <a:rPr lang="cs-CZ" b="1" u="none" baseline="0" dirty="0" err="1" smtClean="0"/>
              <a:t>estado</a:t>
            </a:r>
            <a:r>
              <a:rPr lang="cs-CZ" b="1" u="none" baseline="0" dirty="0" smtClean="0"/>
              <a:t> </a:t>
            </a:r>
            <a:r>
              <a:rPr lang="cs-CZ" b="1" u="none" baseline="0" dirty="0" err="1" smtClean="0"/>
              <a:t>muy</a:t>
            </a:r>
            <a:r>
              <a:rPr lang="cs-CZ" b="1" u="none" baseline="0" dirty="0" smtClean="0"/>
              <a:t> </a:t>
            </a:r>
            <a:r>
              <a:rPr lang="cs-CZ" b="1" u="none" baseline="0" dirty="0" err="1" smtClean="0"/>
              <a:t>cansado</a:t>
            </a:r>
            <a:r>
              <a:rPr lang="cs-CZ" b="1" u="none" baseline="0" dirty="0" smtClean="0"/>
              <a:t>. = Co se dělo.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5141D-863C-4FE6-B741-1F11FD9ECF8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5141D-863C-4FE6-B741-1F11FD9ECF8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/>
              <a:t>Pokud je ve větě hlavní sloveso v </a:t>
            </a:r>
            <a:r>
              <a:rPr lang="cs-CZ" b="1" dirty="0" err="1" smtClean="0"/>
              <a:t>Pretérito</a:t>
            </a:r>
            <a:r>
              <a:rPr lang="cs-CZ" b="1" dirty="0" smtClean="0"/>
              <a:t> </a:t>
            </a:r>
            <a:r>
              <a:rPr lang="cs-CZ" b="1" dirty="0" err="1" smtClean="0"/>
              <a:t>compueesto</a:t>
            </a:r>
            <a:r>
              <a:rPr lang="cs-CZ" b="1" dirty="0" smtClean="0"/>
              <a:t> a obsah vedlejší věty nebyl ještě splněn, sloveso </a:t>
            </a:r>
            <a:r>
              <a:rPr lang="cs-CZ" b="1" u="sng" dirty="0" smtClean="0"/>
              <a:t>nepodléhá souslednosti.</a:t>
            </a:r>
            <a:r>
              <a:rPr lang="cs-CZ" b="1" u="none" dirty="0" smtClean="0"/>
              <a:t> Pokud se už stalo, co je řečeno vedlejší větou, </a:t>
            </a:r>
            <a:r>
              <a:rPr lang="cs-CZ" b="1" u="sng" dirty="0" smtClean="0"/>
              <a:t>pak souslednosti podléhá.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u="none" dirty="0" smtClean="0"/>
              <a:t>Ha</a:t>
            </a:r>
            <a:r>
              <a:rPr lang="cs-CZ" b="1" u="none" baseline="0" dirty="0" smtClean="0"/>
              <a:t> </a:t>
            </a:r>
            <a:r>
              <a:rPr lang="cs-CZ" b="1" u="none" baseline="0" dirty="0" err="1" smtClean="0"/>
              <a:t>dicho</a:t>
            </a:r>
            <a:r>
              <a:rPr lang="cs-CZ" b="1" u="none" baseline="0" dirty="0" smtClean="0"/>
              <a:t> </a:t>
            </a:r>
            <a:r>
              <a:rPr lang="cs-CZ" b="1" u="none" baseline="0" dirty="0" err="1" smtClean="0"/>
              <a:t>que</a:t>
            </a:r>
            <a:r>
              <a:rPr lang="cs-CZ" b="1" u="none" baseline="0" dirty="0" smtClean="0"/>
              <a:t> </a:t>
            </a:r>
            <a:r>
              <a:rPr lang="cs-CZ" b="1" u="none" baseline="0" dirty="0" err="1" smtClean="0"/>
              <a:t>lloverá</a:t>
            </a:r>
            <a:r>
              <a:rPr lang="cs-CZ" b="1" u="none" baseline="0" dirty="0" smtClean="0"/>
              <a:t> = Řekla, že bude pršet. (ještě nepršelo)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u="none" baseline="0" dirty="0" smtClean="0"/>
              <a:t>Ha </a:t>
            </a:r>
            <a:r>
              <a:rPr lang="cs-CZ" b="1" u="none" baseline="0" dirty="0" err="1" smtClean="0"/>
              <a:t>dicho</a:t>
            </a:r>
            <a:r>
              <a:rPr lang="cs-CZ" b="1" u="none" baseline="0" dirty="0" smtClean="0"/>
              <a:t> </a:t>
            </a:r>
            <a:r>
              <a:rPr lang="cs-CZ" b="1" u="none" baseline="0" dirty="0" err="1" smtClean="0"/>
              <a:t>que</a:t>
            </a:r>
            <a:r>
              <a:rPr lang="cs-CZ" b="1" u="none" baseline="0" dirty="0" smtClean="0"/>
              <a:t> </a:t>
            </a:r>
            <a:r>
              <a:rPr lang="cs-CZ" b="1" u="none" baseline="0" dirty="0" err="1" smtClean="0"/>
              <a:t>llovería</a:t>
            </a:r>
            <a:r>
              <a:rPr lang="cs-CZ" b="1" u="none" baseline="0" dirty="0" smtClean="0"/>
              <a:t> = Řekla, že bude pršet. (už pršelo)</a:t>
            </a:r>
            <a:endParaRPr lang="cs-CZ" b="1" u="none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5141D-863C-4FE6-B741-1F11FD9ECF8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AA3F0C4-8E95-42EB-B6CC-019B73B2D000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A3F0C4-8E95-42EB-B6CC-019B73B2D000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AA3F0C4-8E95-42EB-B6CC-019B73B2D000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0C4-8E95-42EB-B6CC-019B73B2D000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A3F0C4-8E95-42EB-B6CC-019B73B2D000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EFE3178-364E-44FF-B03C-FEC7943DAC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indirecto</a:t>
            </a:r>
            <a:r>
              <a:rPr lang="cs-CZ" dirty="0" smtClean="0"/>
              <a:t> - </a:t>
            </a:r>
            <a:r>
              <a:rPr lang="cs-CZ" dirty="0" err="1" smtClean="0"/>
              <a:t>información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043608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323528" y="692696"/>
            <a:ext cx="792088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3.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692696"/>
            <a:ext cx="7249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Jaime</a:t>
            </a:r>
            <a:r>
              <a:rPr lang="cs-CZ" b="1" dirty="0" smtClean="0"/>
              <a:t> se </a:t>
            </a:r>
            <a:r>
              <a:rPr lang="cs-CZ" b="1" dirty="0" err="1" smtClean="0"/>
              <a:t>presentó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entrevista</a:t>
            </a:r>
            <a:r>
              <a:rPr lang="cs-CZ" b="1" dirty="0" smtClean="0"/>
              <a:t> de </a:t>
            </a:r>
            <a:r>
              <a:rPr lang="cs-CZ" b="1" dirty="0" err="1" smtClean="0"/>
              <a:t>trabajo</a:t>
            </a:r>
            <a:r>
              <a:rPr lang="cs-CZ" b="1" dirty="0" smtClean="0"/>
              <a:t>. </a:t>
            </a:r>
            <a:r>
              <a:rPr lang="cs-CZ" b="1" dirty="0" err="1" smtClean="0"/>
              <a:t>Inventemos</a:t>
            </a:r>
            <a:endParaRPr lang="cs-CZ" b="1" dirty="0" smtClean="0"/>
          </a:p>
          <a:p>
            <a:r>
              <a:rPr lang="cs-CZ" b="1" dirty="0" err="1" smtClean="0"/>
              <a:t>preguntas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podían</a:t>
            </a:r>
            <a:r>
              <a:rPr lang="cs-CZ" b="1" dirty="0" smtClean="0"/>
              <a:t> </a:t>
            </a:r>
            <a:r>
              <a:rPr lang="cs-CZ" b="1" dirty="0" err="1" smtClean="0"/>
              <a:t>poner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899592" y="1556792"/>
            <a:ext cx="5832648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«¿                                              ?».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899592" y="2492896"/>
            <a:ext cx="5832648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«¿                                              ?».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899592" y="3429000"/>
            <a:ext cx="5832648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«¿                                              ?».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899592" y="4365104"/>
            <a:ext cx="5832648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«¿                                              ?».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899592" y="5301208"/>
            <a:ext cx="5832648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«¿                                              ?».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899592" y="1556792"/>
            <a:ext cx="676875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«¿</a:t>
            </a:r>
            <a:r>
              <a:rPr lang="cs-CZ" sz="2000" b="1" dirty="0" err="1" smtClean="0">
                <a:solidFill>
                  <a:schemeClr val="tx1"/>
                </a:solidFill>
              </a:rPr>
              <a:t>Tiene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alguna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experiencia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trabajo</a:t>
            </a:r>
            <a:r>
              <a:rPr lang="cs-CZ" sz="2000" b="1" dirty="0" smtClean="0">
                <a:solidFill>
                  <a:schemeClr val="tx1"/>
                </a:solidFill>
              </a:rPr>
              <a:t>»?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899592" y="2492896"/>
            <a:ext cx="5832648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«¿</a:t>
            </a:r>
            <a:r>
              <a:rPr lang="cs-CZ" sz="2000" b="1" dirty="0" err="1" smtClean="0">
                <a:solidFill>
                  <a:schemeClr val="tx1"/>
                </a:solidFill>
              </a:rPr>
              <a:t>Dónde</a:t>
            </a:r>
            <a:r>
              <a:rPr lang="cs-CZ" sz="2000" b="1" dirty="0" smtClean="0">
                <a:solidFill>
                  <a:schemeClr val="tx1"/>
                </a:solidFill>
              </a:rPr>
              <a:t> ha </a:t>
            </a:r>
            <a:r>
              <a:rPr lang="cs-CZ" sz="2000" b="1" dirty="0" err="1" smtClean="0">
                <a:solidFill>
                  <a:schemeClr val="tx1"/>
                </a:solidFill>
              </a:rPr>
              <a:t>estudiado</a:t>
            </a:r>
            <a:r>
              <a:rPr lang="cs-CZ" sz="2000" b="1" dirty="0" smtClean="0">
                <a:solidFill>
                  <a:schemeClr val="tx1"/>
                </a:solidFill>
              </a:rPr>
              <a:t>»?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899592" y="3429000"/>
            <a:ext cx="5832648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«¿</a:t>
            </a:r>
            <a:r>
              <a:rPr lang="cs-CZ" sz="2000" b="1" dirty="0" err="1" smtClean="0">
                <a:solidFill>
                  <a:schemeClr val="tx1"/>
                </a:solidFill>
              </a:rPr>
              <a:t>Dónde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trabaja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actualmente</a:t>
            </a:r>
            <a:r>
              <a:rPr lang="cs-CZ" sz="2000" b="1" dirty="0" smtClean="0">
                <a:solidFill>
                  <a:schemeClr val="tx1"/>
                </a:solidFill>
              </a:rPr>
              <a:t>»?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899592" y="4365104"/>
            <a:ext cx="5832648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«¿</a:t>
            </a:r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gusta </a:t>
            </a:r>
            <a:r>
              <a:rPr lang="cs-CZ" sz="2000" b="1" dirty="0" err="1" smtClean="0">
                <a:solidFill>
                  <a:schemeClr val="tx1"/>
                </a:solidFill>
              </a:rPr>
              <a:t>viajar</a:t>
            </a:r>
            <a:r>
              <a:rPr lang="cs-CZ" sz="2000" b="1" dirty="0" smtClean="0">
                <a:solidFill>
                  <a:schemeClr val="tx1"/>
                </a:solidFill>
              </a:rPr>
              <a:t>?».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899592" y="5301208"/>
            <a:ext cx="5832648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«¿</a:t>
            </a:r>
            <a:r>
              <a:rPr lang="cs-CZ" sz="2000" b="1" dirty="0" err="1" smtClean="0">
                <a:solidFill>
                  <a:schemeClr val="tx1"/>
                </a:solidFill>
              </a:rPr>
              <a:t>Cuántas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lenguas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habla</a:t>
            </a:r>
            <a:r>
              <a:rPr lang="cs-CZ" sz="2000" b="1" dirty="0" smtClean="0">
                <a:solidFill>
                  <a:schemeClr val="tx1"/>
                </a:solidFill>
              </a:rPr>
              <a:t>»?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83568" y="1556792"/>
            <a:ext cx="767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Y </a:t>
            </a:r>
            <a:r>
              <a:rPr lang="cs-CZ" b="1" dirty="0" err="1" smtClean="0"/>
              <a:t>ahora</a:t>
            </a:r>
            <a:r>
              <a:rPr lang="cs-CZ" b="1" dirty="0" smtClean="0"/>
              <a:t> </a:t>
            </a:r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contando</a:t>
            </a:r>
            <a:r>
              <a:rPr lang="cs-CZ" b="1" dirty="0" smtClean="0"/>
              <a:t> a </a:t>
            </a:r>
            <a:r>
              <a:rPr lang="cs-CZ" b="1" dirty="0" err="1" smtClean="0"/>
              <a:t>su</a:t>
            </a:r>
            <a:r>
              <a:rPr lang="cs-CZ" b="1" dirty="0" smtClean="0"/>
              <a:t> </a:t>
            </a:r>
            <a:r>
              <a:rPr lang="cs-CZ" b="1" dirty="0" err="1" smtClean="0"/>
              <a:t>novia</a:t>
            </a:r>
            <a:r>
              <a:rPr lang="cs-CZ" b="1" dirty="0" smtClean="0"/>
              <a:t> </a:t>
            </a:r>
            <a:r>
              <a:rPr lang="cs-CZ" b="1" dirty="0" err="1" smtClean="0"/>
              <a:t>Susana</a:t>
            </a:r>
            <a:r>
              <a:rPr lang="cs-CZ" b="1" dirty="0" smtClean="0"/>
              <a:t> </a:t>
            </a:r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preguntaron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1" name="Zaoblený obdélník 40"/>
          <p:cNvSpPr/>
          <p:nvPr/>
        </p:nvSpPr>
        <p:spPr>
          <a:xfrm>
            <a:off x="899592" y="2060848"/>
            <a:ext cx="676875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preguntaron</a:t>
            </a:r>
            <a:r>
              <a:rPr lang="cs-CZ" sz="2000" b="1" dirty="0" smtClean="0">
                <a:solidFill>
                  <a:schemeClr val="tx1"/>
                </a:solidFill>
              </a:rPr>
              <a:t> si </a:t>
            </a:r>
            <a:r>
              <a:rPr lang="cs-CZ" sz="2000" b="1" dirty="0" err="1" smtClean="0">
                <a:solidFill>
                  <a:schemeClr val="tx1"/>
                </a:solidFill>
              </a:rPr>
              <a:t>tenía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alguna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experiencia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trabajo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899592" y="2996952"/>
            <a:ext cx="676875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preguntaron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dónde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había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estudiado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899592" y="3933056"/>
            <a:ext cx="676875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preguntaron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dónde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trabajaba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actualmente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899592" y="4869160"/>
            <a:ext cx="676875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preguntaron</a:t>
            </a:r>
            <a:r>
              <a:rPr lang="cs-CZ" sz="2000" b="1" dirty="0" smtClean="0">
                <a:solidFill>
                  <a:schemeClr val="tx1"/>
                </a:solidFill>
              </a:rPr>
              <a:t> si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gustaba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viajar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899592" y="5805264"/>
            <a:ext cx="676875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preguntaron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cuántas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lenguas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hablaba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23528" y="764704"/>
            <a:ext cx="23762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Teoría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6300192" y="764704"/>
            <a:ext cx="23762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Prácticas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>
            <a:hlinkClick r:id="rId4" action="ppaction://hlinksldjump"/>
          </p:cNvPr>
          <p:cNvSpPr/>
          <p:nvPr/>
        </p:nvSpPr>
        <p:spPr>
          <a:xfrm>
            <a:off x="323528" y="1916832"/>
            <a:ext cx="237626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Pravidla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131840" y="548680"/>
            <a:ext cx="23762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Teoría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700808"/>
            <a:ext cx="2560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ESTILO DIRECTO</a:t>
            </a:r>
            <a:endParaRPr lang="cs-CZ" sz="2000" b="1" dirty="0"/>
          </a:p>
        </p:txBody>
      </p:sp>
      <p:sp>
        <p:nvSpPr>
          <p:cNvPr id="4" name="Obdélník 3"/>
          <p:cNvSpPr/>
          <p:nvPr/>
        </p:nvSpPr>
        <p:spPr>
          <a:xfrm>
            <a:off x="4788024" y="1700808"/>
            <a:ext cx="2560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ESTILO DIRECTO</a:t>
            </a:r>
            <a:endParaRPr lang="cs-CZ" sz="2000" b="1" dirty="0"/>
          </a:p>
        </p:txBody>
      </p:sp>
      <p:sp>
        <p:nvSpPr>
          <p:cNvPr id="5" name="Zaoblený obdélník 4"/>
          <p:cNvSpPr/>
          <p:nvPr/>
        </p:nvSpPr>
        <p:spPr>
          <a:xfrm rot="16200000">
            <a:off x="719572" y="3969060"/>
            <a:ext cx="5184576" cy="720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51520" y="2420888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Estoy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resfriado</a:t>
            </a:r>
            <a:r>
              <a:rPr lang="cs-CZ" sz="2000" b="1" dirty="0" smtClean="0">
                <a:solidFill>
                  <a:schemeClr val="tx1"/>
                </a:solidFill>
              </a:rPr>
              <a:t>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0" y="3212976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Ya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diré</a:t>
            </a:r>
            <a:r>
              <a:rPr lang="cs-CZ" sz="2000" b="1" dirty="0" smtClean="0">
                <a:solidFill>
                  <a:schemeClr val="tx1"/>
                </a:solidFill>
              </a:rPr>
              <a:t>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51520" y="4005064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Voy</a:t>
            </a:r>
            <a:r>
              <a:rPr lang="cs-CZ" sz="2000" b="1" dirty="0" smtClean="0">
                <a:solidFill>
                  <a:schemeClr val="tx1"/>
                </a:solidFill>
              </a:rPr>
              <a:t> a verte».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1520" y="4797152"/>
            <a:ext cx="2736304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«He </a:t>
            </a:r>
            <a:r>
              <a:rPr lang="cs-CZ" sz="2000" b="1" dirty="0" err="1" smtClean="0">
                <a:solidFill>
                  <a:schemeClr val="tx1"/>
                </a:solidFill>
              </a:rPr>
              <a:t>empezado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ya</a:t>
            </a:r>
            <a:r>
              <a:rPr lang="cs-CZ" sz="2000" b="1" dirty="0" smtClean="0">
                <a:solidFill>
                  <a:schemeClr val="tx1"/>
                </a:solidFill>
              </a:rPr>
              <a:t>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51520" y="5733256"/>
            <a:ext cx="273630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Estuve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ella</a:t>
            </a:r>
            <a:r>
              <a:rPr lang="cs-CZ" sz="2000" b="1" dirty="0" smtClean="0">
                <a:solidFill>
                  <a:schemeClr val="tx1"/>
                </a:solidFill>
              </a:rPr>
              <a:t>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63888" y="3212976"/>
            <a:ext cx="165618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Dice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63888" y="4077072"/>
            <a:ext cx="1656184" cy="8640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 </a:t>
            </a:r>
            <a:r>
              <a:rPr lang="cs-CZ" sz="2000" b="1" dirty="0" err="1" smtClean="0">
                <a:solidFill>
                  <a:schemeClr val="tx1"/>
                </a:solidFill>
              </a:rPr>
              <a:t>dicho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580112" y="2420888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resfriado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580112" y="3212976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ya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dirá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580112" y="4005064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va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verme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580112" y="4797152"/>
            <a:ext cx="2736304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 </a:t>
            </a:r>
            <a:r>
              <a:rPr lang="cs-CZ" sz="2000" b="1" dirty="0" err="1" smtClean="0">
                <a:solidFill>
                  <a:schemeClr val="tx1"/>
                </a:solidFill>
              </a:rPr>
              <a:t>empezado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ya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580112" y="5733256"/>
            <a:ext cx="2736304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estuvo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ella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563888" y="3212976"/>
            <a:ext cx="165618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Dijo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5580112" y="2420888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resfriado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580112" y="3212976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ya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diría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580112" y="4005064"/>
            <a:ext cx="273630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iba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verme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5580112" y="4869160"/>
            <a:ext cx="2736304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empezado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ya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5580112" y="5805264"/>
            <a:ext cx="2736304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estado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ella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3347864" y="548680"/>
            <a:ext cx="237626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Pravidla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7544" y="1484784"/>
            <a:ext cx="815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 nepřímé řeči jde o to, v jakém čase se nachází sloveso věty hlavní: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2132856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Věta hlavní</a:t>
            </a:r>
            <a:endParaRPr lang="cs-CZ" b="1" u="sng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3429000"/>
            <a:ext cx="17924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PRESENTE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PERFECTO</a:t>
            </a:r>
          </a:p>
          <a:p>
            <a:r>
              <a:rPr lang="cs-CZ" b="1" dirty="0" smtClean="0"/>
              <a:t>COMPUESTO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932040" y="2132856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Věta vedlejší</a:t>
            </a:r>
            <a:endParaRPr lang="cs-CZ" b="1" u="sng" dirty="0"/>
          </a:p>
        </p:txBody>
      </p:sp>
      <p:sp>
        <p:nvSpPr>
          <p:cNvPr id="15" name="Zaoblený obdélník 14"/>
          <p:cNvSpPr/>
          <p:nvPr/>
        </p:nvSpPr>
        <p:spPr>
          <a:xfrm>
            <a:off x="3779912" y="270892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Presente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779912" y="342900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Perfecto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779912" y="414908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Indefinido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779912" y="486916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>
                <a:solidFill>
                  <a:schemeClr val="tx1"/>
                </a:solidFill>
              </a:rPr>
              <a:t>I</a:t>
            </a:r>
            <a:r>
              <a:rPr lang="cs-CZ" sz="2000" b="1" dirty="0" err="1" smtClean="0">
                <a:solidFill>
                  <a:schemeClr val="tx1"/>
                </a:solidFill>
              </a:rPr>
              <a:t>mperfecto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779912" y="5805264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Futuro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Šipka doprava 19"/>
          <p:cNvSpPr/>
          <p:nvPr/>
        </p:nvSpPr>
        <p:spPr>
          <a:xfrm>
            <a:off x="5940152" y="292494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>
            <a:off x="5940152" y="3573016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/>
          <p:cNvSpPr/>
          <p:nvPr/>
        </p:nvSpPr>
        <p:spPr>
          <a:xfrm>
            <a:off x="5940152" y="4293096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>
            <a:off x="5940152" y="508518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23"/>
          <p:cNvSpPr/>
          <p:nvPr/>
        </p:nvSpPr>
        <p:spPr>
          <a:xfrm>
            <a:off x="5940152" y="5949280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6228184" y="270892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Presente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6228184" y="342900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Perfecto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228184" y="414908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Indefinido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228184" y="486916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Imperfecto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6228184" y="5805264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Futuro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779912" y="270892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Presente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3779912" y="342900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Perfecto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3779912" y="414908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Indefinido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3563888" y="4869160"/>
            <a:ext cx="2232248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«*</a:t>
            </a:r>
            <a:r>
              <a:rPr lang="cs-CZ" sz="2000" b="1" dirty="0" err="1" smtClean="0">
                <a:solidFill>
                  <a:schemeClr val="tx1"/>
                </a:solidFill>
              </a:rPr>
              <a:t>Imperfecto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779912" y="5805264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Futuro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Šipka doprava 34"/>
          <p:cNvSpPr/>
          <p:nvPr/>
        </p:nvSpPr>
        <p:spPr>
          <a:xfrm>
            <a:off x="5940152" y="292494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doprava 35"/>
          <p:cNvSpPr/>
          <p:nvPr/>
        </p:nvSpPr>
        <p:spPr>
          <a:xfrm>
            <a:off x="5940152" y="3573016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Šipka doprava 36"/>
          <p:cNvSpPr/>
          <p:nvPr/>
        </p:nvSpPr>
        <p:spPr>
          <a:xfrm>
            <a:off x="5940152" y="4293096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Šipka doprava 37"/>
          <p:cNvSpPr/>
          <p:nvPr/>
        </p:nvSpPr>
        <p:spPr>
          <a:xfrm>
            <a:off x="5940152" y="508518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Šipka doprava 38"/>
          <p:cNvSpPr/>
          <p:nvPr/>
        </p:nvSpPr>
        <p:spPr>
          <a:xfrm>
            <a:off x="5940152" y="5949280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 39"/>
          <p:cNvSpPr/>
          <p:nvPr/>
        </p:nvSpPr>
        <p:spPr>
          <a:xfrm>
            <a:off x="6228184" y="270892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Imperfecto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6228184" y="3429000"/>
            <a:ext cx="2664296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Pluscuamperfecto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6228184" y="4869160"/>
            <a:ext cx="273630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Pluscuamperfecto</a:t>
            </a:r>
            <a:r>
              <a:rPr lang="cs-CZ" sz="2000" b="1" dirty="0" smtClean="0">
                <a:solidFill>
                  <a:schemeClr val="tx1"/>
                </a:solidFill>
              </a:rPr>
              <a:t>*</a:t>
            </a:r>
            <a:r>
              <a:rPr lang="cs-CZ" sz="2000" b="1" dirty="0" err="1" smtClean="0">
                <a:solidFill>
                  <a:schemeClr val="tx1"/>
                </a:solidFill>
              </a:rPr>
              <a:t>Imperfecto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6228184" y="5805264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Condicional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1043608" y="4005064"/>
            <a:ext cx="177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INDEFINIDO</a:t>
            </a:r>
            <a:endParaRPr lang="cs-CZ" b="1" dirty="0"/>
          </a:p>
        </p:txBody>
      </p:sp>
      <p:sp>
        <p:nvSpPr>
          <p:cNvPr id="45" name="Zaoblený obdélník 44"/>
          <p:cNvSpPr/>
          <p:nvPr/>
        </p:nvSpPr>
        <p:spPr>
          <a:xfrm>
            <a:off x="6228184" y="4149080"/>
            <a:ext cx="2664296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Pluscuamperfecto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13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>
            <a:hlinkClick r:id="rId3" action="ppaction://hlinksldjump"/>
          </p:cNvPr>
          <p:cNvSpPr/>
          <p:nvPr/>
        </p:nvSpPr>
        <p:spPr>
          <a:xfrm>
            <a:off x="3347864" y="548680"/>
            <a:ext cx="237626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Pravidla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412776"/>
            <a:ext cx="6216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Řeč přímá se odehrává v těchto časových rovinách: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395536" y="1916832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Presente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95536" y="2636912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Futuro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95536" y="3356992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Pasado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5536" y="4077072"/>
            <a:ext cx="2232248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Condicional</a:t>
            </a:r>
            <a:r>
              <a:rPr lang="cs-CZ" sz="2000" b="1" dirty="0" smtClean="0">
                <a:solidFill>
                  <a:schemeClr val="tx1"/>
                </a:solidFill>
              </a:rPr>
              <a:t>»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771800" y="1988840"/>
            <a:ext cx="2868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Llueve</a:t>
            </a:r>
            <a:r>
              <a:rPr lang="cs-CZ" b="1" dirty="0" smtClean="0"/>
              <a:t>. </a:t>
            </a:r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lloviendo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771800" y="2780928"/>
            <a:ext cx="346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Maňana</a:t>
            </a:r>
            <a:r>
              <a:rPr lang="cs-CZ" b="1" dirty="0" smtClean="0"/>
              <a:t> </a:t>
            </a:r>
            <a:r>
              <a:rPr lang="cs-CZ" b="1" dirty="0" err="1" smtClean="0"/>
              <a:t>va</a:t>
            </a:r>
            <a:r>
              <a:rPr lang="cs-CZ" b="1" dirty="0" smtClean="0"/>
              <a:t> a </a:t>
            </a:r>
            <a:r>
              <a:rPr lang="cs-CZ" b="1" dirty="0" err="1" smtClean="0"/>
              <a:t>llover</a:t>
            </a:r>
            <a:r>
              <a:rPr lang="cs-CZ" b="1" dirty="0" smtClean="0"/>
              <a:t>. </a:t>
            </a:r>
            <a:r>
              <a:rPr lang="cs-CZ" b="1" dirty="0" err="1" smtClean="0"/>
              <a:t>Lloverá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843808" y="3429000"/>
            <a:ext cx="443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Ayer</a:t>
            </a:r>
            <a:r>
              <a:rPr lang="cs-CZ" b="1" dirty="0" smtClean="0"/>
              <a:t> </a:t>
            </a:r>
            <a:r>
              <a:rPr lang="cs-CZ" b="1" dirty="0" err="1" smtClean="0"/>
              <a:t>llovió</a:t>
            </a:r>
            <a:r>
              <a:rPr lang="cs-CZ" b="1" dirty="0" smtClean="0"/>
              <a:t>. Ha </a:t>
            </a:r>
            <a:r>
              <a:rPr lang="cs-CZ" b="1" dirty="0" err="1" smtClean="0"/>
              <a:t>llovido</a:t>
            </a:r>
            <a:r>
              <a:rPr lang="cs-CZ" b="1" dirty="0" smtClean="0"/>
              <a:t>. </a:t>
            </a:r>
            <a:r>
              <a:rPr lang="cs-CZ" b="1" dirty="0" err="1" smtClean="0"/>
              <a:t>Antes</a:t>
            </a:r>
            <a:r>
              <a:rPr lang="cs-CZ" b="1" dirty="0" smtClean="0"/>
              <a:t> </a:t>
            </a:r>
            <a:r>
              <a:rPr lang="cs-CZ" b="1" dirty="0" err="1" smtClean="0"/>
              <a:t>llovía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843808" y="414908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Llovería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5536" y="1844824"/>
            <a:ext cx="8206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Řeč nepřímá se také odehrává v těchto časových rovinách, ale záleží</a:t>
            </a:r>
          </a:p>
          <a:p>
            <a:r>
              <a:rPr lang="cs-CZ" b="1" dirty="0" smtClean="0"/>
              <a:t>na tom, v jakém čase je sloveso ve větě hlavní – </a:t>
            </a:r>
            <a:r>
              <a:rPr lang="cs-CZ" b="1" dirty="0" err="1" smtClean="0"/>
              <a:t>verbo</a:t>
            </a:r>
            <a:r>
              <a:rPr lang="cs-CZ" b="1" dirty="0" smtClean="0"/>
              <a:t> </a:t>
            </a:r>
            <a:r>
              <a:rPr lang="cs-CZ" b="1" dirty="0" err="1" smtClean="0"/>
              <a:t>introductor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67544" y="3933056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DICE QUE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2411760" y="2780928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Presente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411760" y="3501008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Futuro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11760" y="4221088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Pasado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411760" y="4941168"/>
            <a:ext cx="2232248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Condicional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Šipka doprava 19"/>
          <p:cNvSpPr/>
          <p:nvPr/>
        </p:nvSpPr>
        <p:spPr>
          <a:xfrm>
            <a:off x="4788024" y="292494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>
            <a:off x="4788024" y="292494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5076056" y="2852936"/>
            <a:ext cx="2868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Llueve</a:t>
            </a:r>
            <a:r>
              <a:rPr lang="cs-CZ" b="1" dirty="0" smtClean="0"/>
              <a:t>. </a:t>
            </a:r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lloviendo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23" name="Šipka doprava 22"/>
          <p:cNvSpPr/>
          <p:nvPr/>
        </p:nvSpPr>
        <p:spPr>
          <a:xfrm>
            <a:off x="4788024" y="3573016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23"/>
          <p:cNvSpPr/>
          <p:nvPr/>
        </p:nvSpPr>
        <p:spPr>
          <a:xfrm>
            <a:off x="4788024" y="3573016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5076056" y="3573016"/>
            <a:ext cx="346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Maňana</a:t>
            </a:r>
            <a:r>
              <a:rPr lang="cs-CZ" b="1" dirty="0" smtClean="0"/>
              <a:t> </a:t>
            </a:r>
            <a:r>
              <a:rPr lang="cs-CZ" b="1" dirty="0" err="1" smtClean="0"/>
              <a:t>va</a:t>
            </a:r>
            <a:r>
              <a:rPr lang="cs-CZ" b="1" dirty="0" smtClean="0"/>
              <a:t> a </a:t>
            </a:r>
            <a:r>
              <a:rPr lang="cs-CZ" b="1" dirty="0" err="1" smtClean="0"/>
              <a:t>llover</a:t>
            </a:r>
            <a:r>
              <a:rPr lang="cs-CZ" b="1" dirty="0" smtClean="0"/>
              <a:t>. </a:t>
            </a:r>
            <a:r>
              <a:rPr lang="cs-CZ" b="1" dirty="0" err="1" smtClean="0"/>
              <a:t>Lloverá</a:t>
            </a:r>
            <a:endParaRPr lang="cs-CZ" b="1" dirty="0"/>
          </a:p>
        </p:txBody>
      </p:sp>
      <p:sp>
        <p:nvSpPr>
          <p:cNvPr id="26" name="Šipka doprava 25"/>
          <p:cNvSpPr/>
          <p:nvPr/>
        </p:nvSpPr>
        <p:spPr>
          <a:xfrm>
            <a:off x="4788024" y="4293096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prava 26"/>
          <p:cNvSpPr/>
          <p:nvPr/>
        </p:nvSpPr>
        <p:spPr>
          <a:xfrm>
            <a:off x="4788024" y="4293096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5148064" y="4221088"/>
            <a:ext cx="2965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Ayer</a:t>
            </a:r>
            <a:r>
              <a:rPr lang="cs-CZ" b="1" dirty="0" smtClean="0"/>
              <a:t> </a:t>
            </a:r>
            <a:r>
              <a:rPr lang="cs-CZ" b="1" dirty="0" err="1" smtClean="0"/>
              <a:t>llovió</a:t>
            </a:r>
            <a:r>
              <a:rPr lang="cs-CZ" b="1" dirty="0" smtClean="0"/>
              <a:t>. Ha </a:t>
            </a:r>
            <a:r>
              <a:rPr lang="cs-CZ" b="1" dirty="0" err="1" smtClean="0"/>
              <a:t>llovido</a:t>
            </a:r>
            <a:r>
              <a:rPr lang="cs-CZ" b="1" dirty="0" smtClean="0"/>
              <a:t>. </a:t>
            </a:r>
          </a:p>
          <a:p>
            <a:r>
              <a:rPr lang="cs-CZ" b="1" dirty="0" err="1" smtClean="0"/>
              <a:t>Antes</a:t>
            </a:r>
            <a:r>
              <a:rPr lang="cs-CZ" b="1" dirty="0" smtClean="0"/>
              <a:t> </a:t>
            </a:r>
            <a:r>
              <a:rPr lang="cs-CZ" b="1" dirty="0" err="1" smtClean="0"/>
              <a:t>llovía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29" name="Šipka doprava 28"/>
          <p:cNvSpPr/>
          <p:nvPr/>
        </p:nvSpPr>
        <p:spPr>
          <a:xfrm>
            <a:off x="4788024" y="508518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/>
          <p:cNvSpPr/>
          <p:nvPr/>
        </p:nvSpPr>
        <p:spPr>
          <a:xfrm>
            <a:off x="4788024" y="508518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5148064" y="501317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Llovería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/>
      <p:bldP spid="26" grpId="0" animBg="1"/>
      <p:bldP spid="27" grpId="0" animBg="1"/>
      <p:bldP spid="28" grpId="0"/>
      <p:bldP spid="29" grpId="0" animBg="1"/>
      <p:bldP spid="30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véPole 28"/>
          <p:cNvSpPr txBox="1"/>
          <p:nvPr/>
        </p:nvSpPr>
        <p:spPr>
          <a:xfrm>
            <a:off x="395536" y="1988840"/>
            <a:ext cx="1487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HA DICHO</a:t>
            </a:r>
          </a:p>
          <a:p>
            <a:r>
              <a:rPr lang="cs-CZ" b="1" dirty="0" smtClean="0"/>
              <a:t>QUE</a:t>
            </a:r>
          </a:p>
        </p:txBody>
      </p:sp>
      <p:sp>
        <p:nvSpPr>
          <p:cNvPr id="30" name="Zaoblený obdélník 29"/>
          <p:cNvSpPr/>
          <p:nvPr/>
        </p:nvSpPr>
        <p:spPr>
          <a:xfrm>
            <a:off x="2339752" y="908720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Presente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2339752" y="1628800"/>
            <a:ext cx="201622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Futuro</a:t>
            </a:r>
            <a:r>
              <a:rPr lang="cs-CZ" sz="2000" b="1" dirty="0" smtClean="0">
                <a:solidFill>
                  <a:schemeClr val="tx1"/>
                </a:solidFill>
              </a:rPr>
              <a:t>, *</a:t>
            </a:r>
            <a:r>
              <a:rPr lang="cs-CZ" sz="2000" b="1" dirty="0" err="1" smtClean="0">
                <a:solidFill>
                  <a:schemeClr val="tx1"/>
                </a:solidFill>
              </a:rPr>
              <a:t>Condicional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39752" y="2564904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Pasados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339752" y="3284984"/>
            <a:ext cx="2232248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Condicional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Šipka doprava 33"/>
          <p:cNvSpPr/>
          <p:nvPr/>
        </p:nvSpPr>
        <p:spPr>
          <a:xfrm>
            <a:off x="4716016" y="1052736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/>
          <p:cNvSpPr/>
          <p:nvPr/>
        </p:nvSpPr>
        <p:spPr>
          <a:xfrm>
            <a:off x="4716016" y="1052736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5148064" y="980728"/>
            <a:ext cx="2868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Llueve</a:t>
            </a:r>
            <a:r>
              <a:rPr lang="cs-CZ" b="1" dirty="0" smtClean="0"/>
              <a:t>. </a:t>
            </a:r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lloviendo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7" name="Šipka doprava 36"/>
          <p:cNvSpPr/>
          <p:nvPr/>
        </p:nvSpPr>
        <p:spPr>
          <a:xfrm>
            <a:off x="4716016" y="1700808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Šipka doprava 37"/>
          <p:cNvSpPr/>
          <p:nvPr/>
        </p:nvSpPr>
        <p:spPr>
          <a:xfrm>
            <a:off x="4716016" y="1700808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5076056" y="1628800"/>
            <a:ext cx="3469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Maňana</a:t>
            </a:r>
            <a:r>
              <a:rPr lang="cs-CZ" b="1" dirty="0" smtClean="0"/>
              <a:t> </a:t>
            </a:r>
            <a:r>
              <a:rPr lang="cs-CZ" b="1" dirty="0" err="1" smtClean="0"/>
              <a:t>va</a:t>
            </a:r>
            <a:r>
              <a:rPr lang="cs-CZ" b="1" dirty="0" smtClean="0"/>
              <a:t> a </a:t>
            </a:r>
            <a:r>
              <a:rPr lang="cs-CZ" b="1" dirty="0" err="1" smtClean="0"/>
              <a:t>llover</a:t>
            </a:r>
            <a:r>
              <a:rPr lang="cs-CZ" b="1" dirty="0" smtClean="0"/>
              <a:t>. </a:t>
            </a:r>
            <a:r>
              <a:rPr lang="cs-CZ" b="1" dirty="0" err="1" smtClean="0"/>
              <a:t>Lloverá</a:t>
            </a:r>
            <a:endParaRPr lang="cs-CZ" b="1" dirty="0" smtClean="0"/>
          </a:p>
          <a:p>
            <a:r>
              <a:rPr lang="cs-CZ" b="1" dirty="0" smtClean="0"/>
              <a:t>* </a:t>
            </a:r>
            <a:r>
              <a:rPr lang="cs-CZ" b="1" dirty="0" err="1" smtClean="0"/>
              <a:t>Llovería</a:t>
            </a:r>
            <a:endParaRPr lang="cs-CZ" b="1" dirty="0"/>
          </a:p>
        </p:txBody>
      </p:sp>
      <p:sp>
        <p:nvSpPr>
          <p:cNvPr id="40" name="Šipka doprava 39"/>
          <p:cNvSpPr/>
          <p:nvPr/>
        </p:nvSpPr>
        <p:spPr>
          <a:xfrm>
            <a:off x="4788024" y="2636912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Šipka doprava 40"/>
          <p:cNvSpPr/>
          <p:nvPr/>
        </p:nvSpPr>
        <p:spPr>
          <a:xfrm>
            <a:off x="4788024" y="2636912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5148064" y="2564904"/>
            <a:ext cx="2965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Ayer</a:t>
            </a:r>
            <a:r>
              <a:rPr lang="cs-CZ" b="1" dirty="0" smtClean="0"/>
              <a:t> </a:t>
            </a:r>
            <a:r>
              <a:rPr lang="cs-CZ" b="1" dirty="0" err="1" smtClean="0"/>
              <a:t>llovió</a:t>
            </a:r>
            <a:r>
              <a:rPr lang="cs-CZ" b="1" dirty="0" smtClean="0"/>
              <a:t>. Ha </a:t>
            </a:r>
            <a:r>
              <a:rPr lang="cs-CZ" b="1" dirty="0" err="1" smtClean="0"/>
              <a:t>llovido</a:t>
            </a:r>
            <a:r>
              <a:rPr lang="cs-CZ" b="1" dirty="0" smtClean="0"/>
              <a:t>. </a:t>
            </a:r>
          </a:p>
          <a:p>
            <a:r>
              <a:rPr lang="cs-CZ" b="1" dirty="0" err="1" smtClean="0"/>
              <a:t>Antes</a:t>
            </a:r>
            <a:r>
              <a:rPr lang="cs-CZ" b="1" dirty="0" smtClean="0"/>
              <a:t> </a:t>
            </a:r>
            <a:r>
              <a:rPr lang="cs-CZ" b="1" dirty="0" err="1" smtClean="0"/>
              <a:t>llovía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3" name="Šipka doprava 42"/>
          <p:cNvSpPr/>
          <p:nvPr/>
        </p:nvSpPr>
        <p:spPr>
          <a:xfrm>
            <a:off x="4788024" y="3429000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Šipka doprava 43"/>
          <p:cNvSpPr/>
          <p:nvPr/>
        </p:nvSpPr>
        <p:spPr>
          <a:xfrm>
            <a:off x="4788024" y="3429000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5148064" y="3356992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Llovería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7" name="Obdélník 46"/>
          <p:cNvSpPr/>
          <p:nvPr/>
        </p:nvSpPr>
        <p:spPr>
          <a:xfrm>
            <a:off x="467544" y="2204864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DIJO QUE</a:t>
            </a:r>
          </a:p>
        </p:txBody>
      </p:sp>
      <p:sp>
        <p:nvSpPr>
          <p:cNvPr id="48" name="Zaoblený obdélník 47"/>
          <p:cNvSpPr/>
          <p:nvPr/>
        </p:nvSpPr>
        <p:spPr>
          <a:xfrm>
            <a:off x="2051720" y="1052736"/>
            <a:ext cx="2016224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Imperfecto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2051720" y="1772816"/>
            <a:ext cx="201622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Condicional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Iba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2051720" y="2564904"/>
            <a:ext cx="2664296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Pluscuamperfecto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2051720" y="3284984"/>
            <a:ext cx="2232248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Condicional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2" name="Šipka doprava 51"/>
          <p:cNvSpPr/>
          <p:nvPr/>
        </p:nvSpPr>
        <p:spPr>
          <a:xfrm>
            <a:off x="4860032" y="112474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Šipka doprava 52"/>
          <p:cNvSpPr/>
          <p:nvPr/>
        </p:nvSpPr>
        <p:spPr>
          <a:xfrm>
            <a:off x="4860032" y="1988840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Šipka doprava 53"/>
          <p:cNvSpPr/>
          <p:nvPr/>
        </p:nvSpPr>
        <p:spPr>
          <a:xfrm>
            <a:off x="4860032" y="2708920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Šipka doprava 54"/>
          <p:cNvSpPr/>
          <p:nvPr/>
        </p:nvSpPr>
        <p:spPr>
          <a:xfrm>
            <a:off x="4860032" y="3501008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extovéPole 55"/>
          <p:cNvSpPr txBox="1"/>
          <p:nvPr/>
        </p:nvSpPr>
        <p:spPr>
          <a:xfrm>
            <a:off x="5220072" y="1124744"/>
            <a:ext cx="310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Llovía</a:t>
            </a:r>
            <a:r>
              <a:rPr lang="cs-CZ" b="1" dirty="0" smtClean="0"/>
              <a:t>. </a:t>
            </a:r>
            <a:r>
              <a:rPr lang="cs-CZ" b="1" dirty="0" err="1" smtClean="0"/>
              <a:t>Estaba</a:t>
            </a:r>
            <a:r>
              <a:rPr lang="cs-CZ" b="1" dirty="0" smtClean="0"/>
              <a:t> </a:t>
            </a:r>
            <a:r>
              <a:rPr lang="cs-CZ" b="1" dirty="0" err="1" smtClean="0"/>
              <a:t>lloviendo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5292080" y="1988840"/>
            <a:ext cx="2720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Llovería</a:t>
            </a:r>
            <a:r>
              <a:rPr lang="cs-CZ" b="1" dirty="0" smtClean="0"/>
              <a:t>. </a:t>
            </a:r>
            <a:r>
              <a:rPr lang="cs-CZ" b="1" dirty="0" err="1" smtClean="0"/>
              <a:t>Iba</a:t>
            </a:r>
            <a:r>
              <a:rPr lang="cs-CZ" b="1" dirty="0" smtClean="0"/>
              <a:t> a </a:t>
            </a:r>
            <a:r>
              <a:rPr lang="cs-CZ" b="1" dirty="0" err="1" smtClean="0"/>
              <a:t>llover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5292080" y="2708920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Había</a:t>
            </a:r>
            <a:r>
              <a:rPr lang="cs-CZ" b="1" dirty="0" smtClean="0"/>
              <a:t> </a:t>
            </a:r>
            <a:r>
              <a:rPr lang="cs-CZ" b="1" dirty="0" err="1" smtClean="0"/>
              <a:t>llovido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9" name="TextovéPole 58"/>
          <p:cNvSpPr txBox="1"/>
          <p:nvPr/>
        </p:nvSpPr>
        <p:spPr>
          <a:xfrm flipH="1">
            <a:off x="5364088" y="3429000"/>
            <a:ext cx="146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Llovería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/>
      <p:bldP spid="36" grpId="1"/>
      <p:bldP spid="37" grpId="0" animBg="1"/>
      <p:bldP spid="37" grpId="1" animBg="1"/>
      <p:bldP spid="38" grpId="0" animBg="1"/>
      <p:bldP spid="38" grpId="1" animBg="1"/>
      <p:bldP spid="39" grpId="0"/>
      <p:bldP spid="39" grpId="1"/>
      <p:bldP spid="40" grpId="0" animBg="1"/>
      <p:bldP spid="40" grpId="1" animBg="1"/>
      <p:bldP spid="41" grpId="0" animBg="1"/>
      <p:bldP spid="41" grpId="1" animBg="1"/>
      <p:bldP spid="42" grpId="0"/>
      <p:bldP spid="42" grpId="1"/>
      <p:bldP spid="43" grpId="0" animBg="1"/>
      <p:bldP spid="43" grpId="1" animBg="1"/>
      <p:bldP spid="44" grpId="0" animBg="1"/>
      <p:bldP spid="44" grpId="1" animBg="1"/>
      <p:bldP spid="45" grpId="0"/>
      <p:bldP spid="45" grpId="1"/>
      <p:bldP spid="47" grpId="0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aoblený obdélník 18">
            <a:hlinkClick r:id="rId2" action="ppaction://hlinksldjump"/>
          </p:cNvPr>
          <p:cNvSpPr/>
          <p:nvPr/>
        </p:nvSpPr>
        <p:spPr>
          <a:xfrm>
            <a:off x="3347864" y="188640"/>
            <a:ext cx="23762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Prácticas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23528" y="1124744"/>
            <a:ext cx="792088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1.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259632" y="126876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Přeložme: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39552" y="2276872"/>
            <a:ext cx="3568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dijiste</a:t>
            </a:r>
            <a:r>
              <a:rPr lang="cs-CZ" b="1" dirty="0" smtClean="0"/>
              <a:t>: «</a:t>
            </a:r>
            <a:r>
              <a:rPr lang="cs-CZ" b="1" dirty="0" err="1" smtClean="0"/>
              <a:t>Tengo</a:t>
            </a:r>
            <a:r>
              <a:rPr lang="cs-CZ" b="1" dirty="0" smtClean="0"/>
              <a:t> </a:t>
            </a:r>
            <a:r>
              <a:rPr lang="cs-CZ" b="1" dirty="0" err="1" smtClean="0"/>
              <a:t>hambre</a:t>
            </a:r>
            <a:r>
              <a:rPr lang="cs-CZ" b="1" dirty="0" smtClean="0"/>
              <a:t>».</a:t>
            </a:r>
            <a:endParaRPr lang="cs-CZ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39552" y="2924944"/>
            <a:ext cx="4174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pregunté</a:t>
            </a:r>
            <a:r>
              <a:rPr lang="cs-CZ" b="1" dirty="0" smtClean="0"/>
              <a:t>: «¿</a:t>
            </a:r>
            <a:r>
              <a:rPr lang="cs-CZ" b="1" dirty="0" err="1" smtClean="0"/>
              <a:t>Estás</a:t>
            </a:r>
            <a:r>
              <a:rPr lang="cs-CZ" b="1" dirty="0" smtClean="0"/>
              <a:t> </a:t>
            </a:r>
            <a:r>
              <a:rPr lang="cs-CZ" b="1" dirty="0" err="1" smtClean="0"/>
              <a:t>cansada</a:t>
            </a:r>
            <a:r>
              <a:rPr lang="cs-CZ" b="1" dirty="0" smtClean="0"/>
              <a:t>?».</a:t>
            </a:r>
            <a:endParaRPr lang="cs-CZ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39552" y="3573016"/>
            <a:ext cx="346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dijo</a:t>
            </a:r>
            <a:r>
              <a:rPr lang="cs-CZ" b="1" dirty="0" smtClean="0"/>
              <a:t>: «</a:t>
            </a:r>
            <a:r>
              <a:rPr lang="cs-CZ" b="1" dirty="0" err="1" smtClean="0"/>
              <a:t>Vendré</a:t>
            </a:r>
            <a:r>
              <a:rPr lang="cs-CZ" b="1" dirty="0" smtClean="0"/>
              <a:t> </a:t>
            </a:r>
            <a:r>
              <a:rPr lang="cs-CZ" b="1" dirty="0" err="1" smtClean="0"/>
              <a:t>maňana</a:t>
            </a:r>
            <a:r>
              <a:rPr lang="cs-CZ" b="1" dirty="0" smtClean="0"/>
              <a:t>».</a:t>
            </a:r>
            <a:endParaRPr lang="cs-CZ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39552" y="4221088"/>
            <a:ext cx="6269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contestaron</a:t>
            </a:r>
            <a:r>
              <a:rPr lang="cs-CZ" b="1" dirty="0" smtClean="0"/>
              <a:t>: «</a:t>
            </a:r>
            <a:r>
              <a:rPr lang="cs-CZ" b="1" dirty="0" err="1" smtClean="0"/>
              <a:t>Vamos</a:t>
            </a:r>
            <a:r>
              <a:rPr lang="cs-CZ" b="1" dirty="0" smtClean="0"/>
              <a:t> a </a:t>
            </a:r>
            <a:r>
              <a:rPr lang="cs-CZ" b="1" dirty="0" err="1" smtClean="0"/>
              <a:t>alquilar</a:t>
            </a:r>
            <a:r>
              <a:rPr lang="cs-CZ" b="1" dirty="0" smtClean="0"/>
              <a:t>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nuevo</a:t>
            </a:r>
            <a:r>
              <a:rPr lang="cs-CZ" b="1" dirty="0" smtClean="0"/>
              <a:t> </a:t>
            </a:r>
            <a:r>
              <a:rPr lang="cs-CZ" b="1" dirty="0" err="1" smtClean="0"/>
              <a:t>piso</a:t>
            </a:r>
            <a:r>
              <a:rPr lang="cs-CZ" b="1" dirty="0" smtClean="0"/>
              <a:t>».</a:t>
            </a:r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39552" y="4869160"/>
            <a:ext cx="5187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dije</a:t>
            </a:r>
            <a:r>
              <a:rPr lang="cs-CZ" b="1" dirty="0" smtClean="0"/>
              <a:t>: «No </a:t>
            </a:r>
            <a:r>
              <a:rPr lang="cs-CZ" b="1" dirty="0" err="1" smtClean="0"/>
              <a:t>hablé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 seňora </a:t>
            </a:r>
            <a:r>
              <a:rPr lang="cs-CZ" b="1" dirty="0" err="1" smtClean="0"/>
              <a:t>Rodríguez</a:t>
            </a:r>
            <a:r>
              <a:rPr lang="cs-CZ" b="1" dirty="0" smtClean="0"/>
              <a:t>».</a:t>
            </a:r>
            <a:endParaRPr lang="cs-CZ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539552" y="5517232"/>
            <a:ext cx="5817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dijo</a:t>
            </a:r>
            <a:r>
              <a:rPr lang="cs-CZ" b="1" dirty="0" smtClean="0"/>
              <a:t>: «</a:t>
            </a:r>
            <a:r>
              <a:rPr lang="cs-CZ" b="1" dirty="0" err="1" smtClean="0"/>
              <a:t>Antes</a:t>
            </a:r>
            <a:r>
              <a:rPr lang="cs-CZ" b="1" dirty="0" smtClean="0"/>
              <a:t> la vida </a:t>
            </a:r>
            <a:r>
              <a:rPr lang="cs-CZ" b="1" dirty="0" err="1" smtClean="0"/>
              <a:t>era</a:t>
            </a:r>
            <a:r>
              <a:rPr lang="cs-CZ" b="1" dirty="0" smtClean="0"/>
              <a:t> </a:t>
            </a:r>
            <a:r>
              <a:rPr lang="cs-CZ" b="1" dirty="0" err="1" smtClean="0"/>
              <a:t>menos</a:t>
            </a:r>
            <a:r>
              <a:rPr lang="cs-CZ" b="1" dirty="0" smtClean="0"/>
              <a:t> </a:t>
            </a:r>
            <a:r>
              <a:rPr lang="cs-CZ" b="1" dirty="0" err="1" smtClean="0"/>
              <a:t>complicada</a:t>
            </a:r>
            <a:r>
              <a:rPr lang="cs-CZ" b="1" dirty="0" smtClean="0"/>
              <a:t>».</a:t>
            </a:r>
            <a:endParaRPr lang="cs-CZ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1763688" y="2204864"/>
            <a:ext cx="331236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tenías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hambre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051720" y="2852936"/>
            <a:ext cx="3024336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si </a:t>
            </a:r>
            <a:r>
              <a:rPr lang="cs-CZ" sz="2000" b="1" dirty="0" err="1" smtClean="0">
                <a:solidFill>
                  <a:schemeClr val="tx1"/>
                </a:solidFill>
              </a:rPr>
              <a:t>estabas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cansada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1475656" y="3501008"/>
            <a:ext cx="4176464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vendría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siguiente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2483768" y="4149080"/>
            <a:ext cx="511256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iban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alquilar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nuevo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piso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1403648" y="4797152"/>
            <a:ext cx="619268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no </a:t>
            </a:r>
            <a:r>
              <a:rPr lang="cs-CZ" sz="2000" b="1" dirty="0" err="1" smtClean="0">
                <a:solidFill>
                  <a:schemeClr val="tx1"/>
                </a:solidFill>
              </a:rPr>
              <a:t>había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hablado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r>
              <a:rPr lang="cs-CZ" sz="2000" b="1" dirty="0" smtClean="0">
                <a:solidFill>
                  <a:schemeClr val="tx1"/>
                </a:solidFill>
              </a:rPr>
              <a:t> seňora </a:t>
            </a:r>
            <a:r>
              <a:rPr lang="cs-CZ" sz="2000" b="1" dirty="0" err="1" smtClean="0">
                <a:solidFill>
                  <a:schemeClr val="tx1"/>
                </a:solidFill>
              </a:rPr>
              <a:t>Rodríguez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1475656" y="5445224"/>
            <a:ext cx="5904656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antes</a:t>
            </a:r>
            <a:r>
              <a:rPr lang="cs-CZ" sz="2000" b="1" dirty="0" smtClean="0">
                <a:solidFill>
                  <a:schemeClr val="tx1"/>
                </a:solidFill>
              </a:rPr>
              <a:t> la vida </a:t>
            </a:r>
            <a:r>
              <a:rPr lang="cs-CZ" sz="2000" b="1" dirty="0" err="1" smtClean="0">
                <a:solidFill>
                  <a:schemeClr val="tx1"/>
                </a:solidFill>
              </a:rPr>
              <a:t>era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menos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complicada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  <p:bldP spid="28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987824" y="1412776"/>
            <a:ext cx="324036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gusta </a:t>
            </a:r>
            <a:r>
              <a:rPr lang="cs-CZ" sz="2000" b="1" dirty="0" err="1" smtClean="0">
                <a:solidFill>
                  <a:schemeClr val="tx1"/>
                </a:solidFill>
              </a:rPr>
              <a:t>bailar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987824" y="2132856"/>
            <a:ext cx="367240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he </a:t>
            </a:r>
            <a:r>
              <a:rPr lang="cs-CZ" sz="2000" b="1" dirty="0" err="1" smtClean="0">
                <a:solidFill>
                  <a:schemeClr val="tx1"/>
                </a:solidFill>
              </a:rPr>
              <a:t>olvidado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cerrar</a:t>
            </a:r>
            <a:r>
              <a:rPr lang="cs-CZ" sz="2000" b="1" dirty="0" smtClean="0">
                <a:solidFill>
                  <a:schemeClr val="tx1"/>
                </a:solidFill>
              </a:rPr>
              <a:t>.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987824" y="2852936"/>
            <a:ext cx="367240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¿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vas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venir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conmigo</a:t>
            </a:r>
            <a:r>
              <a:rPr lang="cs-CZ" sz="2000" b="1" dirty="0" smtClean="0">
                <a:solidFill>
                  <a:schemeClr val="tx1"/>
                </a:solidFill>
              </a:rPr>
              <a:t>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987824" y="3573016"/>
            <a:ext cx="2376264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Ya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veremos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987824" y="4293096"/>
            <a:ext cx="3816424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Estuve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esperando</a:t>
            </a:r>
            <a:r>
              <a:rPr lang="cs-CZ" sz="2000" b="1" dirty="0" smtClean="0">
                <a:solidFill>
                  <a:schemeClr val="tx1"/>
                </a:solidFill>
              </a:rPr>
              <a:t> 2 </a:t>
            </a:r>
            <a:r>
              <a:rPr lang="cs-CZ" sz="2000" b="1" dirty="0" err="1" smtClean="0">
                <a:solidFill>
                  <a:schemeClr val="tx1"/>
                </a:solidFill>
              </a:rPr>
              <a:t>horas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987824" y="5013176"/>
            <a:ext cx="223224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sabía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23528" y="692696"/>
            <a:ext cx="792088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2.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331640" y="836712"/>
            <a:ext cx="3446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Převeďme do řeči nepřímé: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1556792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has </a:t>
            </a:r>
            <a:r>
              <a:rPr lang="cs-CZ" b="1" dirty="0" err="1" smtClean="0"/>
              <a:t>dicho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95536" y="2276872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digo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924944"/>
            <a:ext cx="260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ha </a:t>
            </a:r>
            <a:r>
              <a:rPr lang="cs-CZ" b="1" dirty="0" err="1" smtClean="0"/>
              <a:t>preguntado</a:t>
            </a:r>
            <a:r>
              <a:rPr lang="cs-CZ" b="1" dirty="0" smtClean="0"/>
              <a:t> si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39552" y="3645024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Dicen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9552" y="4365104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has </a:t>
            </a:r>
            <a:r>
              <a:rPr lang="cs-CZ" b="1" dirty="0" err="1" smtClean="0"/>
              <a:t>dicho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83568" y="5085184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Nos </a:t>
            </a:r>
            <a:r>
              <a:rPr lang="cs-CZ" b="1" dirty="0" err="1" smtClean="0"/>
              <a:t>dice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2987824" y="1412776"/>
            <a:ext cx="324036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987824" y="1412776"/>
            <a:ext cx="324036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gusta </a:t>
            </a:r>
            <a:r>
              <a:rPr lang="cs-CZ" sz="2000" b="1" dirty="0" err="1" smtClean="0">
                <a:solidFill>
                  <a:schemeClr val="tx1"/>
                </a:solidFill>
              </a:rPr>
              <a:t>bailar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95536" y="1556792"/>
            <a:ext cx="184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dijiste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2987824" y="1412776"/>
            <a:ext cx="324036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987824" y="1412776"/>
            <a:ext cx="324036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gustaba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bailar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987824" y="2132856"/>
            <a:ext cx="367240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he </a:t>
            </a:r>
            <a:r>
              <a:rPr lang="cs-CZ" sz="2000" b="1" dirty="0" err="1" smtClean="0">
                <a:solidFill>
                  <a:schemeClr val="tx1"/>
                </a:solidFill>
              </a:rPr>
              <a:t>olvidado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cerrar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987824" y="2852936"/>
            <a:ext cx="367240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voy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venir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987824" y="3573016"/>
            <a:ext cx="2376264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ya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verán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987824" y="4293096"/>
            <a:ext cx="432048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estuviste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esperando</a:t>
            </a:r>
            <a:r>
              <a:rPr lang="cs-CZ" sz="2000" b="1" dirty="0" smtClean="0">
                <a:solidFill>
                  <a:schemeClr val="tx1"/>
                </a:solidFill>
              </a:rPr>
              <a:t> 2 </a:t>
            </a:r>
            <a:r>
              <a:rPr lang="cs-CZ" sz="2000" b="1" dirty="0" err="1" smtClean="0">
                <a:solidFill>
                  <a:schemeClr val="tx1"/>
                </a:solidFill>
              </a:rPr>
              <a:t>horas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987824" y="5013176"/>
            <a:ext cx="223224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sabía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67544" y="2276872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dije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95536" y="2924944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preguntó</a:t>
            </a:r>
            <a:r>
              <a:rPr lang="cs-CZ" b="1" dirty="0" smtClean="0"/>
              <a:t> si</a:t>
            </a:r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611560" y="3645024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Dijeron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11560" y="4293096"/>
            <a:ext cx="184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dijiste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755576" y="5085184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Nos </a:t>
            </a:r>
            <a:r>
              <a:rPr lang="cs-CZ" b="1" dirty="0" err="1" smtClean="0"/>
              <a:t>dijo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2987824" y="2132856"/>
            <a:ext cx="4536504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había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olvidado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cerrar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987824" y="2852936"/>
            <a:ext cx="367240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iba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venir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987824" y="3573016"/>
            <a:ext cx="2376264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ya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verían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2987824" y="4293096"/>
            <a:ext cx="5184576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habías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estado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esperando</a:t>
            </a:r>
            <a:r>
              <a:rPr lang="cs-CZ" sz="2000" b="1" dirty="0" smtClean="0">
                <a:solidFill>
                  <a:schemeClr val="tx1"/>
                </a:solidFill>
              </a:rPr>
              <a:t> 2 </a:t>
            </a:r>
            <a:r>
              <a:rPr lang="cs-CZ" sz="2000" b="1" dirty="0" err="1" smtClean="0">
                <a:solidFill>
                  <a:schemeClr val="tx1"/>
                </a:solidFill>
              </a:rPr>
              <a:t>horas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2987824" y="5013176"/>
            <a:ext cx="4464496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sabía</a:t>
            </a:r>
            <a:r>
              <a:rPr lang="cs-CZ" sz="2000" b="1" dirty="0" smtClean="0">
                <a:solidFill>
                  <a:schemeClr val="tx1"/>
                </a:solidFill>
              </a:rPr>
              <a:t> / no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había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sabido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692696"/>
            <a:ext cx="792088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3.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31640" y="836712"/>
            <a:ext cx="3156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Převeďme do řeči přímé: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323528" y="1556792"/>
            <a:ext cx="8820472" cy="1080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El </a:t>
            </a:r>
            <a:r>
              <a:rPr lang="cs-CZ" sz="2000" b="1" dirty="0" err="1" smtClean="0">
                <a:solidFill>
                  <a:schemeClr val="tx1"/>
                </a:solidFill>
              </a:rPr>
              <a:t>policía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preguntó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vecino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dónde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había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estado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momento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del</a:t>
            </a:r>
            <a:r>
              <a:rPr lang="cs-CZ" sz="2000" b="1" dirty="0" smtClean="0">
                <a:solidFill>
                  <a:schemeClr val="tx1"/>
                </a:solidFill>
              </a:rPr>
              <a:t> robo y </a:t>
            </a:r>
            <a:r>
              <a:rPr lang="cs-CZ" sz="2000" b="1" dirty="0" err="1" smtClean="0">
                <a:solidFill>
                  <a:schemeClr val="tx1"/>
                </a:solidFill>
              </a:rPr>
              <a:t>éste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contestó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smtClean="0">
                <a:solidFill>
                  <a:schemeClr val="tx1"/>
                </a:solidFill>
              </a:rPr>
              <a:t>se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había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ido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de </a:t>
            </a:r>
            <a:r>
              <a:rPr lang="cs-CZ" sz="2000" b="1" dirty="0" err="1" smtClean="0">
                <a:solidFill>
                  <a:schemeClr val="tx1"/>
                </a:solidFill>
              </a:rPr>
              <a:t>compras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3140968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policía</a:t>
            </a:r>
            <a:r>
              <a:rPr lang="cs-CZ" b="1" dirty="0" smtClean="0"/>
              <a:t>: 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4005064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vecino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2195736" y="3068960"/>
            <a:ext cx="5904656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«¿</a:t>
            </a:r>
            <a:r>
              <a:rPr lang="cs-CZ" sz="2000" b="1" dirty="0" err="1" smtClean="0">
                <a:solidFill>
                  <a:schemeClr val="tx1"/>
                </a:solidFill>
              </a:rPr>
              <a:t>Dónde</a:t>
            </a:r>
            <a:r>
              <a:rPr lang="cs-CZ" sz="2000" b="1" dirty="0" smtClean="0">
                <a:solidFill>
                  <a:schemeClr val="tx1"/>
                </a:solidFill>
              </a:rPr>
              <a:t> ha </a:t>
            </a:r>
            <a:r>
              <a:rPr lang="cs-CZ" sz="2000" b="1" dirty="0" err="1" smtClean="0">
                <a:solidFill>
                  <a:schemeClr val="tx1"/>
                </a:solidFill>
              </a:rPr>
              <a:t>estado</a:t>
            </a:r>
            <a:r>
              <a:rPr lang="cs-CZ" sz="2000" b="1" dirty="0" smtClean="0">
                <a:solidFill>
                  <a:schemeClr val="tx1"/>
                </a:solidFill>
              </a:rPr>
              <a:t> / </a:t>
            </a:r>
            <a:r>
              <a:rPr lang="cs-CZ" sz="2000" b="1" dirty="0" err="1" smtClean="0">
                <a:solidFill>
                  <a:schemeClr val="tx1"/>
                </a:solidFill>
              </a:rPr>
              <a:t>estuvo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momento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del</a:t>
            </a:r>
            <a:r>
              <a:rPr lang="cs-CZ" sz="2000" b="1" dirty="0" smtClean="0">
                <a:solidFill>
                  <a:schemeClr val="tx1"/>
                </a:solidFill>
              </a:rPr>
              <a:t> robo?».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195736" y="3933056"/>
            <a:ext cx="5904656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he </a:t>
            </a:r>
            <a:r>
              <a:rPr lang="cs-CZ" sz="2000" b="1" dirty="0" err="1" smtClean="0">
                <a:solidFill>
                  <a:schemeClr val="tx1"/>
                </a:solidFill>
              </a:rPr>
              <a:t>ido</a:t>
            </a:r>
            <a:r>
              <a:rPr lang="cs-CZ" sz="2000" b="1" dirty="0" smtClean="0">
                <a:solidFill>
                  <a:schemeClr val="tx1"/>
                </a:solidFill>
              </a:rPr>
              <a:t> /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fui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compras</a:t>
            </a:r>
            <a:r>
              <a:rPr lang="cs-CZ" sz="2000" b="1" dirty="0" smtClean="0">
                <a:solidFill>
                  <a:schemeClr val="tx1"/>
                </a:solidFill>
              </a:rPr>
              <a:t>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755576" y="2924944"/>
            <a:ext cx="5904656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Sandra </a:t>
            </a:r>
            <a:r>
              <a:rPr lang="cs-CZ" sz="2000" b="1" dirty="0" err="1" smtClean="0">
                <a:solidFill>
                  <a:schemeClr val="tx1"/>
                </a:solidFill>
              </a:rPr>
              <a:t>dijo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saldría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siguiente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755576" y="3861048"/>
            <a:ext cx="5904656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dijiste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ibas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cambiar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trabajo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porque</a:t>
            </a:r>
            <a:r>
              <a:rPr lang="cs-CZ" sz="2000" b="1" dirty="0" smtClean="0">
                <a:solidFill>
                  <a:schemeClr val="tx1"/>
                </a:solidFill>
              </a:rPr>
              <a:t> no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gustaba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755576" y="4797152"/>
            <a:ext cx="5904656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preguntaron</a:t>
            </a:r>
            <a:r>
              <a:rPr lang="cs-CZ" sz="2000" b="1" dirty="0" smtClean="0">
                <a:solidFill>
                  <a:schemeClr val="tx1"/>
                </a:solidFill>
              </a:rPr>
              <a:t> si </a:t>
            </a:r>
            <a:r>
              <a:rPr lang="cs-CZ" sz="2000" b="1" dirty="0" err="1" smtClean="0">
                <a:solidFill>
                  <a:schemeClr val="tx1"/>
                </a:solidFill>
              </a:rPr>
              <a:t>tenía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hijos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755576" y="5733256"/>
            <a:ext cx="7200800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contó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haciendo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curso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lectura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755576" y="2924944"/>
            <a:ext cx="5904656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Saldré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maňana</a:t>
            </a:r>
            <a:r>
              <a:rPr lang="cs-CZ" sz="2000" b="1" dirty="0" smtClean="0">
                <a:solidFill>
                  <a:schemeClr val="tx1"/>
                </a:solidFill>
              </a:rPr>
              <a:t>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3861048"/>
            <a:ext cx="5904656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Voy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cambiar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trabajo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porque</a:t>
            </a:r>
            <a:r>
              <a:rPr lang="cs-CZ" sz="2000" b="1" dirty="0" smtClean="0">
                <a:solidFill>
                  <a:schemeClr val="tx1"/>
                </a:solidFill>
              </a:rPr>
              <a:t> no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gusta».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755576" y="4797152"/>
            <a:ext cx="5904656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«¿</a:t>
            </a:r>
            <a:r>
              <a:rPr lang="cs-CZ" sz="2000" b="1" dirty="0" err="1" smtClean="0">
                <a:solidFill>
                  <a:schemeClr val="tx1"/>
                </a:solidFill>
              </a:rPr>
              <a:t>Tiene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hijos</a:t>
            </a:r>
            <a:r>
              <a:rPr lang="cs-CZ" sz="2000" b="1" dirty="0" smtClean="0">
                <a:solidFill>
                  <a:schemeClr val="tx1"/>
                </a:solidFill>
              </a:rPr>
              <a:t>»?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755576" y="5733256"/>
            <a:ext cx="7200800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«</a:t>
            </a:r>
            <a:r>
              <a:rPr lang="cs-CZ" sz="2000" b="1" dirty="0" err="1" smtClean="0">
                <a:solidFill>
                  <a:schemeClr val="tx1"/>
                </a:solidFill>
              </a:rPr>
              <a:t>Estoy</a:t>
            </a:r>
            <a:r>
              <a:rPr lang="cs-CZ" sz="2000" b="1" dirty="0" smtClean="0">
                <a:solidFill>
                  <a:schemeClr val="tx1"/>
                </a:solidFill>
              </a:rPr>
              <a:t> haciendo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curso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lectura</a:t>
            </a:r>
            <a:r>
              <a:rPr lang="cs-CZ" sz="2000" b="1" dirty="0" smtClean="0">
                <a:solidFill>
                  <a:schemeClr val="tx1"/>
                </a:solidFill>
              </a:rPr>
              <a:t>».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  <p:bldP spid="6" grpId="0"/>
      <p:bldP spid="6" grpId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354</TotalTime>
  <Words>905</Words>
  <Application>Microsoft Office PowerPoint</Application>
  <PresentationFormat>Předvádění na obrazovce (4:3)</PresentationFormat>
  <Paragraphs>193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Urbanistický</vt:lpstr>
      <vt:lpstr>Estilo indirecto - información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Estilo indirecto - información</dc:title>
  <dc:creator>smoldasova</dc:creator>
  <cp:lastModifiedBy>smoldasova</cp:lastModifiedBy>
  <cp:revision>40</cp:revision>
  <dcterms:created xsi:type="dcterms:W3CDTF">2013-07-16T10:28:51Z</dcterms:created>
  <dcterms:modified xsi:type="dcterms:W3CDTF">2013-08-26T11:35:49Z</dcterms:modified>
</cp:coreProperties>
</file>