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3" r:id="rId4"/>
    <p:sldId id="258" r:id="rId5"/>
    <p:sldId id="259" r:id="rId6"/>
    <p:sldId id="260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49" autoAdjust="0"/>
    <p:restoredTop sz="95341" autoAdjust="0"/>
  </p:normalViewPr>
  <p:slideViewPr>
    <p:cSldViewPr>
      <p:cViewPr varScale="1">
        <p:scale>
          <a:sx n="70" d="100"/>
          <a:sy n="70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9CFDC-D825-4F31-84CF-06C43ED45A59}" type="datetimeFigureOut">
              <a:rPr lang="cs-CZ" smtClean="0"/>
              <a:pPr/>
              <a:t>19.1.2015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5141D-863C-4FE6-B741-1F11FD9ECF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16631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5141D-863C-4FE6-B741-1F11FD9ECF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77987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5141D-863C-4FE6-B741-1F11FD9ECF8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66510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5141D-863C-4FE6-B741-1F11FD9ECF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96111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AA3F0C4-8E95-42EB-B6CC-019B73B2D000}" type="datetimeFigureOut">
              <a:rPr lang="cs-CZ" smtClean="0"/>
              <a:pPr/>
              <a:t>19.1.2015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EFE3178-364E-44FF-B03C-FEC7943DAC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F0C4-8E95-42EB-B6CC-019B73B2D000}" type="datetimeFigureOut">
              <a:rPr lang="cs-CZ" smtClean="0"/>
              <a:pPr/>
              <a:t>19.1.2015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3178-364E-44FF-B03C-FEC7943DAC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F0C4-8E95-42EB-B6CC-019B73B2D000}" type="datetimeFigureOut">
              <a:rPr lang="cs-CZ" smtClean="0"/>
              <a:pPr/>
              <a:t>19.1.2015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3178-364E-44FF-B03C-FEC7943DAC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F0C4-8E95-42EB-B6CC-019B73B2D000}" type="datetimeFigureOut">
              <a:rPr lang="cs-CZ" smtClean="0"/>
              <a:pPr/>
              <a:t>19.1.2015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3178-364E-44FF-B03C-FEC7943DAC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F0C4-8E95-42EB-B6CC-019B73B2D000}" type="datetimeFigureOut">
              <a:rPr lang="cs-CZ" smtClean="0"/>
              <a:pPr/>
              <a:t>19.1.2015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3178-364E-44FF-B03C-FEC7943DAC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F0C4-8E95-42EB-B6CC-019B73B2D000}" type="datetimeFigureOut">
              <a:rPr lang="cs-CZ" smtClean="0"/>
              <a:pPr/>
              <a:t>19.1.2015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3178-364E-44FF-B03C-FEC7943DAC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A3F0C4-8E95-42EB-B6CC-019B73B2D000}" type="datetimeFigureOut">
              <a:rPr lang="cs-CZ" smtClean="0"/>
              <a:pPr/>
              <a:t>19.1.2015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FE3178-364E-44FF-B03C-FEC7943DAC5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AA3F0C4-8E95-42EB-B6CC-019B73B2D000}" type="datetimeFigureOut">
              <a:rPr lang="cs-CZ" smtClean="0"/>
              <a:pPr/>
              <a:t>19.1.2015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EFE3178-364E-44FF-B03C-FEC7943DAC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F0C4-8E95-42EB-B6CC-019B73B2D000}" type="datetimeFigureOut">
              <a:rPr lang="cs-CZ" smtClean="0"/>
              <a:pPr/>
              <a:t>19.1.2015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3178-364E-44FF-B03C-FEC7943DAC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F0C4-8E95-42EB-B6CC-019B73B2D000}" type="datetimeFigureOut">
              <a:rPr lang="cs-CZ" smtClean="0"/>
              <a:pPr/>
              <a:t>19.1.2015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3178-364E-44FF-B03C-FEC7943DAC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F0C4-8E95-42EB-B6CC-019B73B2D000}" type="datetimeFigureOut">
              <a:rPr lang="cs-CZ" smtClean="0"/>
              <a:pPr/>
              <a:t>19.1.2015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3178-364E-44FF-B03C-FEC7943DAC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AA3F0C4-8E95-42EB-B6CC-019B73B2D000}" type="datetimeFigureOut">
              <a:rPr lang="cs-CZ" smtClean="0"/>
              <a:pPr/>
              <a:t>19.1.2015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EFE3178-364E-44FF-B03C-FEC7943DAC5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Estilo</a:t>
            </a:r>
            <a:r>
              <a:rPr lang="cs-CZ" dirty="0" smtClean="0"/>
              <a:t> </a:t>
            </a:r>
            <a:r>
              <a:rPr lang="cs-CZ" dirty="0" err="1" smtClean="0"/>
              <a:t>indirecto</a:t>
            </a:r>
            <a:r>
              <a:rPr lang="cs-CZ" dirty="0" smtClean="0"/>
              <a:t> – </a:t>
            </a:r>
            <a:r>
              <a:rPr lang="cs-CZ" dirty="0" err="1" smtClean="0"/>
              <a:t>petición</a:t>
            </a:r>
            <a:r>
              <a:rPr lang="cs-CZ" dirty="0" smtClean="0"/>
              <a:t>, </a:t>
            </a:r>
            <a:r>
              <a:rPr lang="cs-CZ" dirty="0" err="1" smtClean="0"/>
              <a:t>orden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DUM, Lukáš </a:t>
            </a:r>
            <a:r>
              <a:rPr lang="cs-CZ" dirty="0" err="1" smtClean="0"/>
              <a:t>Dittrich</a:t>
            </a:r>
            <a:r>
              <a:rPr lang="cs-CZ" dirty="0" smtClean="0"/>
              <a:t>, SGO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1043608" y="5445224"/>
            <a:ext cx="7704856" cy="115212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Digitální učební materiál byl vytvořen v rámci projektu 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179512" y="1628800"/>
            <a:ext cx="2376264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Teoría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>
            <a:hlinkClick r:id="rId3" action="ppaction://hlinksldjump"/>
          </p:cNvPr>
          <p:cNvSpPr/>
          <p:nvPr/>
        </p:nvSpPr>
        <p:spPr>
          <a:xfrm>
            <a:off x="6300192" y="764704"/>
            <a:ext cx="2376264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Prácticas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>
            <a:hlinkClick r:id="rId4" action="ppaction://hlinksldjump"/>
          </p:cNvPr>
          <p:cNvSpPr/>
          <p:nvPr/>
        </p:nvSpPr>
        <p:spPr>
          <a:xfrm>
            <a:off x="179512" y="2636912"/>
            <a:ext cx="2376264" cy="6480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Pravidla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>
            <a:hlinkClick r:id="rId5" action="ppaction://hlinksldjump"/>
          </p:cNvPr>
          <p:cNvSpPr/>
          <p:nvPr/>
        </p:nvSpPr>
        <p:spPr>
          <a:xfrm>
            <a:off x="179512" y="620688"/>
            <a:ext cx="4752528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Subjuntivo</a:t>
            </a:r>
            <a:r>
              <a:rPr lang="cs-CZ" sz="2400" b="1" dirty="0" smtClean="0">
                <a:solidFill>
                  <a:schemeClr val="tx1"/>
                </a:solidFill>
              </a:rPr>
              <a:t> de </a:t>
            </a:r>
            <a:r>
              <a:rPr lang="cs-CZ" sz="2400" b="1" dirty="0" err="1" smtClean="0">
                <a:solidFill>
                  <a:schemeClr val="tx1"/>
                </a:solidFill>
              </a:rPr>
              <a:t>imperfecto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2555776" y="548680"/>
            <a:ext cx="4752528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Subjuntivo</a:t>
            </a:r>
            <a:r>
              <a:rPr lang="cs-CZ" sz="2400" b="1" dirty="0" smtClean="0">
                <a:solidFill>
                  <a:schemeClr val="tx1"/>
                </a:solidFill>
              </a:rPr>
              <a:t> de </a:t>
            </a:r>
            <a:r>
              <a:rPr lang="cs-CZ" sz="2400" b="1" dirty="0" err="1" smtClean="0">
                <a:solidFill>
                  <a:schemeClr val="tx1"/>
                </a:solidFill>
              </a:rPr>
              <a:t>imperfecto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251520" y="1700808"/>
            <a:ext cx="2160240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Formación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843808" y="1700808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Hablaron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4860032" y="1844824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4860032" y="1844824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5148064" y="1700808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Hablara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5148064" y="2420888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Hablaras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148064" y="3140968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Hablara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148064" y="3933056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Habláramos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148064" y="4653136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Hablarais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148064" y="5373216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Hablaran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2843808" y="1700808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Cantaron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6" name="Šipka doprava 25"/>
          <p:cNvSpPr/>
          <p:nvPr/>
        </p:nvSpPr>
        <p:spPr>
          <a:xfrm>
            <a:off x="4860032" y="1844824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Šipka doprava 26"/>
          <p:cNvSpPr/>
          <p:nvPr/>
        </p:nvSpPr>
        <p:spPr>
          <a:xfrm>
            <a:off x="4860032" y="1844824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Zaoblený obdélník 27"/>
          <p:cNvSpPr/>
          <p:nvPr/>
        </p:nvSpPr>
        <p:spPr>
          <a:xfrm>
            <a:off x="5148064" y="1700808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48064" y="2420888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5148064" y="3140968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5148064" y="3933056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5148064" y="4653136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5148064" y="5373216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5148064" y="1700808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Cantara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5148064" y="2420888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Cantaras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5148064" y="3140968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Cantara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5148064" y="3933056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Cantáramos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5148064" y="4653136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Cantarais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5148064" y="5373216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Cantaran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0" name="Zaoblený obdélník 39"/>
          <p:cNvSpPr/>
          <p:nvPr/>
        </p:nvSpPr>
        <p:spPr>
          <a:xfrm>
            <a:off x="2843808" y="1700808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Comieron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1" name="Zaoblený obdélník 40"/>
          <p:cNvSpPr/>
          <p:nvPr/>
        </p:nvSpPr>
        <p:spPr>
          <a:xfrm>
            <a:off x="5148064" y="1700808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Comiera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4" name="Zaoblený obdélník 53"/>
          <p:cNvSpPr/>
          <p:nvPr/>
        </p:nvSpPr>
        <p:spPr>
          <a:xfrm>
            <a:off x="5148064" y="1700808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Comiera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5" name="Zaoblený obdélník 54"/>
          <p:cNvSpPr/>
          <p:nvPr/>
        </p:nvSpPr>
        <p:spPr>
          <a:xfrm>
            <a:off x="5148064" y="2420888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Comieras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6" name="Zaoblený obdélník 55"/>
          <p:cNvSpPr/>
          <p:nvPr/>
        </p:nvSpPr>
        <p:spPr>
          <a:xfrm>
            <a:off x="5148064" y="3140968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Comiera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7" name="Zaoblený obdélník 56"/>
          <p:cNvSpPr/>
          <p:nvPr/>
        </p:nvSpPr>
        <p:spPr>
          <a:xfrm>
            <a:off x="5148064" y="3933056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Comiéramos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8" name="Zaoblený obdélník 57"/>
          <p:cNvSpPr/>
          <p:nvPr/>
        </p:nvSpPr>
        <p:spPr>
          <a:xfrm>
            <a:off x="5148064" y="4653136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Comierais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9" name="Zaoblený obdélník 58"/>
          <p:cNvSpPr/>
          <p:nvPr/>
        </p:nvSpPr>
        <p:spPr>
          <a:xfrm>
            <a:off x="5148064" y="5373216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Comieran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1" name="Šipka doprava 60"/>
          <p:cNvSpPr/>
          <p:nvPr/>
        </p:nvSpPr>
        <p:spPr>
          <a:xfrm>
            <a:off x="5039544" y="1817440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Šipka doprava 61"/>
          <p:cNvSpPr/>
          <p:nvPr/>
        </p:nvSpPr>
        <p:spPr>
          <a:xfrm>
            <a:off x="5039544" y="1817440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Zaoblený obdélník 62"/>
          <p:cNvSpPr/>
          <p:nvPr/>
        </p:nvSpPr>
        <p:spPr>
          <a:xfrm>
            <a:off x="5148064" y="1700808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Tuviera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4" name="Zaoblený obdélník 63"/>
          <p:cNvSpPr/>
          <p:nvPr/>
        </p:nvSpPr>
        <p:spPr>
          <a:xfrm>
            <a:off x="5148064" y="2420888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5" name="Zaoblený obdélník 64"/>
          <p:cNvSpPr/>
          <p:nvPr/>
        </p:nvSpPr>
        <p:spPr>
          <a:xfrm>
            <a:off x="5148064" y="3140968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6" name="Zaoblený obdélník 65"/>
          <p:cNvSpPr/>
          <p:nvPr/>
        </p:nvSpPr>
        <p:spPr>
          <a:xfrm>
            <a:off x="5148064" y="3933056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Habláramos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7" name="Zaoblený obdélník 66"/>
          <p:cNvSpPr/>
          <p:nvPr/>
        </p:nvSpPr>
        <p:spPr>
          <a:xfrm>
            <a:off x="5148064" y="4653136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Hablarais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8" name="Zaoblený obdélník 67"/>
          <p:cNvSpPr/>
          <p:nvPr/>
        </p:nvSpPr>
        <p:spPr>
          <a:xfrm>
            <a:off x="5148064" y="5373216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Hablaran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0" name="Šipka doprava 69"/>
          <p:cNvSpPr/>
          <p:nvPr/>
        </p:nvSpPr>
        <p:spPr>
          <a:xfrm>
            <a:off x="4932040" y="1844824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Šipka doprava 70"/>
          <p:cNvSpPr/>
          <p:nvPr/>
        </p:nvSpPr>
        <p:spPr>
          <a:xfrm>
            <a:off x="4788024" y="1844824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Zaoblený obdélník 74"/>
          <p:cNvSpPr/>
          <p:nvPr/>
        </p:nvSpPr>
        <p:spPr>
          <a:xfrm>
            <a:off x="5148064" y="3933056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6" name="Zaoblený obdélník 75"/>
          <p:cNvSpPr/>
          <p:nvPr/>
        </p:nvSpPr>
        <p:spPr>
          <a:xfrm>
            <a:off x="5148064" y="4653136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7" name="Zaoblený obdélník 76"/>
          <p:cNvSpPr/>
          <p:nvPr/>
        </p:nvSpPr>
        <p:spPr>
          <a:xfrm>
            <a:off x="5148064" y="5373216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1" name="Zaoblený obdélník 80"/>
          <p:cNvSpPr/>
          <p:nvPr/>
        </p:nvSpPr>
        <p:spPr>
          <a:xfrm>
            <a:off x="5148064" y="3933056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Cantáramos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2" name="Zaoblený obdélník 81"/>
          <p:cNvSpPr/>
          <p:nvPr/>
        </p:nvSpPr>
        <p:spPr>
          <a:xfrm>
            <a:off x="5148064" y="4653136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Cantarais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3" name="Zaoblený obdélník 82"/>
          <p:cNvSpPr/>
          <p:nvPr/>
        </p:nvSpPr>
        <p:spPr>
          <a:xfrm>
            <a:off x="5148064" y="5373216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Cantaran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4" name="Zaoblený obdélník 83"/>
          <p:cNvSpPr/>
          <p:nvPr/>
        </p:nvSpPr>
        <p:spPr>
          <a:xfrm>
            <a:off x="2843808" y="1700808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Tuvieron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9" name="Zaoblený obdélník 88"/>
          <p:cNvSpPr/>
          <p:nvPr/>
        </p:nvSpPr>
        <p:spPr>
          <a:xfrm>
            <a:off x="5148064" y="3933056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0" name="Zaoblený obdélník 89"/>
          <p:cNvSpPr/>
          <p:nvPr/>
        </p:nvSpPr>
        <p:spPr>
          <a:xfrm>
            <a:off x="5148064" y="4653136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1" name="Zaoblený obdélník 90"/>
          <p:cNvSpPr/>
          <p:nvPr/>
        </p:nvSpPr>
        <p:spPr>
          <a:xfrm>
            <a:off x="5148064" y="5373216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2" name="Zaoblený obdélník 91"/>
          <p:cNvSpPr/>
          <p:nvPr/>
        </p:nvSpPr>
        <p:spPr>
          <a:xfrm>
            <a:off x="5148064" y="2420888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Tuvieras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3" name="Zaoblený obdélník 92"/>
          <p:cNvSpPr/>
          <p:nvPr/>
        </p:nvSpPr>
        <p:spPr>
          <a:xfrm>
            <a:off x="5148064" y="3140968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Tuviera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4" name="Zaoblený obdélník 93"/>
          <p:cNvSpPr/>
          <p:nvPr/>
        </p:nvSpPr>
        <p:spPr>
          <a:xfrm>
            <a:off x="5148064" y="3933056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Tuviéramos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5" name="Zaoblený obdélník 94"/>
          <p:cNvSpPr/>
          <p:nvPr/>
        </p:nvSpPr>
        <p:spPr>
          <a:xfrm>
            <a:off x="5148064" y="4653136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Tuvierais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6" name="Zaoblený obdélník 95"/>
          <p:cNvSpPr/>
          <p:nvPr/>
        </p:nvSpPr>
        <p:spPr>
          <a:xfrm>
            <a:off x="5148064" y="5373216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Tuvieran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2" name="Zaoblený obdélník 171"/>
          <p:cNvSpPr/>
          <p:nvPr/>
        </p:nvSpPr>
        <p:spPr>
          <a:xfrm>
            <a:off x="395536" y="2636912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decir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3" name="Zaoblený obdélník 172"/>
          <p:cNvSpPr/>
          <p:nvPr/>
        </p:nvSpPr>
        <p:spPr>
          <a:xfrm>
            <a:off x="395536" y="3356992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venir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4" name="Zaoblený obdélník 173"/>
          <p:cNvSpPr/>
          <p:nvPr/>
        </p:nvSpPr>
        <p:spPr>
          <a:xfrm>
            <a:off x="395536" y="4149080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hacer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5" name="Zaoblený obdélník 174"/>
          <p:cNvSpPr/>
          <p:nvPr/>
        </p:nvSpPr>
        <p:spPr>
          <a:xfrm>
            <a:off x="395536" y="4869160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volver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6" name="Zaoblený obdélník 175"/>
          <p:cNvSpPr/>
          <p:nvPr/>
        </p:nvSpPr>
        <p:spPr>
          <a:xfrm>
            <a:off x="395536" y="5589240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pedir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7" name="Zaoblený obdélník 176"/>
          <p:cNvSpPr/>
          <p:nvPr/>
        </p:nvSpPr>
        <p:spPr>
          <a:xfrm>
            <a:off x="2627784" y="2636912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abrir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8" name="Zaoblený obdélník 177"/>
          <p:cNvSpPr/>
          <p:nvPr/>
        </p:nvSpPr>
        <p:spPr>
          <a:xfrm>
            <a:off x="2627784" y="3356992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dejar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9" name="Zaoblený obdélník 178"/>
          <p:cNvSpPr/>
          <p:nvPr/>
        </p:nvSpPr>
        <p:spPr>
          <a:xfrm>
            <a:off x="2627784" y="4149080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trabajar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0" name="Zaoblený obdélník 179"/>
          <p:cNvSpPr/>
          <p:nvPr/>
        </p:nvSpPr>
        <p:spPr>
          <a:xfrm>
            <a:off x="2627784" y="4869160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1" name="Zaoblený obdélník 180"/>
          <p:cNvSpPr/>
          <p:nvPr/>
        </p:nvSpPr>
        <p:spPr>
          <a:xfrm>
            <a:off x="2627784" y="5589240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poder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2" name="Zaoblený obdélník 181"/>
          <p:cNvSpPr/>
          <p:nvPr/>
        </p:nvSpPr>
        <p:spPr>
          <a:xfrm>
            <a:off x="4788024" y="2636912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dormir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3" name="Zaoblený obdélník 182"/>
          <p:cNvSpPr/>
          <p:nvPr/>
        </p:nvSpPr>
        <p:spPr>
          <a:xfrm>
            <a:off x="4788024" y="3356992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4" name="Zaoblený obdélník 183"/>
          <p:cNvSpPr/>
          <p:nvPr/>
        </p:nvSpPr>
        <p:spPr>
          <a:xfrm>
            <a:off x="4788024" y="4149080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5" name="Zaoblený obdélník 184"/>
          <p:cNvSpPr/>
          <p:nvPr/>
        </p:nvSpPr>
        <p:spPr>
          <a:xfrm>
            <a:off x="4788024" y="4869160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escuchar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6" name="Zaoblený obdélník 185"/>
          <p:cNvSpPr/>
          <p:nvPr/>
        </p:nvSpPr>
        <p:spPr>
          <a:xfrm>
            <a:off x="4788024" y="5589240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poner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7" name="Zaoblený obdélník 186"/>
          <p:cNvSpPr/>
          <p:nvPr/>
        </p:nvSpPr>
        <p:spPr>
          <a:xfrm>
            <a:off x="7020272" y="2636912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jugar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8" name="Zaoblený obdélník 187"/>
          <p:cNvSpPr/>
          <p:nvPr/>
        </p:nvSpPr>
        <p:spPr>
          <a:xfrm>
            <a:off x="7020272" y="3356992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empezar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9" name="Zaoblený obdélník 188"/>
          <p:cNvSpPr/>
          <p:nvPr/>
        </p:nvSpPr>
        <p:spPr>
          <a:xfrm>
            <a:off x="7020272" y="4149080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0" name="Zaoblený obdélník 189"/>
          <p:cNvSpPr/>
          <p:nvPr/>
        </p:nvSpPr>
        <p:spPr>
          <a:xfrm>
            <a:off x="7020272" y="4869160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salir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1" name="Zaoblený obdélník 190"/>
          <p:cNvSpPr/>
          <p:nvPr/>
        </p:nvSpPr>
        <p:spPr>
          <a:xfrm>
            <a:off x="7020272" y="5589240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leer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2" name="Zaoblený obdélník 191"/>
          <p:cNvSpPr/>
          <p:nvPr/>
        </p:nvSpPr>
        <p:spPr>
          <a:xfrm>
            <a:off x="395536" y="2636912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dijera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3" name="Zaoblený obdélník 192"/>
          <p:cNvSpPr/>
          <p:nvPr/>
        </p:nvSpPr>
        <p:spPr>
          <a:xfrm>
            <a:off x="395536" y="3356992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viniera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4" name="Zaoblený obdélník 193"/>
          <p:cNvSpPr/>
          <p:nvPr/>
        </p:nvSpPr>
        <p:spPr>
          <a:xfrm>
            <a:off x="395536" y="4149080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hiciera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5" name="Zaoblený obdélník 194"/>
          <p:cNvSpPr/>
          <p:nvPr/>
        </p:nvSpPr>
        <p:spPr>
          <a:xfrm>
            <a:off x="395536" y="4869160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volviera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6" name="Zaoblený obdélník 195"/>
          <p:cNvSpPr/>
          <p:nvPr/>
        </p:nvSpPr>
        <p:spPr>
          <a:xfrm>
            <a:off x="395536" y="5589240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pidiera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7" name="Zaoblený obdélník 196"/>
          <p:cNvSpPr/>
          <p:nvPr/>
        </p:nvSpPr>
        <p:spPr>
          <a:xfrm>
            <a:off x="2627784" y="2636912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abriera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8" name="Zaoblený obdélník 197"/>
          <p:cNvSpPr/>
          <p:nvPr/>
        </p:nvSpPr>
        <p:spPr>
          <a:xfrm>
            <a:off x="2627784" y="3356992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dejara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9" name="Zaoblený obdélník 198"/>
          <p:cNvSpPr/>
          <p:nvPr/>
        </p:nvSpPr>
        <p:spPr>
          <a:xfrm>
            <a:off x="2627784" y="4149080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trabajara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0" name="Zaoblený obdélník 199"/>
          <p:cNvSpPr/>
          <p:nvPr/>
        </p:nvSpPr>
        <p:spPr>
          <a:xfrm>
            <a:off x="2627784" y="4869160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fuera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1" name="Zaoblený obdélník 200"/>
          <p:cNvSpPr/>
          <p:nvPr/>
        </p:nvSpPr>
        <p:spPr>
          <a:xfrm>
            <a:off x="2627784" y="5589240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pudiera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2" name="Zaoblený obdélník 201"/>
          <p:cNvSpPr/>
          <p:nvPr/>
        </p:nvSpPr>
        <p:spPr>
          <a:xfrm>
            <a:off x="4788024" y="2636912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durmiera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3" name="Zaoblený obdélník 202"/>
          <p:cNvSpPr/>
          <p:nvPr/>
        </p:nvSpPr>
        <p:spPr>
          <a:xfrm>
            <a:off x="4788024" y="3356992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estuviera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4" name="Zaoblený obdélník 203"/>
          <p:cNvSpPr/>
          <p:nvPr/>
        </p:nvSpPr>
        <p:spPr>
          <a:xfrm>
            <a:off x="4788024" y="4149080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fuera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5" name="Zaoblený obdélník 204"/>
          <p:cNvSpPr/>
          <p:nvPr/>
        </p:nvSpPr>
        <p:spPr>
          <a:xfrm>
            <a:off x="4788024" y="4869160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escuchara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6" name="Zaoblený obdélník 205"/>
          <p:cNvSpPr/>
          <p:nvPr/>
        </p:nvSpPr>
        <p:spPr>
          <a:xfrm>
            <a:off x="4788024" y="5589240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pusiera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7" name="Zaoblený obdélník 206"/>
          <p:cNvSpPr/>
          <p:nvPr/>
        </p:nvSpPr>
        <p:spPr>
          <a:xfrm>
            <a:off x="7020272" y="2636912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jugara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8" name="Zaoblený obdélník 207"/>
          <p:cNvSpPr/>
          <p:nvPr/>
        </p:nvSpPr>
        <p:spPr>
          <a:xfrm>
            <a:off x="7020272" y="3356992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empezara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9" name="Zaoblený obdélník 208"/>
          <p:cNvSpPr/>
          <p:nvPr/>
        </p:nvSpPr>
        <p:spPr>
          <a:xfrm>
            <a:off x="7020272" y="4149080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viera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0" name="Zaoblený obdélník 209"/>
          <p:cNvSpPr/>
          <p:nvPr/>
        </p:nvSpPr>
        <p:spPr>
          <a:xfrm>
            <a:off x="7020272" y="4869160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saliera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1" name="Zaoblený obdélník 210"/>
          <p:cNvSpPr/>
          <p:nvPr/>
        </p:nvSpPr>
        <p:spPr>
          <a:xfrm>
            <a:off x="7020272" y="5589240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leyera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5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9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8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1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4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0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6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0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3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6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9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5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8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1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4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0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3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9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2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5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1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4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8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25" grpId="0" animBg="1"/>
      <p:bldP spid="25" grpId="1" animBg="1"/>
      <p:bldP spid="26" grpId="0" animBg="1"/>
      <p:bldP spid="27" grpId="0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39" grpId="0" animBg="1"/>
      <p:bldP spid="39" grpId="1" animBg="1"/>
      <p:bldP spid="39" grpId="2" animBg="1"/>
      <p:bldP spid="40" grpId="0" animBg="1"/>
      <p:bldP spid="41" grpId="0" animBg="1"/>
      <p:bldP spid="41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1" grpId="0" animBg="1"/>
      <p:bldP spid="62" grpId="0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70" grpId="0" animBg="1"/>
      <p:bldP spid="71" grpId="0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3131840" y="548680"/>
            <a:ext cx="2376264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Teoría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9552" y="1700808"/>
            <a:ext cx="2560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ESTILO DIRECTO</a:t>
            </a:r>
            <a:endParaRPr lang="cs-CZ" sz="2000" b="1" dirty="0"/>
          </a:p>
        </p:txBody>
      </p:sp>
      <p:sp>
        <p:nvSpPr>
          <p:cNvPr id="4" name="Obdélník 3"/>
          <p:cNvSpPr/>
          <p:nvPr/>
        </p:nvSpPr>
        <p:spPr>
          <a:xfrm>
            <a:off x="4788024" y="1700808"/>
            <a:ext cx="28889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ESTILO INDIRECTO</a:t>
            </a:r>
            <a:endParaRPr lang="cs-CZ" sz="2000" b="1" dirty="0"/>
          </a:p>
        </p:txBody>
      </p:sp>
      <p:sp>
        <p:nvSpPr>
          <p:cNvPr id="5" name="Zaoblený obdélník 4"/>
          <p:cNvSpPr/>
          <p:nvPr/>
        </p:nvSpPr>
        <p:spPr>
          <a:xfrm rot="16200000">
            <a:off x="719572" y="3969060"/>
            <a:ext cx="5184576" cy="7200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51520" y="2420888"/>
            <a:ext cx="273630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«¡Ven </a:t>
            </a:r>
            <a:r>
              <a:rPr lang="cs-CZ" sz="2000" b="1" dirty="0" err="1" smtClean="0">
                <a:solidFill>
                  <a:schemeClr val="tx1"/>
                </a:solidFill>
              </a:rPr>
              <a:t>aquí</a:t>
            </a:r>
            <a:r>
              <a:rPr lang="cs-CZ" sz="2000" b="1" dirty="0" smtClean="0">
                <a:solidFill>
                  <a:schemeClr val="tx1"/>
                </a:solidFill>
              </a:rPr>
              <a:t>!»!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51520" y="3212976"/>
            <a:ext cx="273630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«¡</a:t>
            </a:r>
            <a:r>
              <a:rPr lang="cs-CZ" sz="2000" b="1" dirty="0" err="1" smtClean="0">
                <a:solidFill>
                  <a:schemeClr val="tx1"/>
                </a:solidFill>
              </a:rPr>
              <a:t>Escúchame</a:t>
            </a:r>
            <a:r>
              <a:rPr lang="cs-CZ" sz="2000" b="1" dirty="0" smtClean="0">
                <a:solidFill>
                  <a:schemeClr val="tx1"/>
                </a:solidFill>
              </a:rPr>
              <a:t>»!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51520" y="4005064"/>
            <a:ext cx="273630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«¡No </a:t>
            </a:r>
            <a:r>
              <a:rPr lang="cs-CZ" sz="2000" b="1" dirty="0" err="1" smtClean="0">
                <a:solidFill>
                  <a:schemeClr val="tx1"/>
                </a:solidFill>
              </a:rPr>
              <a:t>hables</a:t>
            </a:r>
            <a:r>
              <a:rPr lang="cs-CZ" sz="2000" b="1" dirty="0" smtClean="0">
                <a:solidFill>
                  <a:schemeClr val="tx1"/>
                </a:solidFill>
              </a:rPr>
              <a:t>»!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51520" y="4797152"/>
            <a:ext cx="2736304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«¡Ponte </a:t>
            </a:r>
            <a:r>
              <a:rPr lang="cs-CZ" sz="2000" b="1" dirty="0" err="1" smtClean="0">
                <a:solidFill>
                  <a:schemeClr val="tx1"/>
                </a:solidFill>
              </a:rPr>
              <a:t>cómodo</a:t>
            </a:r>
            <a:r>
              <a:rPr lang="cs-CZ" sz="2000" b="1" dirty="0" smtClean="0">
                <a:solidFill>
                  <a:schemeClr val="tx1"/>
                </a:solidFill>
              </a:rPr>
              <a:t>»!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51520" y="5733256"/>
            <a:ext cx="2736304" cy="6480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«¡</a:t>
            </a:r>
            <a:r>
              <a:rPr lang="cs-CZ" sz="2000" b="1" dirty="0" err="1" smtClean="0">
                <a:solidFill>
                  <a:schemeClr val="tx1"/>
                </a:solidFill>
              </a:rPr>
              <a:t>Quédate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un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día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más</a:t>
            </a:r>
            <a:r>
              <a:rPr lang="cs-CZ" sz="2000" b="1" dirty="0" smtClean="0">
                <a:solidFill>
                  <a:schemeClr val="tx1"/>
                </a:solidFill>
              </a:rPr>
              <a:t>»!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563888" y="3140968"/>
            <a:ext cx="1656184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Quiero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563888" y="4077072"/>
            <a:ext cx="1656184" cy="86409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He </a:t>
            </a:r>
            <a:r>
              <a:rPr lang="cs-CZ" sz="2000" b="1" dirty="0" err="1" smtClean="0">
                <a:solidFill>
                  <a:schemeClr val="tx1"/>
                </a:solidFill>
              </a:rPr>
              <a:t>dicho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6228184" y="2420888"/>
            <a:ext cx="273630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vengas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aquí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228184" y="3212976"/>
            <a:ext cx="273630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escuches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6228184" y="4005064"/>
            <a:ext cx="273630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</a:t>
            </a:r>
            <a:r>
              <a:rPr lang="cs-CZ" sz="2000" b="1" dirty="0" err="1" smtClean="0">
                <a:solidFill>
                  <a:schemeClr val="tx1"/>
                </a:solidFill>
              </a:rPr>
              <a:t>hables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6228184" y="4797152"/>
            <a:ext cx="2736304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pongas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cómodo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6228184" y="5733256"/>
            <a:ext cx="2736304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quedes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un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día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más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563888" y="3212976"/>
            <a:ext cx="165618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Dije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6228184" y="2420888"/>
            <a:ext cx="273630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vinieras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aquí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6228184" y="3212976"/>
            <a:ext cx="273630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escucharas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6228184" y="4005064"/>
            <a:ext cx="273630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</a:t>
            </a:r>
            <a:r>
              <a:rPr lang="cs-CZ" sz="2000" b="1" dirty="0" err="1" smtClean="0">
                <a:solidFill>
                  <a:schemeClr val="tx1"/>
                </a:solidFill>
              </a:rPr>
              <a:t>hablaras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6228184" y="4797152"/>
            <a:ext cx="2736304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pusieras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cómodo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6228184" y="5733256"/>
            <a:ext cx="2736304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quedaras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un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día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más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ený obdélník 8">
            <a:hlinkClick r:id="rId3" action="ppaction://hlinksldjump"/>
          </p:cNvPr>
          <p:cNvSpPr/>
          <p:nvPr/>
        </p:nvSpPr>
        <p:spPr>
          <a:xfrm>
            <a:off x="3347864" y="548680"/>
            <a:ext cx="2376264" cy="6480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Pravidla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67544" y="1484784"/>
            <a:ext cx="8156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 nepřímé řeči jde o to, v jakém čase se nachází sloveso věty hlavní: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043608" y="2132856"/>
            <a:ext cx="1527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smtClean="0"/>
              <a:t>Věta hlavní</a:t>
            </a:r>
            <a:endParaRPr lang="cs-CZ" b="1" u="sng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043608" y="3068960"/>
            <a:ext cx="183736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PRESENTE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/>
          </a:p>
          <a:p>
            <a:r>
              <a:rPr lang="cs-CZ" b="1" dirty="0" smtClean="0"/>
              <a:t>PERFECTO</a:t>
            </a:r>
          </a:p>
          <a:p>
            <a:r>
              <a:rPr lang="cs-CZ" b="1" dirty="0" smtClean="0"/>
              <a:t>COMPUESTO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IMPERATIVO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932040" y="2132856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smtClean="0"/>
              <a:t>Věta vedlejší</a:t>
            </a:r>
            <a:endParaRPr lang="cs-CZ" b="1" u="sng" dirty="0"/>
          </a:p>
        </p:txBody>
      </p:sp>
      <p:sp>
        <p:nvSpPr>
          <p:cNvPr id="15" name="Zaoblený obdélník 14"/>
          <p:cNvSpPr/>
          <p:nvPr/>
        </p:nvSpPr>
        <p:spPr>
          <a:xfrm>
            <a:off x="3779912" y="3573016"/>
            <a:ext cx="201622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Imperativo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Šipka doprava 19"/>
          <p:cNvSpPr/>
          <p:nvPr/>
        </p:nvSpPr>
        <p:spPr>
          <a:xfrm>
            <a:off x="5940152" y="3789040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Zaoblený obdélník 24"/>
          <p:cNvSpPr/>
          <p:nvPr/>
        </p:nvSpPr>
        <p:spPr>
          <a:xfrm>
            <a:off x="6228184" y="3429000"/>
            <a:ext cx="2016224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Presente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subjuntivo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3779912" y="3573016"/>
            <a:ext cx="201622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Imperativo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5" name="Šipka doprava 34"/>
          <p:cNvSpPr/>
          <p:nvPr/>
        </p:nvSpPr>
        <p:spPr>
          <a:xfrm>
            <a:off x="5940152" y="3789040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Zaoblený obdélník 39"/>
          <p:cNvSpPr/>
          <p:nvPr/>
        </p:nvSpPr>
        <p:spPr>
          <a:xfrm>
            <a:off x="6228184" y="3429000"/>
            <a:ext cx="2304256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Imperfecto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subjuntivo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1043608" y="4005064"/>
            <a:ext cx="1776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INDEFINIDO</a:t>
            </a:r>
            <a:endParaRPr lang="cs-CZ" b="1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1115616" y="54452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2" grpId="1"/>
      <p:bldP spid="13" grpId="0"/>
      <p:bldP spid="15" grpId="0" animBg="1"/>
      <p:bldP spid="15" grpId="1" animBg="1"/>
      <p:bldP spid="20" grpId="0" animBg="1"/>
      <p:bldP spid="20" grpId="1" animBg="1"/>
      <p:bldP spid="25" grpId="0" animBg="1"/>
      <p:bldP spid="25" grpId="1" animBg="1"/>
      <p:bldP spid="30" grpId="0" animBg="1"/>
      <p:bldP spid="35" grpId="0" animBg="1"/>
      <p:bldP spid="40" grpId="0" animBg="1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Zaoblený obdélník 57">
            <a:hlinkClick r:id="rId3" action="ppaction://hlinksldjump"/>
          </p:cNvPr>
          <p:cNvSpPr/>
          <p:nvPr/>
        </p:nvSpPr>
        <p:spPr>
          <a:xfrm>
            <a:off x="3347864" y="548680"/>
            <a:ext cx="2376264" cy="6480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Pravidla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3491880" y="1916832"/>
            <a:ext cx="201622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DECIR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3923928" y="1340768"/>
            <a:ext cx="968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¡</a:t>
            </a:r>
            <a:r>
              <a:rPr lang="cs-CZ" sz="2400" b="1" dirty="0" err="1" smtClean="0"/>
              <a:t>Ojo</a:t>
            </a:r>
            <a:r>
              <a:rPr lang="cs-CZ" sz="2400" b="1" dirty="0" smtClean="0"/>
              <a:t>!</a:t>
            </a:r>
            <a:endParaRPr lang="cs-CZ" sz="2400" b="1" dirty="0"/>
          </a:p>
        </p:txBody>
      </p:sp>
      <p:sp>
        <p:nvSpPr>
          <p:cNvPr id="34" name="Zaoblený obdélník 33"/>
          <p:cNvSpPr/>
          <p:nvPr/>
        </p:nvSpPr>
        <p:spPr>
          <a:xfrm>
            <a:off x="467544" y="3212976"/>
            <a:ext cx="165618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DICE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2267744" y="3356992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7" name="Zaoblený obdélník 36"/>
          <p:cNvSpPr/>
          <p:nvPr/>
        </p:nvSpPr>
        <p:spPr>
          <a:xfrm>
            <a:off x="2987824" y="3212976"/>
            <a:ext cx="165618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viene</a:t>
            </a:r>
            <a:r>
              <a:rPr lang="cs-CZ" sz="2000" b="1" dirty="0" smtClean="0">
                <a:solidFill>
                  <a:schemeClr val="tx1"/>
                </a:solidFill>
              </a:rPr>
              <a:t>. 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467544" y="4005064"/>
            <a:ext cx="165618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DICE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2267744" y="4149080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40" name="Zaoblený obdélník 39"/>
          <p:cNvSpPr/>
          <p:nvPr/>
        </p:nvSpPr>
        <p:spPr>
          <a:xfrm>
            <a:off x="2987824" y="4005064"/>
            <a:ext cx="165618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vengas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4788024" y="3356992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=</a:t>
            </a:r>
            <a:endParaRPr lang="cs-CZ" b="1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4788024" y="4149080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=</a:t>
            </a:r>
            <a:endParaRPr lang="cs-CZ" b="1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5292080" y="3356992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Říká, </a:t>
            </a:r>
            <a:endParaRPr lang="cs-CZ" b="1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5292080" y="4149080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Říká,</a:t>
            </a:r>
            <a:endParaRPr lang="cs-CZ" b="1" dirty="0"/>
          </a:p>
        </p:txBody>
      </p:sp>
      <p:sp>
        <p:nvSpPr>
          <p:cNvPr id="45" name="Zaoblený obdélník 44"/>
          <p:cNvSpPr/>
          <p:nvPr/>
        </p:nvSpPr>
        <p:spPr>
          <a:xfrm>
            <a:off x="6084168" y="3212976"/>
            <a:ext cx="201622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že přijde.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6" name="Zaoblený obdélník 45"/>
          <p:cNvSpPr/>
          <p:nvPr/>
        </p:nvSpPr>
        <p:spPr>
          <a:xfrm>
            <a:off x="6084168" y="4005064"/>
            <a:ext cx="201622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abys přišel.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9" name="Zahnutá šipka doleva 48"/>
          <p:cNvSpPr/>
          <p:nvPr/>
        </p:nvSpPr>
        <p:spPr>
          <a:xfrm flipV="1">
            <a:off x="8172400" y="2852936"/>
            <a:ext cx="720080" cy="64807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0" name="Zahnutá šipka doleva 49"/>
          <p:cNvSpPr/>
          <p:nvPr/>
        </p:nvSpPr>
        <p:spPr>
          <a:xfrm>
            <a:off x="8172400" y="4365104"/>
            <a:ext cx="648072" cy="64807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1" name="TextovéPole 50"/>
          <p:cNvSpPr txBox="1"/>
          <p:nvPr/>
        </p:nvSpPr>
        <p:spPr>
          <a:xfrm flipH="1">
            <a:off x="5940152" y="2708920"/>
            <a:ext cx="2114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INFORMACIÓN</a:t>
            </a:r>
            <a:endParaRPr lang="cs-CZ" b="1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6876256" y="4725144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ORDEN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/>
      <p:bldP spid="34" grpId="0" animBg="1"/>
      <p:bldP spid="35" grpId="0"/>
      <p:bldP spid="37" grpId="0" animBg="1"/>
      <p:bldP spid="38" grpId="0" animBg="1"/>
      <p:bldP spid="39" grpId="0"/>
      <p:bldP spid="40" grpId="0" animBg="1"/>
      <p:bldP spid="41" grpId="0"/>
      <p:bldP spid="42" grpId="0"/>
      <p:bldP spid="43" grpId="0"/>
      <p:bldP spid="44" grpId="0"/>
      <p:bldP spid="45" grpId="0" animBg="1"/>
      <p:bldP spid="46" grpId="0" animBg="1"/>
      <p:bldP spid="49" grpId="0" animBg="1"/>
      <p:bldP spid="50" grpId="0" animBg="1"/>
      <p:bldP spid="51" grpId="0"/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51520" y="692696"/>
            <a:ext cx="792088" cy="6480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1.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683568" y="1700808"/>
            <a:ext cx="244827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«¡</a:t>
            </a:r>
            <a:r>
              <a:rPr lang="cs-CZ" sz="2000" b="1" dirty="0" err="1" smtClean="0">
                <a:solidFill>
                  <a:schemeClr val="tx1"/>
                </a:solidFill>
              </a:rPr>
              <a:t>Cómprame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periódico</a:t>
            </a:r>
            <a:r>
              <a:rPr lang="cs-CZ" sz="2000" b="1" dirty="0" smtClean="0">
                <a:solidFill>
                  <a:schemeClr val="tx1"/>
                </a:solidFill>
              </a:rPr>
              <a:t>»!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683568" y="2564904"/>
            <a:ext cx="244827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«¡No </a:t>
            </a:r>
            <a:r>
              <a:rPr lang="cs-CZ" sz="2000" b="1" dirty="0" err="1" smtClean="0">
                <a:solidFill>
                  <a:schemeClr val="tx1"/>
                </a:solidFill>
              </a:rPr>
              <a:t>vuelvas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tarde</a:t>
            </a:r>
            <a:r>
              <a:rPr lang="cs-CZ" sz="2000" b="1" dirty="0" smtClean="0">
                <a:solidFill>
                  <a:schemeClr val="tx1"/>
                </a:solidFill>
              </a:rPr>
              <a:t>»!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683568" y="3429000"/>
            <a:ext cx="244827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«¡No </a:t>
            </a:r>
            <a:r>
              <a:rPr lang="cs-CZ" sz="2000" b="1" dirty="0" err="1" smtClean="0">
                <a:solidFill>
                  <a:schemeClr val="tx1"/>
                </a:solidFill>
              </a:rPr>
              <a:t>le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digas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nada</a:t>
            </a:r>
            <a:r>
              <a:rPr lang="cs-CZ" sz="2000" b="1" dirty="0" smtClean="0">
                <a:solidFill>
                  <a:schemeClr val="tx1"/>
                </a:solidFill>
              </a:rPr>
              <a:t> a Gloria»!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683568" y="4293096"/>
            <a:ext cx="244827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«¡</a:t>
            </a:r>
            <a:r>
              <a:rPr lang="cs-CZ" sz="2000" b="1" dirty="0" err="1" smtClean="0">
                <a:solidFill>
                  <a:schemeClr val="tx1"/>
                </a:solidFill>
              </a:rPr>
              <a:t>Llámame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después</a:t>
            </a:r>
            <a:r>
              <a:rPr lang="cs-CZ" sz="2000" b="1" dirty="0" smtClean="0">
                <a:solidFill>
                  <a:schemeClr val="tx1"/>
                </a:solidFill>
              </a:rPr>
              <a:t>»!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683568" y="5157192"/>
            <a:ext cx="244827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«¡</a:t>
            </a:r>
            <a:r>
              <a:rPr lang="cs-CZ" sz="2000" b="1" dirty="0" err="1" smtClean="0">
                <a:solidFill>
                  <a:schemeClr val="tx1"/>
                </a:solidFill>
              </a:rPr>
              <a:t>Recoge</a:t>
            </a:r>
            <a:r>
              <a:rPr lang="cs-CZ" sz="2000" b="1" dirty="0" smtClean="0">
                <a:solidFill>
                  <a:schemeClr val="tx1"/>
                </a:solidFill>
              </a:rPr>
              <a:t> la </a:t>
            </a:r>
            <a:r>
              <a:rPr lang="cs-CZ" sz="2000" b="1" dirty="0" err="1" smtClean="0">
                <a:solidFill>
                  <a:schemeClr val="tx1"/>
                </a:solidFill>
              </a:rPr>
              <a:t>basura</a:t>
            </a:r>
            <a:r>
              <a:rPr lang="cs-CZ" sz="2000" b="1" dirty="0" smtClean="0">
                <a:solidFill>
                  <a:schemeClr val="tx1"/>
                </a:solidFill>
              </a:rPr>
              <a:t>»!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707904" y="2780928"/>
            <a:ext cx="19062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QUIERO QUE</a:t>
            </a:r>
          </a:p>
          <a:p>
            <a:endParaRPr lang="cs-CZ" b="1" dirty="0" smtClean="0"/>
          </a:p>
          <a:p>
            <a:r>
              <a:rPr lang="cs-CZ" b="1" dirty="0" smtClean="0"/>
              <a:t>TE PIDO QUE</a:t>
            </a:r>
          </a:p>
          <a:p>
            <a:endParaRPr lang="cs-CZ" b="1" dirty="0" smtClean="0"/>
          </a:p>
          <a:p>
            <a:r>
              <a:rPr lang="cs-CZ" b="1" dirty="0" smtClean="0"/>
              <a:t>TE  DIGO QUE</a:t>
            </a:r>
            <a:endParaRPr lang="cs-CZ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5940152" y="1700808"/>
            <a:ext cx="244827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compres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periódico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940152" y="2564904"/>
            <a:ext cx="244827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940152" y="3429000"/>
            <a:ext cx="244827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940152" y="4293096"/>
            <a:ext cx="244827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940152" y="5157192"/>
            <a:ext cx="244827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940152" y="2564904"/>
            <a:ext cx="244827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</a:t>
            </a:r>
            <a:r>
              <a:rPr lang="cs-CZ" sz="2000" b="1" dirty="0" err="1" smtClean="0">
                <a:solidFill>
                  <a:schemeClr val="tx1"/>
                </a:solidFill>
              </a:rPr>
              <a:t>vuelvas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tarde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5940152" y="3429000"/>
            <a:ext cx="244827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</a:t>
            </a:r>
            <a:r>
              <a:rPr lang="cs-CZ" sz="2000" b="1" dirty="0" err="1" smtClean="0">
                <a:solidFill>
                  <a:schemeClr val="tx1"/>
                </a:solidFill>
              </a:rPr>
              <a:t>le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digas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nada</a:t>
            </a:r>
            <a:r>
              <a:rPr lang="cs-CZ" sz="2000" b="1" dirty="0" smtClean="0">
                <a:solidFill>
                  <a:schemeClr val="tx1"/>
                </a:solidFill>
              </a:rPr>
              <a:t> a Gloria.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5940152" y="4293096"/>
            <a:ext cx="244827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llames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después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940152" y="5157192"/>
            <a:ext cx="244827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recojas</a:t>
            </a:r>
            <a:r>
              <a:rPr lang="cs-CZ" sz="2000" b="1" dirty="0" smtClean="0">
                <a:solidFill>
                  <a:schemeClr val="tx1"/>
                </a:solidFill>
              </a:rPr>
              <a:t> la </a:t>
            </a:r>
            <a:r>
              <a:rPr lang="cs-CZ" sz="2000" b="1" dirty="0" err="1" smtClean="0">
                <a:solidFill>
                  <a:schemeClr val="tx1"/>
                </a:solidFill>
              </a:rPr>
              <a:t>basura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3779912" y="2780928"/>
            <a:ext cx="180209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QUERÍA QUE</a:t>
            </a:r>
          </a:p>
          <a:p>
            <a:endParaRPr lang="cs-CZ" b="1" dirty="0" smtClean="0"/>
          </a:p>
          <a:p>
            <a:r>
              <a:rPr lang="cs-CZ" b="1" dirty="0" smtClean="0"/>
              <a:t>TE DIJE QUE</a:t>
            </a:r>
          </a:p>
          <a:p>
            <a:endParaRPr lang="cs-CZ" b="1" dirty="0" smtClean="0"/>
          </a:p>
          <a:p>
            <a:r>
              <a:rPr lang="cs-CZ" b="1" dirty="0" smtClean="0"/>
              <a:t>TE PEDÍ QUE</a:t>
            </a:r>
            <a:endParaRPr lang="cs-CZ" b="1" dirty="0"/>
          </a:p>
        </p:txBody>
      </p:sp>
      <p:sp>
        <p:nvSpPr>
          <p:cNvPr id="25" name="Zaoblený obdélník 24"/>
          <p:cNvSpPr/>
          <p:nvPr/>
        </p:nvSpPr>
        <p:spPr>
          <a:xfrm>
            <a:off x="5940152" y="1700808"/>
            <a:ext cx="244827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5940152" y="2564904"/>
            <a:ext cx="244827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5940152" y="3429000"/>
            <a:ext cx="244827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5940152" y="4293096"/>
            <a:ext cx="244827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940152" y="5157192"/>
            <a:ext cx="244827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5940152" y="2564904"/>
            <a:ext cx="244827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5940152" y="3429000"/>
            <a:ext cx="244827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5940152" y="4293096"/>
            <a:ext cx="244827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5940152" y="5157192"/>
            <a:ext cx="244827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5940152" y="1700808"/>
            <a:ext cx="244827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compraras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periódico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5940152" y="3429000"/>
            <a:ext cx="244827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</a:t>
            </a:r>
            <a:r>
              <a:rPr lang="cs-CZ" sz="2000" b="1" dirty="0" err="1" smtClean="0">
                <a:solidFill>
                  <a:schemeClr val="tx1"/>
                </a:solidFill>
              </a:rPr>
              <a:t>le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dijeras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nada</a:t>
            </a:r>
            <a:r>
              <a:rPr lang="cs-CZ" sz="2000" b="1" dirty="0" smtClean="0">
                <a:solidFill>
                  <a:schemeClr val="tx1"/>
                </a:solidFill>
              </a:rPr>
              <a:t> a Gloria.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5940152" y="4293096"/>
            <a:ext cx="244827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llamaras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después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5940152" y="5157192"/>
            <a:ext cx="244827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recogieras</a:t>
            </a:r>
            <a:r>
              <a:rPr lang="cs-CZ" sz="2000" b="1" dirty="0" smtClean="0">
                <a:solidFill>
                  <a:schemeClr val="tx1"/>
                </a:solidFill>
              </a:rPr>
              <a:t> la </a:t>
            </a:r>
            <a:r>
              <a:rPr lang="cs-CZ" sz="2000" b="1" dirty="0" err="1" smtClean="0">
                <a:solidFill>
                  <a:schemeClr val="tx1"/>
                </a:solidFill>
              </a:rPr>
              <a:t>basura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5940152" y="2564904"/>
            <a:ext cx="244827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</a:t>
            </a:r>
            <a:r>
              <a:rPr lang="cs-CZ" sz="2000" b="1" dirty="0" err="1" smtClean="0">
                <a:solidFill>
                  <a:schemeClr val="tx1"/>
                </a:solidFill>
              </a:rPr>
              <a:t>volvieras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tarde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0" grpId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Zaoblený obdélník 45"/>
          <p:cNvSpPr/>
          <p:nvPr/>
        </p:nvSpPr>
        <p:spPr>
          <a:xfrm>
            <a:off x="251520" y="692696"/>
            <a:ext cx="792088" cy="6480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2.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1259632" y="836712"/>
            <a:ext cx="3852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Completa</a:t>
            </a:r>
            <a:r>
              <a:rPr lang="cs-CZ" b="1" dirty="0" smtClean="0"/>
              <a:t> </a:t>
            </a:r>
            <a:r>
              <a:rPr lang="cs-CZ" b="1" dirty="0" err="1" smtClean="0"/>
              <a:t>lo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dice</a:t>
            </a:r>
            <a:r>
              <a:rPr lang="cs-CZ" b="1" dirty="0" smtClean="0"/>
              <a:t> la </a:t>
            </a:r>
            <a:r>
              <a:rPr lang="cs-CZ" b="1" dirty="0" err="1" smtClean="0"/>
              <a:t>madre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539552" y="1556792"/>
            <a:ext cx="6176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Hijo</a:t>
            </a:r>
            <a:r>
              <a:rPr lang="cs-CZ" b="1" dirty="0" smtClean="0"/>
              <a:t>: «¡Mamá, </a:t>
            </a:r>
            <a:r>
              <a:rPr lang="cs-CZ" b="1" dirty="0" err="1" smtClean="0"/>
              <a:t>Óscar</a:t>
            </a:r>
            <a:r>
              <a:rPr lang="cs-CZ" b="1" dirty="0" smtClean="0"/>
              <a:t> no </a:t>
            </a:r>
            <a:r>
              <a:rPr lang="cs-CZ" b="1" dirty="0" err="1" smtClean="0"/>
              <a:t>está</a:t>
            </a:r>
            <a:r>
              <a:rPr lang="cs-CZ" b="1" dirty="0" smtClean="0"/>
              <a:t> </a:t>
            </a:r>
            <a:r>
              <a:rPr lang="cs-CZ" b="1" dirty="0" err="1" smtClean="0"/>
              <a:t>limpiando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cuarto</a:t>
            </a:r>
            <a:r>
              <a:rPr lang="cs-CZ" b="1" dirty="0" smtClean="0"/>
              <a:t>»!</a:t>
            </a:r>
            <a:endParaRPr lang="cs-CZ" b="1" dirty="0"/>
          </a:p>
        </p:txBody>
      </p:sp>
      <p:sp>
        <p:nvSpPr>
          <p:cNvPr id="63" name="Obdélník 62"/>
          <p:cNvSpPr/>
          <p:nvPr/>
        </p:nvSpPr>
        <p:spPr>
          <a:xfrm>
            <a:off x="539552" y="2060848"/>
            <a:ext cx="6318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/>
              <a:t>Madre</a:t>
            </a:r>
            <a:r>
              <a:rPr lang="cs-CZ" b="1" dirty="0" smtClean="0"/>
              <a:t>: «</a:t>
            </a:r>
            <a:r>
              <a:rPr lang="cs-CZ" b="1" dirty="0" err="1" smtClean="0"/>
              <a:t>Dile</a:t>
            </a:r>
            <a:r>
              <a:rPr lang="cs-CZ" b="1" dirty="0" smtClean="0"/>
              <a:t> a </a:t>
            </a:r>
            <a:r>
              <a:rPr lang="cs-CZ" b="1" dirty="0" err="1" smtClean="0"/>
              <a:t>Óscar</a:t>
            </a:r>
            <a:r>
              <a:rPr lang="cs-CZ" b="1" dirty="0" smtClean="0"/>
              <a:t> </a:t>
            </a:r>
            <a:r>
              <a:rPr lang="cs-CZ" b="1" u="sng" dirty="0" err="1" smtClean="0"/>
              <a:t>que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limpie</a:t>
            </a:r>
            <a:r>
              <a:rPr lang="cs-CZ" b="1" dirty="0" smtClean="0"/>
              <a:t>».</a:t>
            </a:r>
            <a:endParaRPr lang="cs-CZ" b="1" dirty="0"/>
          </a:p>
        </p:txBody>
      </p:sp>
      <p:sp>
        <p:nvSpPr>
          <p:cNvPr id="64" name="Zaoblený obdélník 63"/>
          <p:cNvSpPr/>
          <p:nvPr/>
        </p:nvSpPr>
        <p:spPr>
          <a:xfrm>
            <a:off x="1259632" y="2852936"/>
            <a:ext cx="6480720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«¡Mamá, Daniel no </a:t>
            </a:r>
            <a:r>
              <a:rPr lang="cs-CZ" sz="2000" b="1" dirty="0" err="1" smtClean="0">
                <a:solidFill>
                  <a:schemeClr val="tx1"/>
                </a:solidFill>
              </a:rPr>
              <a:t>pone</a:t>
            </a:r>
            <a:r>
              <a:rPr lang="cs-CZ" sz="2000" b="1" dirty="0" smtClean="0">
                <a:solidFill>
                  <a:schemeClr val="tx1"/>
                </a:solidFill>
              </a:rPr>
              <a:t> la </a:t>
            </a:r>
            <a:r>
              <a:rPr lang="cs-CZ" sz="2000" b="1" dirty="0" err="1" smtClean="0">
                <a:solidFill>
                  <a:schemeClr val="tx1"/>
                </a:solidFill>
              </a:rPr>
              <a:t>mesa</a:t>
            </a:r>
            <a:r>
              <a:rPr lang="cs-CZ" sz="2000" b="1" dirty="0" smtClean="0">
                <a:solidFill>
                  <a:schemeClr val="tx1"/>
                </a:solidFill>
              </a:rPr>
              <a:t>»!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5" name="Zaoblený obdélník 64"/>
          <p:cNvSpPr/>
          <p:nvPr/>
        </p:nvSpPr>
        <p:spPr>
          <a:xfrm>
            <a:off x="1259632" y="3573016"/>
            <a:ext cx="6480720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«¡Mamá, papá no </a:t>
            </a:r>
            <a:r>
              <a:rPr lang="cs-CZ" sz="2000" b="1" dirty="0" err="1" smtClean="0">
                <a:solidFill>
                  <a:schemeClr val="tx1"/>
                </a:solidFill>
              </a:rPr>
              <a:t>quiere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ayudarme</a:t>
            </a:r>
            <a:r>
              <a:rPr lang="cs-CZ" sz="2000" b="1" dirty="0" smtClean="0">
                <a:solidFill>
                  <a:schemeClr val="tx1"/>
                </a:solidFill>
              </a:rPr>
              <a:t>»!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6" name="Zaoblený obdélník 65"/>
          <p:cNvSpPr/>
          <p:nvPr/>
        </p:nvSpPr>
        <p:spPr>
          <a:xfrm>
            <a:off x="1259632" y="4293096"/>
            <a:ext cx="6480720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«¡Mamá, </a:t>
            </a:r>
            <a:r>
              <a:rPr lang="cs-CZ" sz="2000" b="1" dirty="0" err="1" smtClean="0">
                <a:solidFill>
                  <a:schemeClr val="tx1"/>
                </a:solidFill>
              </a:rPr>
              <a:t>María</a:t>
            </a:r>
            <a:r>
              <a:rPr lang="cs-CZ" sz="2000" b="1" dirty="0" smtClean="0">
                <a:solidFill>
                  <a:schemeClr val="tx1"/>
                </a:solidFill>
              </a:rPr>
              <a:t> no </a:t>
            </a:r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deja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lápiz</a:t>
            </a:r>
            <a:r>
              <a:rPr lang="cs-CZ" sz="2000" b="1" dirty="0" smtClean="0">
                <a:solidFill>
                  <a:schemeClr val="tx1"/>
                </a:solidFill>
              </a:rPr>
              <a:t>»!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7" name="Zaoblený obdélník 66"/>
          <p:cNvSpPr/>
          <p:nvPr/>
        </p:nvSpPr>
        <p:spPr>
          <a:xfrm>
            <a:off x="1259632" y="5013176"/>
            <a:ext cx="6480720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«¡Mamá, </a:t>
            </a:r>
            <a:r>
              <a:rPr lang="cs-CZ" sz="2000" b="1" dirty="0" err="1" smtClean="0">
                <a:solidFill>
                  <a:schemeClr val="tx1"/>
                </a:solidFill>
              </a:rPr>
              <a:t>Beatriz</a:t>
            </a:r>
            <a:r>
              <a:rPr lang="cs-CZ" sz="2000" b="1" dirty="0" smtClean="0">
                <a:solidFill>
                  <a:schemeClr val="tx1"/>
                </a:solidFill>
              </a:rPr>
              <a:t> se </a:t>
            </a:r>
            <a:r>
              <a:rPr lang="cs-CZ" sz="2000" b="1" dirty="0" err="1" smtClean="0">
                <a:solidFill>
                  <a:schemeClr val="tx1"/>
                </a:solidFill>
              </a:rPr>
              <a:t>va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su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casa</a:t>
            </a:r>
            <a:r>
              <a:rPr lang="cs-CZ" sz="2000" b="1" dirty="0" smtClean="0">
                <a:solidFill>
                  <a:schemeClr val="tx1"/>
                </a:solidFill>
              </a:rPr>
              <a:t>»!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8" name="Zaoblený obdélník 67"/>
          <p:cNvSpPr/>
          <p:nvPr/>
        </p:nvSpPr>
        <p:spPr>
          <a:xfrm>
            <a:off x="1259632" y="5733256"/>
            <a:ext cx="6480720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«¡Mamá, </a:t>
            </a:r>
            <a:r>
              <a:rPr lang="cs-CZ" sz="2000" b="1" dirty="0" err="1" smtClean="0">
                <a:solidFill>
                  <a:schemeClr val="tx1"/>
                </a:solidFill>
              </a:rPr>
              <a:t>Paco</a:t>
            </a:r>
            <a:r>
              <a:rPr lang="cs-CZ" sz="2000" b="1" dirty="0" smtClean="0">
                <a:solidFill>
                  <a:schemeClr val="tx1"/>
                </a:solidFill>
              </a:rPr>
              <a:t> se </a:t>
            </a:r>
            <a:r>
              <a:rPr lang="cs-CZ" sz="2000" b="1" dirty="0" err="1" smtClean="0">
                <a:solidFill>
                  <a:schemeClr val="tx1"/>
                </a:solidFill>
              </a:rPr>
              <a:t>come</a:t>
            </a:r>
            <a:r>
              <a:rPr lang="cs-CZ" sz="2000" b="1" dirty="0" smtClean="0">
                <a:solidFill>
                  <a:schemeClr val="tx1"/>
                </a:solidFill>
              </a:rPr>
              <a:t> mis </a:t>
            </a:r>
            <a:r>
              <a:rPr lang="cs-CZ" sz="2000" b="1" dirty="0" err="1" smtClean="0">
                <a:solidFill>
                  <a:schemeClr val="tx1"/>
                </a:solidFill>
              </a:rPr>
              <a:t>caramelos</a:t>
            </a:r>
            <a:r>
              <a:rPr lang="cs-CZ" sz="2000" b="1" dirty="0" smtClean="0">
                <a:solidFill>
                  <a:schemeClr val="tx1"/>
                </a:solidFill>
              </a:rPr>
              <a:t>»!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9" name="Zaoblený obdélník 68"/>
          <p:cNvSpPr/>
          <p:nvPr/>
        </p:nvSpPr>
        <p:spPr>
          <a:xfrm>
            <a:off x="1259632" y="2852936"/>
            <a:ext cx="6480720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Dile</a:t>
            </a:r>
            <a:r>
              <a:rPr lang="cs-CZ" sz="2000" b="1" dirty="0" smtClean="0">
                <a:solidFill>
                  <a:schemeClr val="tx1"/>
                </a:solidFill>
              </a:rPr>
              <a:t> a Daniel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la </a:t>
            </a:r>
            <a:r>
              <a:rPr lang="cs-CZ" sz="2000" b="1" dirty="0" err="1" smtClean="0">
                <a:solidFill>
                  <a:schemeClr val="tx1"/>
                </a:solidFill>
              </a:rPr>
              <a:t>ponga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0" name="Zaoblený obdélník 69"/>
          <p:cNvSpPr/>
          <p:nvPr/>
        </p:nvSpPr>
        <p:spPr>
          <a:xfrm>
            <a:off x="1259632" y="3573016"/>
            <a:ext cx="6480720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Dile</a:t>
            </a:r>
            <a:r>
              <a:rPr lang="cs-CZ" sz="2000" b="1" dirty="0" smtClean="0">
                <a:solidFill>
                  <a:schemeClr val="tx1"/>
                </a:solidFill>
              </a:rPr>
              <a:t> a papá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te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ayude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1" name="Zaoblený obdélník 70"/>
          <p:cNvSpPr/>
          <p:nvPr/>
        </p:nvSpPr>
        <p:spPr>
          <a:xfrm>
            <a:off x="1259632" y="4293096"/>
            <a:ext cx="6480720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Dile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María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te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deje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2" name="Zaoblený obdélník 71"/>
          <p:cNvSpPr/>
          <p:nvPr/>
        </p:nvSpPr>
        <p:spPr>
          <a:xfrm>
            <a:off x="1259632" y="5013176"/>
            <a:ext cx="6480720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Dile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Beatriz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no se </a:t>
            </a:r>
            <a:r>
              <a:rPr lang="cs-CZ" sz="2000" b="1" dirty="0" err="1" smtClean="0">
                <a:solidFill>
                  <a:schemeClr val="tx1"/>
                </a:solidFill>
              </a:rPr>
              <a:t>vaya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3" name="Zaoblený obdélník 72"/>
          <p:cNvSpPr/>
          <p:nvPr/>
        </p:nvSpPr>
        <p:spPr>
          <a:xfrm>
            <a:off x="1259632" y="5733256"/>
            <a:ext cx="6480720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Dile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Paco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no </a:t>
            </a:r>
            <a:r>
              <a:rPr lang="cs-CZ" sz="2000" b="1" dirty="0" err="1" smtClean="0">
                <a:solidFill>
                  <a:schemeClr val="tx1"/>
                </a:solidFill>
              </a:rPr>
              <a:t>te</a:t>
            </a:r>
            <a:r>
              <a:rPr lang="cs-CZ" sz="2000" b="1" dirty="0" smtClean="0">
                <a:solidFill>
                  <a:schemeClr val="tx1"/>
                </a:solidFill>
              </a:rPr>
              <a:t> los </a:t>
            </a:r>
            <a:r>
              <a:rPr lang="cs-CZ" sz="2000" b="1" dirty="0" err="1" smtClean="0">
                <a:solidFill>
                  <a:schemeClr val="tx1"/>
                </a:solidFill>
              </a:rPr>
              <a:t>coma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3" grpId="0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aoblený obdélník 19"/>
          <p:cNvSpPr/>
          <p:nvPr/>
        </p:nvSpPr>
        <p:spPr>
          <a:xfrm>
            <a:off x="323528" y="620688"/>
            <a:ext cx="792088" cy="6480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2.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187624" y="836712"/>
            <a:ext cx="3986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Pongamos</a:t>
            </a:r>
            <a:r>
              <a:rPr lang="cs-CZ" b="1" dirty="0" smtClean="0"/>
              <a:t> </a:t>
            </a:r>
            <a:r>
              <a:rPr lang="cs-CZ" b="1" dirty="0" err="1" smtClean="0"/>
              <a:t>en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estilo</a:t>
            </a:r>
            <a:r>
              <a:rPr lang="cs-CZ" b="1" dirty="0" smtClean="0"/>
              <a:t> </a:t>
            </a:r>
            <a:r>
              <a:rPr lang="cs-CZ" b="1" dirty="0" err="1" smtClean="0"/>
              <a:t>indirecto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539552" y="2276872"/>
            <a:ext cx="4116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Me</a:t>
            </a:r>
            <a:r>
              <a:rPr lang="cs-CZ" b="1" dirty="0" smtClean="0"/>
              <a:t> </a:t>
            </a:r>
            <a:r>
              <a:rPr lang="cs-CZ" b="1" dirty="0" err="1" smtClean="0"/>
              <a:t>dijiste</a:t>
            </a:r>
            <a:r>
              <a:rPr lang="cs-CZ" b="1" dirty="0" smtClean="0"/>
              <a:t>: «Ven a </a:t>
            </a:r>
            <a:r>
              <a:rPr lang="cs-CZ" b="1" dirty="0" err="1" smtClean="0"/>
              <a:t>comprar</a:t>
            </a:r>
            <a:r>
              <a:rPr lang="cs-CZ" b="1" dirty="0" smtClean="0"/>
              <a:t> pan».</a:t>
            </a:r>
            <a:endParaRPr lang="cs-CZ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539552" y="2924944"/>
            <a:ext cx="5187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Te </a:t>
            </a:r>
            <a:r>
              <a:rPr lang="cs-CZ" b="1" dirty="0" err="1" smtClean="0"/>
              <a:t>pedí</a:t>
            </a:r>
            <a:r>
              <a:rPr lang="cs-CZ" b="1" dirty="0" smtClean="0"/>
              <a:t>: «¿</a:t>
            </a:r>
            <a:r>
              <a:rPr lang="cs-CZ" b="1" dirty="0" err="1"/>
              <a:t>R</a:t>
            </a:r>
            <a:r>
              <a:rPr lang="cs-CZ" b="1" dirty="0" err="1" smtClean="0"/>
              <a:t>ecoge</a:t>
            </a:r>
            <a:r>
              <a:rPr lang="cs-CZ" b="1" dirty="0" smtClean="0"/>
              <a:t> a Daniel en </a:t>
            </a:r>
            <a:r>
              <a:rPr lang="cs-CZ" b="1" dirty="0" err="1" smtClean="0"/>
              <a:t>laestación</a:t>
            </a:r>
            <a:r>
              <a:rPr lang="cs-CZ" b="1" dirty="0" smtClean="0"/>
              <a:t>».</a:t>
            </a:r>
            <a:endParaRPr lang="cs-CZ" b="1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539552" y="3573016"/>
            <a:ext cx="4237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Me</a:t>
            </a:r>
            <a:r>
              <a:rPr lang="cs-CZ" b="1" dirty="0" smtClean="0"/>
              <a:t> </a:t>
            </a:r>
            <a:r>
              <a:rPr lang="cs-CZ" b="1" dirty="0" err="1" smtClean="0"/>
              <a:t>dijo</a:t>
            </a:r>
            <a:r>
              <a:rPr lang="cs-CZ" b="1" dirty="0" smtClean="0"/>
              <a:t>: «</a:t>
            </a:r>
            <a:r>
              <a:rPr lang="cs-CZ" b="1" dirty="0" err="1" smtClean="0"/>
              <a:t>Escuche</a:t>
            </a:r>
            <a:r>
              <a:rPr lang="cs-CZ" b="1" dirty="0" smtClean="0"/>
              <a:t> </a:t>
            </a:r>
            <a:r>
              <a:rPr lang="cs-CZ" b="1" dirty="0" err="1" smtClean="0"/>
              <a:t>lo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le</a:t>
            </a:r>
            <a:r>
              <a:rPr lang="cs-CZ" b="1" dirty="0" smtClean="0"/>
              <a:t> </a:t>
            </a:r>
            <a:r>
              <a:rPr lang="cs-CZ" b="1" dirty="0" err="1" smtClean="0"/>
              <a:t>digo</a:t>
            </a:r>
            <a:r>
              <a:rPr lang="cs-CZ" b="1" dirty="0" smtClean="0"/>
              <a:t>».</a:t>
            </a:r>
            <a:endParaRPr lang="cs-CZ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539552" y="4221088"/>
            <a:ext cx="3966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Me</a:t>
            </a:r>
            <a:r>
              <a:rPr lang="cs-CZ" b="1" dirty="0" smtClean="0"/>
              <a:t> </a:t>
            </a:r>
            <a:r>
              <a:rPr lang="cs-CZ" b="1" dirty="0" err="1" smtClean="0"/>
              <a:t>mandaron</a:t>
            </a:r>
            <a:r>
              <a:rPr lang="cs-CZ" b="1" dirty="0" smtClean="0"/>
              <a:t>: «</a:t>
            </a:r>
            <a:r>
              <a:rPr lang="cs-CZ" b="1" dirty="0" err="1" smtClean="0"/>
              <a:t>Váyase</a:t>
            </a:r>
            <a:r>
              <a:rPr lang="cs-CZ" b="1" dirty="0" smtClean="0"/>
              <a:t> a </a:t>
            </a:r>
            <a:r>
              <a:rPr lang="cs-CZ" b="1" dirty="0" err="1" smtClean="0"/>
              <a:t>casa</a:t>
            </a:r>
            <a:r>
              <a:rPr lang="cs-CZ" b="1" dirty="0" smtClean="0"/>
              <a:t>».</a:t>
            </a:r>
            <a:endParaRPr lang="cs-CZ" b="1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539552" y="4869160"/>
            <a:ext cx="4006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Te </a:t>
            </a:r>
            <a:r>
              <a:rPr lang="cs-CZ" b="1" dirty="0" err="1" smtClean="0"/>
              <a:t>dije</a:t>
            </a:r>
            <a:r>
              <a:rPr lang="cs-CZ" b="1" dirty="0" smtClean="0"/>
              <a:t>: «No </a:t>
            </a:r>
            <a:r>
              <a:rPr lang="cs-CZ" b="1" dirty="0" err="1" smtClean="0"/>
              <a:t>juegues</a:t>
            </a:r>
            <a:r>
              <a:rPr lang="cs-CZ" b="1" dirty="0" smtClean="0"/>
              <a:t> con </a:t>
            </a:r>
            <a:r>
              <a:rPr lang="cs-CZ" b="1" dirty="0" err="1" smtClean="0"/>
              <a:t>Jorge</a:t>
            </a:r>
            <a:r>
              <a:rPr lang="cs-CZ" b="1" dirty="0" smtClean="0"/>
              <a:t>».</a:t>
            </a:r>
            <a:endParaRPr lang="cs-CZ" b="1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539552" y="5517232"/>
            <a:ext cx="3406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Carlos </a:t>
            </a:r>
            <a:r>
              <a:rPr lang="cs-CZ" b="1" dirty="0" err="1" smtClean="0"/>
              <a:t>quería</a:t>
            </a:r>
            <a:r>
              <a:rPr lang="cs-CZ" b="1" dirty="0" smtClean="0"/>
              <a:t>: «</a:t>
            </a:r>
            <a:r>
              <a:rPr lang="cs-CZ" b="1" dirty="0" err="1" smtClean="0"/>
              <a:t>Ayúdame</a:t>
            </a:r>
            <a:r>
              <a:rPr lang="cs-CZ" b="1" dirty="0" smtClean="0"/>
              <a:t>».</a:t>
            </a:r>
            <a:endParaRPr lang="cs-CZ" b="1" dirty="0"/>
          </a:p>
        </p:txBody>
      </p:sp>
      <p:sp>
        <p:nvSpPr>
          <p:cNvPr id="31" name="Zaoblený obdélník 30"/>
          <p:cNvSpPr/>
          <p:nvPr/>
        </p:nvSpPr>
        <p:spPr>
          <a:xfrm>
            <a:off x="1805537" y="2185147"/>
            <a:ext cx="3888432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viniera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comprar</a:t>
            </a:r>
            <a:r>
              <a:rPr lang="cs-CZ" sz="2000" b="1" dirty="0" smtClean="0">
                <a:solidFill>
                  <a:schemeClr val="tx1"/>
                </a:solidFill>
              </a:rPr>
              <a:t> pan.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1514722" y="2819892"/>
            <a:ext cx="4087716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recogieras</a:t>
            </a:r>
            <a:r>
              <a:rPr lang="cs-CZ" sz="2000" b="1" dirty="0" smtClean="0">
                <a:solidFill>
                  <a:schemeClr val="tx1"/>
                </a:solidFill>
              </a:rPr>
              <a:t> a Daniel ...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1515974" y="3481291"/>
            <a:ext cx="4467559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escuchara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decía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2290070" y="4140538"/>
            <a:ext cx="3312368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fuera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casa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1514722" y="4764108"/>
            <a:ext cx="3633341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no </a:t>
            </a:r>
            <a:r>
              <a:rPr lang="cs-CZ" sz="2000" b="1" dirty="0" err="1" smtClean="0">
                <a:solidFill>
                  <a:schemeClr val="tx1"/>
                </a:solidFill>
              </a:rPr>
              <a:t>jugaras</a:t>
            </a:r>
            <a:r>
              <a:rPr lang="cs-CZ" sz="2000" b="1" dirty="0" smtClean="0">
                <a:solidFill>
                  <a:schemeClr val="tx1"/>
                </a:solidFill>
              </a:rPr>
              <a:t> con </a:t>
            </a:r>
            <a:r>
              <a:rPr lang="cs-CZ" sz="2000" b="1" dirty="0" err="1" smtClean="0">
                <a:solidFill>
                  <a:schemeClr val="tx1"/>
                </a:solidFill>
              </a:rPr>
              <a:t>Jorge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2262888" y="5449870"/>
            <a:ext cx="2483768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ayudara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6" grpId="0"/>
      <p:bldP spid="27" grpId="0"/>
      <p:bldP spid="28" grpId="0"/>
      <p:bldP spid="30" grpId="0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576</TotalTime>
  <Words>540</Words>
  <Application>Microsoft Office PowerPoint</Application>
  <PresentationFormat>Předvádění na obrazovce (4:3)</PresentationFormat>
  <Paragraphs>200</Paragraphs>
  <Slides>9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Urbanistický</vt:lpstr>
      <vt:lpstr>Estilo indirecto – petición, orden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Estilo indirecto - información</dc:title>
  <dc:creator>smoldasova</dc:creator>
  <cp:lastModifiedBy>dittrich</cp:lastModifiedBy>
  <cp:revision>67</cp:revision>
  <dcterms:created xsi:type="dcterms:W3CDTF">2013-07-16T10:28:51Z</dcterms:created>
  <dcterms:modified xsi:type="dcterms:W3CDTF">2015-01-19T08:58:36Z</dcterms:modified>
</cp:coreProperties>
</file>