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9" r:id="rId3"/>
    <p:sldId id="274" r:id="rId4"/>
    <p:sldId id="262" r:id="rId5"/>
    <p:sldId id="267" r:id="rId6"/>
    <p:sldId id="277" r:id="rId7"/>
    <p:sldId id="278" r:id="rId8"/>
    <p:sldId id="272" r:id="rId9"/>
    <p:sldId id="27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B330C-3DE3-4D4C-BAD7-765BE997D63C}" type="datetimeFigureOut">
              <a:rPr lang="cs-CZ" smtClean="0"/>
              <a:pPr/>
              <a:t>16. 3. 2014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32DD2-A9CC-40B3-92CF-2BBD551F10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335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32DD2-A9CC-40B3-92CF-2BBD551F10D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59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16. 3. 2014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16. 3. 2014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16. 3. 2014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16. 3. 2014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16. 3. 2014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16. 3. 2014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16. 3. 2014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16. 3. 2014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16. 3. 2014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16. 3. 2014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F09-57E5-47D4-83F7-6A9D9238A532}" type="datetimeFigureOut">
              <a:rPr lang="cs-CZ" smtClean="0"/>
              <a:pPr/>
              <a:t>16. 3. 2014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DB6F09-57E5-47D4-83F7-6A9D9238A532}" type="datetimeFigureOut">
              <a:rPr lang="cs-CZ" smtClean="0"/>
              <a:pPr/>
              <a:t>16. 3. 2014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7278DB7-3B0D-4A2B-A397-66831E66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83768" y="2348880"/>
            <a:ext cx="4104456" cy="919113"/>
          </a:xfrm>
        </p:spPr>
        <p:txBody>
          <a:bodyPr/>
          <a:lstStyle/>
          <a:p>
            <a:r>
              <a:rPr lang="cs-CZ" sz="4000" dirty="0" err="1" smtClean="0"/>
              <a:t>Gerundio</a:t>
            </a:r>
            <a:r>
              <a:rPr lang="cs-CZ" sz="4000" dirty="0" smtClean="0"/>
              <a:t> II.</a:t>
            </a:r>
            <a:endParaRPr lang="cs-CZ" sz="40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11560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76672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91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>
            <a:hlinkClick r:id="rId2" action="ppaction://hlinksldjump"/>
          </p:cNvPr>
          <p:cNvSpPr/>
          <p:nvPr/>
        </p:nvSpPr>
        <p:spPr>
          <a:xfrm>
            <a:off x="323528" y="1052736"/>
            <a:ext cx="2923937" cy="72008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Complementos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" name="Obdélník se zakulaceným příčným rohem 2">
            <a:hlinkClick r:id="rId3" action="ppaction://hlinksldjump"/>
          </p:cNvPr>
          <p:cNvSpPr/>
          <p:nvPr/>
        </p:nvSpPr>
        <p:spPr>
          <a:xfrm>
            <a:off x="323528" y="1988840"/>
            <a:ext cx="2923937" cy="72008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Oraciones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subordinadas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" name="Obdélník se zakulaceným příčným rohem 3">
            <a:hlinkClick r:id="rId4" action="ppaction://hlinksldjump"/>
          </p:cNvPr>
          <p:cNvSpPr/>
          <p:nvPr/>
        </p:nvSpPr>
        <p:spPr>
          <a:xfrm>
            <a:off x="323528" y="2924944"/>
            <a:ext cx="2923937" cy="72008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Cláusula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absoluta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" name="Obdélník se zakulaceným příčným rohem 4">
            <a:hlinkClick r:id="rId5" action="ppaction://hlinksldjump"/>
          </p:cNvPr>
          <p:cNvSpPr/>
          <p:nvPr/>
        </p:nvSpPr>
        <p:spPr>
          <a:xfrm>
            <a:off x="323528" y="3933056"/>
            <a:ext cx="2923937" cy="72008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Curiosidades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5">
            <a:hlinkClick r:id="rId6" action="ppaction://hlinksldjump"/>
          </p:cNvPr>
          <p:cNvSpPr/>
          <p:nvPr/>
        </p:nvSpPr>
        <p:spPr>
          <a:xfrm>
            <a:off x="323528" y="4869160"/>
            <a:ext cx="2923937" cy="72008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Možnosti překladu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7" name="Obdélník se zakulaceným příčným rohem 6">
            <a:hlinkClick r:id="rId7" action="ppaction://hlinksldjump"/>
          </p:cNvPr>
          <p:cNvSpPr/>
          <p:nvPr/>
        </p:nvSpPr>
        <p:spPr>
          <a:xfrm>
            <a:off x="5004048" y="1052736"/>
            <a:ext cx="2923937" cy="72008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Ejercicio</a:t>
            </a:r>
            <a:endParaRPr lang="cs-CZ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>
            <a:hlinkClick r:id="rId2" action="ppaction://hlinksldjump"/>
          </p:cNvPr>
          <p:cNvSpPr/>
          <p:nvPr/>
        </p:nvSpPr>
        <p:spPr>
          <a:xfrm>
            <a:off x="323528" y="1340768"/>
            <a:ext cx="2923937" cy="72008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Complemento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del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sujeto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47864" y="1340768"/>
            <a:ext cx="4892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Viendo</a:t>
            </a:r>
            <a:r>
              <a:rPr lang="cs-CZ" sz="2000" b="1" dirty="0" smtClean="0"/>
              <a:t> </a:t>
            </a:r>
            <a:r>
              <a:rPr lang="cs-CZ" sz="2000" b="1" u="sng" dirty="0" err="1" smtClean="0"/>
              <a:t>el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tiempo</a:t>
            </a:r>
            <a:r>
              <a:rPr lang="cs-CZ" sz="2000" b="1" u="sng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hacía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decidimos</a:t>
            </a:r>
            <a:endParaRPr lang="cs-CZ" sz="2000" b="1" dirty="0" smtClean="0"/>
          </a:p>
          <a:p>
            <a:r>
              <a:rPr lang="cs-CZ" sz="2000" b="1" dirty="0" err="1" smtClean="0"/>
              <a:t>quedarnos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casa</a:t>
            </a:r>
            <a:r>
              <a:rPr lang="cs-CZ" sz="2000" b="1" dirty="0" smtClean="0"/>
              <a:t>.</a:t>
            </a:r>
            <a:endParaRPr lang="cs-CZ" dirty="0"/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323528" y="2492896"/>
            <a:ext cx="2938133" cy="108012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Complemento</a:t>
            </a:r>
            <a:r>
              <a:rPr lang="cs-CZ" sz="2000" b="1" dirty="0" smtClean="0">
                <a:solidFill>
                  <a:srgbClr val="FFFF00"/>
                </a:solidFill>
              </a:rPr>
              <a:t> de CD de </a:t>
            </a:r>
            <a:r>
              <a:rPr lang="cs-CZ" sz="2000" b="1" dirty="0" err="1" smtClean="0">
                <a:solidFill>
                  <a:srgbClr val="FFFF00"/>
                </a:solidFill>
              </a:rPr>
              <a:t>verbo</a:t>
            </a:r>
            <a:r>
              <a:rPr lang="cs-CZ" sz="2000" b="1" dirty="0" smtClean="0">
                <a:solidFill>
                  <a:srgbClr val="FFFF00"/>
                </a:solidFill>
              </a:rPr>
              <a:t> de </a:t>
            </a:r>
            <a:r>
              <a:rPr lang="cs-CZ" sz="2000" b="1" dirty="0" err="1" smtClean="0">
                <a:solidFill>
                  <a:srgbClr val="FFFF00"/>
                </a:solidFill>
              </a:rPr>
              <a:t>percepción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397344" y="2863984"/>
            <a:ext cx="3744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Los </a:t>
            </a:r>
            <a:r>
              <a:rPr lang="cs-CZ" sz="2000" b="1" u="sng" dirty="0" err="1" smtClean="0"/>
              <a:t>oí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discutiendo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smtClean="0"/>
              <a:t>de </a:t>
            </a:r>
            <a:r>
              <a:rPr lang="cs-CZ" sz="2000" b="1" dirty="0" err="1" smtClean="0"/>
              <a:t>dinero</a:t>
            </a:r>
            <a:r>
              <a:rPr lang="cs-CZ" sz="2000" b="1" dirty="0" smtClean="0"/>
              <a:t>.</a:t>
            </a: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323528" y="4077072"/>
            <a:ext cx="2901409" cy="648072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C. de </a:t>
            </a:r>
            <a:r>
              <a:rPr lang="cs-CZ" sz="2000" b="1" dirty="0" err="1" smtClean="0">
                <a:solidFill>
                  <a:srgbClr val="FFFF00"/>
                </a:solidFill>
              </a:rPr>
              <a:t>verbo</a:t>
            </a:r>
            <a:r>
              <a:rPr lang="cs-CZ" sz="2000" b="1" dirty="0" smtClean="0">
                <a:solidFill>
                  <a:srgbClr val="FFFF00"/>
                </a:solidFill>
              </a:rPr>
              <a:t> de </a:t>
            </a:r>
            <a:r>
              <a:rPr lang="cs-CZ" sz="2000" b="1" dirty="0" err="1" smtClean="0">
                <a:solidFill>
                  <a:srgbClr val="FFFF00"/>
                </a:solidFill>
              </a:rPr>
              <a:t>representación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373008" y="5456272"/>
            <a:ext cx="2952328" cy="78104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En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titulares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frases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independientes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491880" y="5589240"/>
            <a:ext cx="5069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Los </a:t>
            </a:r>
            <a:r>
              <a:rPr lang="cs-CZ" sz="2000" b="1" dirty="0" err="1" smtClean="0"/>
              <a:t>famosos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tomando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smtClean="0"/>
              <a:t>sol </a:t>
            </a:r>
            <a:r>
              <a:rPr lang="cs-CZ" sz="2000" b="1" dirty="0" err="1" smtClean="0"/>
              <a:t>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Marbella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1" name="Obdélník 10"/>
          <p:cNvSpPr/>
          <p:nvPr/>
        </p:nvSpPr>
        <p:spPr>
          <a:xfrm>
            <a:off x="3347865" y="4005064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292934"/>
                </a:solidFill>
              </a:rPr>
              <a:t>El </a:t>
            </a:r>
            <a:r>
              <a:rPr lang="cs-CZ" sz="2000" b="1" dirty="0" err="1" smtClean="0">
                <a:solidFill>
                  <a:srgbClr val="292934"/>
                </a:solidFill>
              </a:rPr>
              <a:t>cuadro</a:t>
            </a:r>
            <a:r>
              <a:rPr lang="cs-CZ" sz="2000" b="1" dirty="0" smtClean="0">
                <a:solidFill>
                  <a:srgbClr val="292934"/>
                </a:solidFill>
              </a:rPr>
              <a:t> </a:t>
            </a:r>
            <a:r>
              <a:rPr lang="cs-CZ" sz="2000" b="1" u="sng" dirty="0" err="1" smtClean="0">
                <a:solidFill>
                  <a:srgbClr val="292934"/>
                </a:solidFill>
              </a:rPr>
              <a:t>representaba</a:t>
            </a:r>
            <a:r>
              <a:rPr lang="cs-CZ" sz="2000" b="1" dirty="0" smtClean="0">
                <a:solidFill>
                  <a:srgbClr val="292934"/>
                </a:solidFill>
              </a:rPr>
              <a:t> a </a:t>
            </a:r>
            <a:r>
              <a:rPr lang="cs-CZ" sz="2000" b="1" dirty="0" err="1" smtClean="0">
                <a:solidFill>
                  <a:srgbClr val="292934"/>
                </a:solidFill>
              </a:rPr>
              <a:t>Venus</a:t>
            </a:r>
            <a:r>
              <a:rPr lang="cs-CZ" sz="2000" b="1" dirty="0" smtClean="0">
                <a:solidFill>
                  <a:srgbClr val="292934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saliendo</a:t>
            </a:r>
            <a:r>
              <a:rPr lang="cs-CZ" sz="2000" b="1" dirty="0" smtClean="0">
                <a:solidFill>
                  <a:srgbClr val="292934"/>
                </a:solidFill>
              </a:rPr>
              <a:t> </a:t>
            </a:r>
          </a:p>
          <a:p>
            <a:r>
              <a:rPr lang="cs-CZ" sz="2000" b="1" dirty="0" smtClean="0">
                <a:solidFill>
                  <a:srgbClr val="292934"/>
                </a:solidFill>
              </a:rPr>
              <a:t>de </a:t>
            </a:r>
            <a:r>
              <a:rPr lang="cs-CZ" sz="2000" b="1" dirty="0" err="1" smtClean="0">
                <a:solidFill>
                  <a:srgbClr val="292934"/>
                </a:solidFill>
              </a:rPr>
              <a:t>una</a:t>
            </a:r>
            <a:r>
              <a:rPr lang="cs-CZ" sz="2000" b="1" dirty="0" smtClean="0">
                <a:solidFill>
                  <a:srgbClr val="292934"/>
                </a:solidFill>
              </a:rPr>
              <a:t> </a:t>
            </a:r>
            <a:r>
              <a:rPr lang="cs-CZ" sz="2000" b="1" dirty="0" err="1" smtClean="0">
                <a:solidFill>
                  <a:srgbClr val="292934"/>
                </a:solidFill>
              </a:rPr>
              <a:t>concha</a:t>
            </a:r>
            <a:r>
              <a:rPr lang="cs-CZ" sz="2000" b="1" dirty="0" smtClean="0">
                <a:solidFill>
                  <a:srgbClr val="292934"/>
                </a:solidFill>
              </a:rPr>
              <a:t>.</a:t>
            </a:r>
            <a:endParaRPr lang="cs-CZ" dirty="0"/>
          </a:p>
        </p:txBody>
      </p:sp>
      <p:sp>
        <p:nvSpPr>
          <p:cNvPr id="12" name="Obdélník se zakulaceným příčným rohem 11">
            <a:hlinkClick r:id="rId3" action="ppaction://hlinksldjump"/>
          </p:cNvPr>
          <p:cNvSpPr/>
          <p:nvPr/>
        </p:nvSpPr>
        <p:spPr>
          <a:xfrm>
            <a:off x="3203848" y="548680"/>
            <a:ext cx="2592288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Gerundio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6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  <p:bldP spid="7" grpId="0" animBg="1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86884" y="1556792"/>
            <a:ext cx="80826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Gerundium nahrazuje vedlejší věty příslovečné tak, že</a:t>
            </a:r>
          </a:p>
          <a:p>
            <a:r>
              <a:rPr lang="cs-CZ" sz="2400" b="1" dirty="0" smtClean="0"/>
              <a:t>doplňuje jméno v hlavní větě, které mu slouží jako</a:t>
            </a:r>
          </a:p>
          <a:p>
            <a:r>
              <a:rPr lang="cs-CZ" sz="2400" b="1" dirty="0" smtClean="0"/>
              <a:t>podmět:</a:t>
            </a:r>
            <a:endParaRPr lang="cs-CZ" sz="2400" b="1" dirty="0"/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324868" y="1556792"/>
            <a:ext cx="2520280" cy="679087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Temporal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069924" y="1556792"/>
            <a:ext cx="49295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Dándome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cuenta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he </a:t>
            </a:r>
            <a:r>
              <a:rPr lang="cs-CZ" sz="2000" b="1" dirty="0" err="1" smtClean="0"/>
              <a:t>checho</a:t>
            </a:r>
            <a:r>
              <a:rPr lang="cs-CZ" sz="2000" b="1" dirty="0" smtClean="0"/>
              <a:t>, </a:t>
            </a:r>
          </a:p>
          <a:p>
            <a:r>
              <a:rPr lang="cs-CZ" sz="2000" b="1" dirty="0" err="1" smtClean="0"/>
              <a:t>me</a:t>
            </a:r>
            <a:r>
              <a:rPr lang="cs-CZ" sz="2000" b="1" dirty="0" smtClean="0"/>
              <a:t> he </a:t>
            </a:r>
            <a:r>
              <a:rPr lang="cs-CZ" sz="2000" b="1" dirty="0" err="1" smtClean="0"/>
              <a:t>asustado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278118" y="2502448"/>
            <a:ext cx="2520280" cy="679087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Modal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39444" y="2641936"/>
            <a:ext cx="3873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Salió</a:t>
            </a:r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corriendo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como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rayo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320244" y="3372150"/>
            <a:ext cx="2520280" cy="679087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Causal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39444" y="3511638"/>
            <a:ext cx="6104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Sabiendo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ya</a:t>
            </a:r>
            <a:r>
              <a:rPr lang="cs-CZ" sz="2000" b="1" dirty="0" smtClean="0"/>
              <a:t> el </a:t>
            </a:r>
            <a:r>
              <a:rPr lang="cs-CZ" sz="2000" b="1" dirty="0" err="1" smtClean="0"/>
              <a:t>final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salió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antes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acabar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peli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320244" y="4262002"/>
            <a:ext cx="2520280" cy="679087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Condicional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039444" y="4266826"/>
            <a:ext cx="55579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Recordándose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bueno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pronto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volverán</a:t>
            </a:r>
            <a:endParaRPr lang="cs-CZ" sz="2000" b="1" dirty="0" smtClean="0"/>
          </a:p>
          <a:p>
            <a:r>
              <a:rPr lang="cs-CZ" sz="2000" b="1" dirty="0" smtClean="0"/>
              <a:t>a </a:t>
            </a:r>
            <a:r>
              <a:rPr lang="cs-CZ" sz="2000" b="1" dirty="0" err="1" smtClean="0"/>
              <a:t>vivir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juntos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302772" y="5172001"/>
            <a:ext cx="2520280" cy="679087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Concesiva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030315" y="5311489"/>
            <a:ext cx="5498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Aún</a:t>
            </a:r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conociendo</a:t>
            </a:r>
            <a:r>
              <a:rPr lang="cs-CZ" sz="2000" b="1" dirty="0" smtClean="0"/>
              <a:t> las </a:t>
            </a:r>
            <a:r>
              <a:rPr lang="cs-CZ" sz="2000" b="1" dirty="0" err="1" smtClean="0"/>
              <a:t>desventajas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aceptó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4" name="Obdélník se zakulaceným příčným rohem 13">
            <a:hlinkClick r:id="rId2" action="ppaction://hlinksldjump"/>
          </p:cNvPr>
          <p:cNvSpPr/>
          <p:nvPr/>
        </p:nvSpPr>
        <p:spPr>
          <a:xfrm>
            <a:off x="3059832" y="548680"/>
            <a:ext cx="2923937" cy="72008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Oraciones</a:t>
            </a:r>
            <a:r>
              <a:rPr lang="cs-CZ" sz="2000" b="1" dirty="0" smtClean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subordinadas</a:t>
            </a:r>
            <a:endParaRPr lang="cs-CZ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32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>
            <a:hlinkClick r:id="rId2" action="ppaction://hlinksldjump"/>
          </p:cNvPr>
          <p:cNvSpPr/>
          <p:nvPr/>
        </p:nvSpPr>
        <p:spPr>
          <a:xfrm>
            <a:off x="1619672" y="764704"/>
            <a:ext cx="5688632" cy="720080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FF00"/>
                </a:solidFill>
              </a:rPr>
              <a:t>Gerundio</a:t>
            </a:r>
            <a:r>
              <a:rPr lang="cs-CZ" sz="2800" b="1" dirty="0" smtClean="0">
                <a:solidFill>
                  <a:srgbClr val="FFFF00"/>
                </a:solidFill>
              </a:rPr>
              <a:t> – </a:t>
            </a:r>
            <a:r>
              <a:rPr lang="cs-CZ" sz="2800" b="1" dirty="0" err="1" smtClean="0">
                <a:solidFill>
                  <a:srgbClr val="FFFF00"/>
                </a:solidFill>
              </a:rPr>
              <a:t>cláusula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absoluta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1560" y="2564904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Estando</a:t>
            </a:r>
            <a:r>
              <a:rPr lang="cs-CZ" sz="2000" b="1" dirty="0" smtClean="0"/>
              <a:t> </a:t>
            </a:r>
            <a:r>
              <a:rPr lang="cs-CZ" sz="2000" b="1" u="sng" dirty="0" err="1" smtClean="0"/>
              <a:t>toda</a:t>
            </a:r>
            <a:r>
              <a:rPr lang="cs-CZ" sz="2000" b="1" u="sng" dirty="0" smtClean="0"/>
              <a:t> la </a:t>
            </a:r>
            <a:r>
              <a:rPr lang="cs-CZ" sz="2000" b="1" u="sng" dirty="0" err="1" smtClean="0"/>
              <a:t>familia</a:t>
            </a:r>
            <a:r>
              <a:rPr lang="cs-CZ" sz="2000" b="1" u="sng" dirty="0" smtClean="0"/>
              <a:t> </a:t>
            </a:r>
            <a:r>
              <a:rPr lang="cs-CZ" sz="2000" b="1" dirty="0" err="1" smtClean="0"/>
              <a:t>reunida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notario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leyó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testamento</a:t>
            </a:r>
            <a:r>
              <a:rPr lang="cs-CZ" sz="2000" b="1" dirty="0" smtClean="0"/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716016" y="4653136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resumiéndolo</a:t>
            </a:r>
            <a:r>
              <a:rPr lang="cs-CZ" sz="2000" b="1" dirty="0" smtClean="0"/>
              <a:t> </a:t>
            </a:r>
          </a:p>
        </p:txBody>
      </p:sp>
      <p:sp>
        <p:nvSpPr>
          <p:cNvPr id="11" name="Obdélník se zakulaceným příčným rohem 10"/>
          <p:cNvSpPr/>
          <p:nvPr/>
        </p:nvSpPr>
        <p:spPr>
          <a:xfrm>
            <a:off x="899592" y="1772816"/>
            <a:ext cx="6768752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El </a:t>
            </a:r>
            <a:r>
              <a:rPr lang="cs-CZ" sz="2400" b="1" dirty="0" err="1" smtClean="0">
                <a:solidFill>
                  <a:srgbClr val="FFFF00"/>
                </a:solidFill>
              </a:rPr>
              <a:t>gerundio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tiene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su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propio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sujeto</a:t>
            </a:r>
            <a:r>
              <a:rPr lang="cs-CZ" sz="2400" b="1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2771800" y="3284984"/>
            <a:ext cx="2952328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Frases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hechas</a:t>
            </a:r>
            <a:r>
              <a:rPr lang="cs-CZ" sz="2400" b="1" dirty="0" smtClean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11560" y="4149080"/>
            <a:ext cx="2577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err="1" smtClean="0"/>
              <a:t>cambiando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tema</a:t>
            </a:r>
            <a:endParaRPr lang="cs-CZ" sz="2000" dirty="0"/>
          </a:p>
        </p:txBody>
      </p:sp>
      <p:sp>
        <p:nvSpPr>
          <p:cNvPr id="14" name="Obdélník 13"/>
          <p:cNvSpPr/>
          <p:nvPr/>
        </p:nvSpPr>
        <p:spPr>
          <a:xfrm>
            <a:off x="539552" y="4725144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 smtClean="0"/>
              <a:t>hablando</a:t>
            </a:r>
            <a:r>
              <a:rPr lang="cs-CZ" b="1" dirty="0" smtClean="0"/>
              <a:t> de </a:t>
            </a:r>
            <a:r>
              <a:rPr lang="cs-CZ" b="1" dirty="0" err="1" smtClean="0"/>
              <a:t>otra</a:t>
            </a:r>
            <a:r>
              <a:rPr lang="cs-CZ" b="1" dirty="0" smtClean="0"/>
              <a:t> </a:t>
            </a:r>
            <a:r>
              <a:rPr lang="cs-CZ" b="1" dirty="0" err="1" smtClean="0"/>
              <a:t>cosa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4716016" y="4149080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 smtClean="0"/>
              <a:t>pensándolo</a:t>
            </a:r>
            <a:r>
              <a:rPr lang="cs-CZ" b="1" dirty="0" smtClean="0"/>
              <a:t> </a:t>
            </a:r>
            <a:r>
              <a:rPr lang="cs-CZ" b="1" dirty="0" err="1" smtClean="0"/>
              <a:t>mejor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48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se zakulaceným příčným rohem 2">
            <a:hlinkClick r:id="rId2" action="ppaction://hlinksldjump"/>
          </p:cNvPr>
          <p:cNvSpPr/>
          <p:nvPr/>
        </p:nvSpPr>
        <p:spPr>
          <a:xfrm>
            <a:off x="611560" y="980728"/>
            <a:ext cx="7560840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Sujeto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del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gerundio</a:t>
            </a:r>
            <a:r>
              <a:rPr lang="cs-CZ" sz="2400" b="1" dirty="0" smtClean="0">
                <a:solidFill>
                  <a:srgbClr val="FFFF00"/>
                </a:solidFill>
              </a:rPr>
              <a:t>, si es </a:t>
            </a:r>
            <a:r>
              <a:rPr lang="cs-CZ" sz="2400" b="1" dirty="0" err="1" smtClean="0">
                <a:solidFill>
                  <a:srgbClr val="FFFF00"/>
                </a:solidFill>
              </a:rPr>
              <a:t>distinto</a:t>
            </a:r>
            <a:r>
              <a:rPr lang="cs-CZ" sz="2400" b="1" dirty="0" smtClean="0">
                <a:solidFill>
                  <a:srgbClr val="FFFF00"/>
                </a:solidFill>
              </a:rPr>
              <a:t>, </a:t>
            </a:r>
            <a:r>
              <a:rPr lang="cs-CZ" sz="2400" b="1" dirty="0" err="1" smtClean="0">
                <a:solidFill>
                  <a:srgbClr val="FFFF00"/>
                </a:solidFill>
              </a:rPr>
              <a:t>va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detrás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772816"/>
            <a:ext cx="3772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Entrando</a:t>
            </a:r>
            <a:r>
              <a:rPr lang="cs-CZ" sz="2000" b="1" dirty="0" smtClean="0"/>
              <a:t> </a:t>
            </a:r>
            <a:r>
              <a:rPr lang="cs-CZ" sz="2000" b="1" u="sng" dirty="0" err="1" smtClean="0"/>
              <a:t>ellos</a:t>
            </a:r>
            <a:r>
              <a:rPr lang="cs-CZ" sz="2000" b="1" dirty="0" smtClean="0"/>
              <a:t>, todo </a:t>
            </a:r>
            <a:r>
              <a:rPr lang="cs-CZ" sz="2000" b="1" dirty="0" err="1" smtClean="0"/>
              <a:t>cambió</a:t>
            </a:r>
            <a:r>
              <a:rPr lang="cs-CZ" sz="2000" b="1" dirty="0" smtClean="0"/>
              <a:t>. 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27984" y="1772816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Entrando</a:t>
            </a:r>
            <a:r>
              <a:rPr lang="cs-CZ" b="1" dirty="0" smtClean="0"/>
              <a:t> </a:t>
            </a:r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fijé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algo</a:t>
            </a:r>
            <a:r>
              <a:rPr lang="cs-CZ" b="1" dirty="0" smtClean="0"/>
              <a:t>…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04048" y="21328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yo</a:t>
            </a:r>
            <a:r>
              <a:rPr lang="cs-CZ" b="1" dirty="0" smtClean="0">
                <a:solidFill>
                  <a:srgbClr val="FF0000"/>
                </a:solidFill>
              </a:rPr>
              <a:t>       </a:t>
            </a:r>
            <a:r>
              <a:rPr lang="cs-CZ" b="1" dirty="0" err="1" smtClean="0">
                <a:solidFill>
                  <a:srgbClr val="FF0000"/>
                </a:solidFill>
              </a:rPr>
              <a:t>yo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899592" y="3140968"/>
            <a:ext cx="1872208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inglés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6300192" y="3140968"/>
            <a:ext cx="1872208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FF00"/>
                </a:solidFill>
              </a:rPr>
              <a:t>espaňol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91880" y="270892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diferencias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3861048"/>
            <a:ext cx="3553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Studying</a:t>
            </a:r>
            <a:r>
              <a:rPr lang="cs-CZ" b="1" dirty="0" smtClean="0"/>
              <a:t> </a:t>
            </a:r>
            <a:r>
              <a:rPr lang="cs-CZ" b="1" dirty="0" err="1" smtClean="0"/>
              <a:t>Spanish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very</a:t>
            </a:r>
            <a:r>
              <a:rPr lang="cs-CZ" b="1" dirty="0" smtClean="0"/>
              <a:t> </a:t>
            </a:r>
            <a:r>
              <a:rPr lang="cs-CZ" b="1" dirty="0" err="1" smtClean="0"/>
              <a:t>easy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860032" y="3861048"/>
            <a:ext cx="389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Estudiando</a:t>
            </a:r>
            <a:r>
              <a:rPr lang="cs-CZ" b="1" dirty="0" smtClean="0"/>
              <a:t> </a:t>
            </a:r>
            <a:r>
              <a:rPr lang="cs-CZ" b="1" dirty="0" err="1" smtClean="0"/>
              <a:t>espaňol</a:t>
            </a:r>
            <a:r>
              <a:rPr lang="cs-CZ" b="1" dirty="0" smtClean="0"/>
              <a:t> es </a:t>
            </a:r>
            <a:r>
              <a:rPr lang="cs-CZ" b="1" dirty="0" err="1" smtClean="0"/>
              <a:t>muy</a:t>
            </a:r>
            <a:r>
              <a:rPr lang="cs-CZ" b="1" dirty="0" smtClean="0"/>
              <a:t> </a:t>
            </a:r>
            <a:r>
              <a:rPr lang="cs-CZ" b="1" dirty="0" err="1" smtClean="0"/>
              <a:t>fácil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860032" y="4365104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Estudiar</a:t>
            </a:r>
            <a:r>
              <a:rPr lang="cs-CZ" b="1" dirty="0" smtClean="0"/>
              <a:t> </a:t>
            </a:r>
            <a:r>
              <a:rPr lang="cs-CZ" b="1" dirty="0" err="1" smtClean="0"/>
              <a:t>espaňol</a:t>
            </a:r>
            <a:r>
              <a:rPr lang="cs-CZ" b="1" dirty="0" smtClean="0"/>
              <a:t> es </a:t>
            </a:r>
            <a:r>
              <a:rPr lang="cs-CZ" b="1" dirty="0" err="1" smtClean="0"/>
              <a:t>muy</a:t>
            </a:r>
            <a:r>
              <a:rPr lang="cs-CZ" b="1" dirty="0" smtClean="0"/>
              <a:t> </a:t>
            </a:r>
            <a:r>
              <a:rPr lang="cs-CZ" b="1" dirty="0" err="1" smtClean="0"/>
              <a:t>fácil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3" name="Obdélník 12"/>
          <p:cNvSpPr/>
          <p:nvPr/>
        </p:nvSpPr>
        <p:spPr>
          <a:xfrm>
            <a:off x="4644008" y="4077072"/>
            <a:ext cx="435597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395536" y="5229200"/>
            <a:ext cx="2929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 smtClean="0"/>
              <a:t>People</a:t>
            </a:r>
            <a:r>
              <a:rPr lang="cs-CZ" b="1" dirty="0" smtClean="0"/>
              <a:t> </a:t>
            </a:r>
            <a:r>
              <a:rPr lang="cs-CZ" b="1" dirty="0" err="1" smtClean="0"/>
              <a:t>studying</a:t>
            </a:r>
            <a:r>
              <a:rPr lang="cs-CZ" b="1" dirty="0" smtClean="0"/>
              <a:t> </a:t>
            </a:r>
            <a:r>
              <a:rPr lang="cs-CZ" b="1" dirty="0" err="1" smtClean="0"/>
              <a:t>Spanish</a:t>
            </a:r>
            <a:endParaRPr lang="cs-CZ" b="1" dirty="0" smtClean="0"/>
          </a:p>
          <a:p>
            <a:r>
              <a:rPr lang="cs-CZ" b="1" dirty="0" smtClean="0"/>
              <a:t>are inteligent.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4427985" y="5085184"/>
            <a:ext cx="471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La </a:t>
            </a:r>
            <a:r>
              <a:rPr lang="cs-CZ" b="1" dirty="0" err="1" smtClean="0"/>
              <a:t>gente</a:t>
            </a:r>
            <a:r>
              <a:rPr lang="cs-CZ" b="1" dirty="0" smtClean="0"/>
              <a:t> </a:t>
            </a:r>
            <a:r>
              <a:rPr lang="cs-CZ" b="1" dirty="0" err="1" smtClean="0"/>
              <a:t>estudiando</a:t>
            </a:r>
            <a:r>
              <a:rPr lang="cs-CZ" b="1" dirty="0" smtClean="0"/>
              <a:t> </a:t>
            </a:r>
            <a:r>
              <a:rPr lang="cs-CZ" b="1" dirty="0" err="1" smtClean="0"/>
              <a:t>espaňol</a:t>
            </a:r>
            <a:r>
              <a:rPr lang="cs-CZ" b="1" dirty="0" smtClean="0"/>
              <a:t> es  inteligente.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427984" y="5949280"/>
            <a:ext cx="3865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La </a:t>
            </a:r>
            <a:r>
              <a:rPr lang="cs-CZ" b="1" dirty="0" err="1" smtClean="0"/>
              <a:t>gente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estudia</a:t>
            </a:r>
            <a:r>
              <a:rPr lang="cs-CZ" b="1" dirty="0" smtClean="0"/>
              <a:t> </a:t>
            </a:r>
            <a:r>
              <a:rPr lang="cs-CZ" b="1" dirty="0" err="1" smtClean="0"/>
              <a:t>espaňol</a:t>
            </a:r>
            <a:r>
              <a:rPr lang="cs-CZ" b="1" dirty="0" smtClean="0"/>
              <a:t> es </a:t>
            </a:r>
          </a:p>
          <a:p>
            <a:r>
              <a:rPr lang="cs-CZ" b="1" dirty="0" smtClean="0"/>
              <a:t> inteligente.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355976" y="5301208"/>
            <a:ext cx="435597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427984" y="1484784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přepsal ji načisto.</a:t>
            </a:r>
            <a:endParaRPr lang="cs-CZ" b="1" dirty="0"/>
          </a:p>
        </p:txBody>
      </p:sp>
      <p:sp>
        <p:nvSpPr>
          <p:cNvPr id="3" name="Obdélník se zakulaceným příčným rohem 2">
            <a:hlinkClick r:id="rId2" action="ppaction://hlinksldjump"/>
          </p:cNvPr>
          <p:cNvSpPr/>
          <p:nvPr/>
        </p:nvSpPr>
        <p:spPr>
          <a:xfrm>
            <a:off x="395536" y="764704"/>
            <a:ext cx="7200800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u="sng" dirty="0" err="1" smtClean="0">
                <a:solidFill>
                  <a:srgbClr val="FFFF00"/>
                </a:solidFill>
              </a:rPr>
              <a:t>Corrigiendo</a:t>
            </a:r>
            <a:r>
              <a:rPr lang="cs-CZ" sz="2400" b="1" u="sng" dirty="0" smtClean="0">
                <a:solidFill>
                  <a:srgbClr val="FFFF00"/>
                </a:solidFill>
              </a:rPr>
              <a:t> la </a:t>
            </a:r>
            <a:r>
              <a:rPr lang="cs-CZ" sz="2400" b="1" u="sng" dirty="0" err="1" smtClean="0">
                <a:solidFill>
                  <a:srgbClr val="FFFF00"/>
                </a:solidFill>
              </a:rPr>
              <a:t>redacción</a:t>
            </a:r>
            <a:r>
              <a:rPr lang="cs-CZ" sz="2400" b="1" u="sng" dirty="0" smtClean="0">
                <a:solidFill>
                  <a:srgbClr val="FFFF00"/>
                </a:solidFill>
              </a:rPr>
              <a:t> </a:t>
            </a:r>
            <a:r>
              <a:rPr lang="cs-CZ" sz="2400" b="1" dirty="0" smtClean="0">
                <a:solidFill>
                  <a:srgbClr val="FFFF00"/>
                </a:solidFill>
              </a:rPr>
              <a:t> la </a:t>
            </a:r>
            <a:r>
              <a:rPr lang="cs-CZ" sz="2400" b="1" dirty="0" err="1" smtClean="0">
                <a:solidFill>
                  <a:srgbClr val="FFFF00"/>
                </a:solidFill>
              </a:rPr>
              <a:t>sacó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en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err="1" smtClean="0">
                <a:solidFill>
                  <a:srgbClr val="FFFF00"/>
                </a:solidFill>
              </a:rPr>
              <a:t>limpio</a:t>
            </a:r>
            <a:r>
              <a:rPr lang="cs-CZ" sz="2400" b="1" dirty="0" smtClean="0">
                <a:solidFill>
                  <a:srgbClr val="FFFF00"/>
                </a:solidFill>
              </a:rPr>
              <a:t>.</a:t>
            </a:r>
            <a:endParaRPr lang="cs-CZ" sz="2400" b="1" u="sng" dirty="0">
              <a:solidFill>
                <a:srgbClr val="FFFF00"/>
              </a:solidFill>
            </a:endParaRP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395536" y="2276872"/>
            <a:ext cx="3312368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plnovýznamové sloveso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323528" y="3068960"/>
            <a:ext cx="3384376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přechodník minulý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4067944" y="2276872"/>
            <a:ext cx="3384376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podstatné jméno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4067944" y="3068960"/>
            <a:ext cx="4608512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přísudek jmenný (být nějaký)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323528" y="3861048"/>
            <a:ext cx="3384376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přídavné jméno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3995936" y="3861048"/>
            <a:ext cx="3384376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a další?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395536" y="2276872"/>
            <a:ext cx="3312368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Opravil a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1" name="Obdélník se zakulaceným příčným rohem 10"/>
          <p:cNvSpPr/>
          <p:nvPr/>
        </p:nvSpPr>
        <p:spPr>
          <a:xfrm>
            <a:off x="323528" y="3068960"/>
            <a:ext cx="3384376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Opraviv práci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2" name="Obdélník se zakulaceným příčným rohem 11"/>
          <p:cNvSpPr/>
          <p:nvPr/>
        </p:nvSpPr>
        <p:spPr>
          <a:xfrm>
            <a:off x="323528" y="3861048"/>
            <a:ext cx="3384376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Opravenou práci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4" name="Obdélník se zakulaceným příčným rohem 13"/>
          <p:cNvSpPr/>
          <p:nvPr/>
        </p:nvSpPr>
        <p:spPr>
          <a:xfrm>
            <a:off x="4067944" y="2276872"/>
            <a:ext cx="3384376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Po opravě …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5" name="Obdélník se zakulaceným příčným rohem 14"/>
          <p:cNvSpPr/>
          <p:nvPr/>
        </p:nvSpPr>
        <p:spPr>
          <a:xfrm>
            <a:off x="4067944" y="3068960"/>
            <a:ext cx="4608512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Práce byla opravená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6" name="Obdélník se zakulaceným příčným rohem 15"/>
          <p:cNvSpPr/>
          <p:nvPr/>
        </p:nvSpPr>
        <p:spPr>
          <a:xfrm>
            <a:off x="3985206" y="3874404"/>
            <a:ext cx="4187193" cy="5040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Když měl práci opravenou</a:t>
            </a:r>
            <a:endParaRPr lang="cs-CZ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2636912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Si </a:t>
            </a:r>
            <a:r>
              <a:rPr lang="cs-CZ" sz="2000" b="1" dirty="0" err="1" smtClean="0"/>
              <a:t>todos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están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acuerdo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yo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haré</a:t>
            </a:r>
            <a:r>
              <a:rPr lang="cs-CZ" sz="2000" b="1" dirty="0" smtClean="0"/>
              <a:t> 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699792" y="3068960"/>
            <a:ext cx="3996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todos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deacuerdo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yo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haré</a:t>
            </a:r>
            <a:r>
              <a:rPr lang="cs-CZ" sz="2000" b="1" dirty="0" smtClean="0"/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0" y="692696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Todos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días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discuten</a:t>
            </a:r>
            <a:r>
              <a:rPr lang="cs-CZ" sz="2000" b="1" dirty="0" smtClean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779912" y="692696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Pasan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días</a:t>
            </a:r>
            <a:r>
              <a:rPr lang="cs-CZ" sz="2000" b="1" dirty="0" smtClean="0"/>
              <a:t>                                  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1412776"/>
            <a:ext cx="6257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Como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sabe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hermana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anda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mal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dinero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</a:t>
            </a:r>
            <a:r>
              <a:rPr lang="cs-CZ" sz="2000" b="1" dirty="0" smtClean="0"/>
              <a:t> ha </a:t>
            </a:r>
            <a:r>
              <a:rPr lang="cs-CZ" sz="2000" b="1" dirty="0" err="1" smtClean="0"/>
              <a:t>ofrecido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dinero</a:t>
            </a:r>
            <a:r>
              <a:rPr lang="cs-CZ" sz="2000" b="1" dirty="0" smtClean="0"/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1520" y="508518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Si </a:t>
            </a:r>
            <a:r>
              <a:rPr lang="cs-CZ" sz="2000" b="1" dirty="0" err="1" smtClean="0"/>
              <a:t>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prisa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llegas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tiempo</a:t>
            </a:r>
            <a:r>
              <a:rPr lang="cs-CZ" sz="2000" b="1" dirty="0" smtClean="0"/>
              <a:t>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91672" y="5013176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prisa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llegas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tiempo</a:t>
            </a:r>
            <a:r>
              <a:rPr lang="cs-CZ" sz="2000" b="1" dirty="0" smtClean="0"/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520" y="3861048"/>
            <a:ext cx="7884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Aunque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con</a:t>
            </a:r>
            <a:r>
              <a:rPr lang="cs-CZ" sz="2000" b="1" dirty="0" smtClean="0"/>
              <a:t> mis </a:t>
            </a:r>
            <a:r>
              <a:rPr lang="cs-CZ" sz="2000" b="1" dirty="0" err="1" smtClean="0"/>
              <a:t>propios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ojos</a:t>
            </a:r>
            <a:r>
              <a:rPr lang="cs-CZ" sz="2000" b="1" dirty="0" smtClean="0"/>
              <a:t>, no </a:t>
            </a:r>
            <a:r>
              <a:rPr lang="cs-CZ" sz="2000" b="1" dirty="0" err="1" smtClean="0"/>
              <a:t>puedo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creérmelo</a:t>
            </a:r>
            <a:r>
              <a:rPr lang="cs-CZ" sz="2000" b="1" dirty="0" smtClean="0"/>
              <a:t>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4365104"/>
            <a:ext cx="8676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Aún</a:t>
            </a:r>
            <a:r>
              <a:rPr lang="cs-CZ" sz="2000" b="1" dirty="0" smtClean="0"/>
              <a:t>                                 </a:t>
            </a:r>
            <a:r>
              <a:rPr lang="cs-CZ" sz="2000" b="1" dirty="0" err="1" smtClean="0"/>
              <a:t>con</a:t>
            </a:r>
            <a:r>
              <a:rPr lang="cs-CZ" sz="2000" b="1" dirty="0" smtClean="0"/>
              <a:t> mis </a:t>
            </a:r>
            <a:r>
              <a:rPr lang="cs-CZ" sz="2000" b="1" dirty="0" err="1" smtClean="0"/>
              <a:t>propios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ejes</a:t>
            </a:r>
            <a:r>
              <a:rPr lang="cs-CZ" sz="2000" b="1" dirty="0" smtClean="0"/>
              <a:t>, no </a:t>
            </a:r>
            <a:r>
              <a:rPr lang="cs-CZ" sz="2000" b="1" dirty="0" err="1" smtClean="0"/>
              <a:t>puedo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creérlmelo</a:t>
            </a:r>
            <a:r>
              <a:rPr lang="cs-CZ" sz="2000" b="1" dirty="0" smtClean="0"/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5733256"/>
            <a:ext cx="625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Siempre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hace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tarea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mientras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escucha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música</a:t>
            </a:r>
            <a:r>
              <a:rPr lang="cs-CZ" sz="2000" b="1" dirty="0" smtClean="0"/>
              <a:t>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6237312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Siempre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hace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tarea</a:t>
            </a:r>
            <a:r>
              <a:rPr lang="cs-CZ" sz="2000" b="1" dirty="0" smtClean="0"/>
              <a:t>                                 </a:t>
            </a:r>
            <a:r>
              <a:rPr lang="cs-CZ" sz="2000" b="1" dirty="0" err="1" smtClean="0"/>
              <a:t>música</a:t>
            </a:r>
            <a:r>
              <a:rPr lang="cs-CZ" sz="2000" b="1" dirty="0" smtClean="0"/>
              <a:t>.</a:t>
            </a:r>
          </a:p>
        </p:txBody>
      </p:sp>
      <p:sp>
        <p:nvSpPr>
          <p:cNvPr id="14" name="Obdélník se zakulaceným příčným rohem 13">
            <a:hlinkClick r:id="rId2" action="ppaction://hlinksldjump"/>
          </p:cNvPr>
          <p:cNvSpPr/>
          <p:nvPr/>
        </p:nvSpPr>
        <p:spPr>
          <a:xfrm>
            <a:off x="5724128" y="692696"/>
            <a:ext cx="2160240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5" name="Obdélník se zakulaceným příčným rohem 14">
            <a:hlinkClick r:id="rId2" action="ppaction://hlinksldjump"/>
          </p:cNvPr>
          <p:cNvSpPr/>
          <p:nvPr/>
        </p:nvSpPr>
        <p:spPr>
          <a:xfrm>
            <a:off x="5724128" y="692696"/>
            <a:ext cx="2160240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discutiendo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6" name="Obdélník se zakulaceným příčným rohem 15">
            <a:hlinkClick r:id="rId2" action="ppaction://hlinksldjump"/>
          </p:cNvPr>
          <p:cNvSpPr/>
          <p:nvPr/>
        </p:nvSpPr>
        <p:spPr>
          <a:xfrm>
            <a:off x="2843808" y="1844824"/>
            <a:ext cx="2160240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148064" y="1844824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su</a:t>
            </a:r>
            <a:r>
              <a:rPr lang="cs-CZ" b="1" dirty="0" smtClean="0"/>
              <a:t> </a:t>
            </a:r>
            <a:r>
              <a:rPr lang="cs-CZ" b="1" dirty="0" err="1" smtClean="0"/>
              <a:t>hermana</a:t>
            </a:r>
            <a:r>
              <a:rPr lang="cs-CZ" b="1" dirty="0" smtClean="0"/>
              <a:t> </a:t>
            </a:r>
            <a:r>
              <a:rPr lang="cs-CZ" b="1" dirty="0" err="1" smtClean="0"/>
              <a:t>anda</a:t>
            </a:r>
            <a:r>
              <a:rPr lang="cs-CZ" b="1" dirty="0" smtClean="0"/>
              <a:t> …</a:t>
            </a:r>
            <a:endParaRPr lang="cs-CZ" b="1" dirty="0"/>
          </a:p>
        </p:txBody>
      </p:sp>
      <p:sp>
        <p:nvSpPr>
          <p:cNvPr id="18" name="Obdélník se zakulaceným příčným rohem 17">
            <a:hlinkClick r:id="rId2" action="ppaction://hlinksldjump"/>
          </p:cNvPr>
          <p:cNvSpPr/>
          <p:nvPr/>
        </p:nvSpPr>
        <p:spPr>
          <a:xfrm>
            <a:off x="2843808" y="1844824"/>
            <a:ext cx="2160240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Sabiendo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9" name="Obdélník se zakulaceným příčným rohem 18">
            <a:hlinkClick r:id="rId2" action="ppaction://hlinksldjump"/>
          </p:cNvPr>
          <p:cNvSpPr/>
          <p:nvPr/>
        </p:nvSpPr>
        <p:spPr>
          <a:xfrm>
            <a:off x="395536" y="3068960"/>
            <a:ext cx="2160240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0" name="Obdélník se zakulaceným příčným rohem 19">
            <a:hlinkClick r:id="rId2" action="ppaction://hlinksldjump"/>
          </p:cNvPr>
          <p:cNvSpPr/>
          <p:nvPr/>
        </p:nvSpPr>
        <p:spPr>
          <a:xfrm>
            <a:off x="395536" y="3068960"/>
            <a:ext cx="2160240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Estando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1" name="Obdélník se zakulaceným příčným rohem 20">
            <a:hlinkClick r:id="rId2" action="ppaction://hlinksldjump"/>
          </p:cNvPr>
          <p:cNvSpPr/>
          <p:nvPr/>
        </p:nvSpPr>
        <p:spPr>
          <a:xfrm>
            <a:off x="899592" y="4365104"/>
            <a:ext cx="2088232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2" name="Obdélník se zakulaceným příčným rohem 21">
            <a:hlinkClick r:id="rId2" action="ppaction://hlinksldjump"/>
          </p:cNvPr>
          <p:cNvSpPr/>
          <p:nvPr/>
        </p:nvSpPr>
        <p:spPr>
          <a:xfrm>
            <a:off x="899592" y="4365104"/>
            <a:ext cx="2088232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viéndolo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3" name="Obdélník se zakulaceným příčným rohem 22">
            <a:hlinkClick r:id="rId2" action="ppaction://hlinksldjump"/>
          </p:cNvPr>
          <p:cNvSpPr/>
          <p:nvPr/>
        </p:nvSpPr>
        <p:spPr>
          <a:xfrm>
            <a:off x="4139952" y="5013176"/>
            <a:ext cx="2016224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4" name="Obdélník se zakulaceným příčným rohem 23">
            <a:hlinkClick r:id="rId2" action="ppaction://hlinksldjump"/>
          </p:cNvPr>
          <p:cNvSpPr/>
          <p:nvPr/>
        </p:nvSpPr>
        <p:spPr>
          <a:xfrm>
            <a:off x="4139952" y="5013176"/>
            <a:ext cx="2088232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Dándote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5" name="Obdélník se zakulaceným příčným rohem 24">
            <a:hlinkClick r:id="rId2" action="ppaction://hlinksldjump"/>
          </p:cNvPr>
          <p:cNvSpPr/>
          <p:nvPr/>
        </p:nvSpPr>
        <p:spPr>
          <a:xfrm>
            <a:off x="3059832" y="6237312"/>
            <a:ext cx="2088232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6" name="Obdélník se zakulaceným příčným rohem 25">
            <a:hlinkClick r:id="rId2" action="ppaction://hlinksldjump"/>
          </p:cNvPr>
          <p:cNvSpPr/>
          <p:nvPr/>
        </p:nvSpPr>
        <p:spPr>
          <a:xfrm>
            <a:off x="3059832" y="6237312"/>
            <a:ext cx="2088232" cy="432048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escuchando</a:t>
            </a:r>
            <a:endParaRPr lang="cs-CZ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2">
            <a:hlinkClick r:id="rId3" action="ppaction://hlinksldjump"/>
          </p:cNvPr>
          <p:cNvSpPr/>
          <p:nvPr/>
        </p:nvSpPr>
        <p:spPr>
          <a:xfrm>
            <a:off x="3563888" y="188640"/>
            <a:ext cx="1872208" cy="576064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u="sng" dirty="0" smtClean="0">
                <a:solidFill>
                  <a:srgbClr val="FFFF00"/>
                </a:solidFill>
              </a:rPr>
              <a:t>Zdroje:</a:t>
            </a:r>
            <a:endParaRPr lang="cs-CZ" sz="2400" b="1" u="sng" dirty="0">
              <a:solidFill>
                <a:srgbClr val="FFFF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971378"/>
            <a:ext cx="835292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FIALOVÁ, I., V. JUŘINOVÁ, a J. ŠKUTOVÁ.  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Španělská slovesa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1.vyd. Brno :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2006. ISBN 80-251-1000-1.</a:t>
            </a:r>
            <a:endParaRPr lang="cs-CZ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702</TotalTime>
  <Words>427</Words>
  <Application>Microsoft Office PowerPoint</Application>
  <PresentationFormat>Předvádění na obrazovce (4:3)</PresentationFormat>
  <Paragraphs>95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 2</vt:lpstr>
      <vt:lpstr>Přehlednost</vt:lpstr>
      <vt:lpstr>Gerundio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Concordancia temporal</dc:title>
  <dc:creator>Nano</dc:creator>
  <cp:lastModifiedBy>uživatel16</cp:lastModifiedBy>
  <cp:revision>61</cp:revision>
  <dcterms:created xsi:type="dcterms:W3CDTF">2013-03-02T08:02:52Z</dcterms:created>
  <dcterms:modified xsi:type="dcterms:W3CDTF">2014-03-16T09:45:22Z</dcterms:modified>
</cp:coreProperties>
</file>