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37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807E5-342F-48E7-9752-003435836D70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5FEC9-A76E-4C85-9914-27A72AF289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2293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Všechna slovesa –UÍR</a:t>
            </a:r>
          </a:p>
          <a:p>
            <a:r>
              <a:rPr lang="cs-CZ" dirty="0" smtClean="0"/>
              <a:t>Nepravidelnosti – viz </a:t>
            </a:r>
            <a:r>
              <a:rPr lang="cs-CZ" dirty="0" err="1" smtClean="0"/>
              <a:t>indefinido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5FEC9-A76E-4C85-9914-27A72AF289C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Věty zkracované složeným gerundiem lze zkrátit i složeným infinitivem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5FEC9-A76E-4C85-9914-27A72AF289C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E404C9-7CA3-4B40-A4B6-C2C8A31E2A4E}" type="datetimeFigureOut">
              <a:rPr lang="cs-CZ" smtClean="0"/>
              <a:pPr/>
              <a:t>10.10.2013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A55EDE-BA31-4F0D-963D-4FB079D995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Vazba ESTAR + </a:t>
            </a:r>
            <a:r>
              <a:rPr lang="cs-CZ" dirty="0" err="1" smtClean="0"/>
              <a:t>gerundio</a:t>
            </a:r>
            <a:r>
              <a:rPr lang="cs-CZ" dirty="0" smtClean="0"/>
              <a:t> v různých časech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115616" y="5013176"/>
            <a:ext cx="7704856" cy="1152128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196752"/>
            <a:ext cx="43726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Si </a:t>
            </a: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das</a:t>
            </a:r>
            <a:r>
              <a:rPr lang="cs-CZ" b="1" dirty="0" smtClean="0"/>
              <a:t> </a:t>
            </a:r>
            <a:r>
              <a:rPr lang="cs-CZ" b="1" u="sng" dirty="0" err="1" smtClean="0"/>
              <a:t>el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biberón</a:t>
            </a:r>
            <a:r>
              <a:rPr lang="cs-CZ" b="1" u="sng" dirty="0" smtClean="0"/>
              <a:t> </a:t>
            </a:r>
            <a:r>
              <a:rPr lang="cs-CZ" b="1" dirty="0" err="1" smtClean="0"/>
              <a:t>deja</a:t>
            </a:r>
            <a:r>
              <a:rPr lang="cs-CZ" b="1" dirty="0" smtClean="0"/>
              <a:t> de </a:t>
            </a:r>
            <a:r>
              <a:rPr lang="cs-CZ" b="1" dirty="0" err="1" smtClean="0"/>
              <a:t>llorar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err="1" smtClean="0"/>
              <a:t>Cuando</a:t>
            </a:r>
            <a:r>
              <a:rPr lang="cs-CZ" b="1" dirty="0" smtClean="0"/>
              <a:t> se </a:t>
            </a:r>
            <a:r>
              <a:rPr lang="cs-CZ" b="1" dirty="0" err="1" smtClean="0"/>
              <a:t>ponía</a:t>
            </a:r>
            <a:r>
              <a:rPr lang="cs-CZ" b="1" dirty="0" smtClean="0"/>
              <a:t> </a:t>
            </a:r>
            <a:r>
              <a:rPr lang="cs-CZ" b="1" u="sng" dirty="0" smtClean="0"/>
              <a:t>la </a:t>
            </a:r>
            <a:r>
              <a:rPr lang="cs-CZ" b="1" u="sng" dirty="0" err="1" smtClean="0"/>
              <a:t>chaqueta</a:t>
            </a:r>
            <a:r>
              <a:rPr lang="cs-CZ" b="1" dirty="0" smtClean="0"/>
              <a:t>, se </a:t>
            </a:r>
            <a:r>
              <a:rPr lang="cs-CZ" b="1" dirty="0" err="1" smtClean="0"/>
              <a:t>le</a:t>
            </a:r>
            <a:endParaRPr lang="cs-CZ" b="1" dirty="0" smtClean="0"/>
          </a:p>
          <a:p>
            <a:r>
              <a:rPr lang="cs-CZ" b="1" dirty="0" err="1" smtClean="0"/>
              <a:t>cayó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botón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limpiaba</a:t>
            </a:r>
            <a:r>
              <a:rPr lang="cs-CZ" b="1" dirty="0" smtClean="0"/>
              <a:t> </a:t>
            </a:r>
            <a:r>
              <a:rPr lang="cs-CZ" b="1" u="sng" dirty="0" smtClean="0"/>
              <a:t>la </a:t>
            </a:r>
            <a:r>
              <a:rPr lang="cs-CZ" b="1" u="sng" dirty="0" err="1" smtClean="0"/>
              <a:t>ventana</a:t>
            </a:r>
            <a:r>
              <a:rPr lang="cs-CZ" b="1" dirty="0" smtClean="0"/>
              <a:t>, </a:t>
            </a:r>
            <a:r>
              <a:rPr lang="cs-CZ" b="1" dirty="0" err="1" smtClean="0"/>
              <a:t>rompí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cristal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err="1" smtClean="0"/>
              <a:t>Mientras</a:t>
            </a:r>
            <a:r>
              <a:rPr lang="cs-CZ" b="1" dirty="0" smtClean="0"/>
              <a:t> </a:t>
            </a:r>
            <a:r>
              <a:rPr lang="cs-CZ" b="1" dirty="0" err="1" smtClean="0"/>
              <a:t>cruzaba</a:t>
            </a:r>
            <a:r>
              <a:rPr lang="cs-CZ" b="1" dirty="0" smtClean="0"/>
              <a:t> la </a:t>
            </a:r>
            <a:r>
              <a:rPr lang="cs-CZ" b="1" dirty="0" err="1" smtClean="0"/>
              <a:t>calle</a:t>
            </a:r>
            <a:r>
              <a:rPr lang="cs-CZ" b="1" dirty="0" smtClean="0"/>
              <a:t>, </a:t>
            </a:r>
            <a:r>
              <a:rPr lang="cs-CZ" b="1" dirty="0" err="1" smtClean="0"/>
              <a:t>vi</a:t>
            </a:r>
            <a:r>
              <a:rPr lang="cs-CZ" b="1" dirty="0" smtClean="0"/>
              <a:t> </a:t>
            </a:r>
            <a:r>
              <a:rPr lang="cs-CZ" b="1" u="sng" dirty="0" smtClean="0"/>
              <a:t>a Juan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salía</a:t>
            </a:r>
            <a:r>
              <a:rPr lang="cs-CZ" b="1" dirty="0" smtClean="0"/>
              <a:t> de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casa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4427984" y="1124744"/>
            <a:ext cx="4392488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Dándoselo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deja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llorar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427984" y="2060848"/>
            <a:ext cx="4392488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Poniéndosela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cayó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botón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499992" y="2852936"/>
            <a:ext cx="4392488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Limpiándola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rompí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cristal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915816" y="3861048"/>
            <a:ext cx="590465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Cruzando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calle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vi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saliendo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casa</a:t>
            </a:r>
            <a:r>
              <a:rPr lang="cs-CZ" sz="2000" b="1" dirty="0" smtClean="0">
                <a:solidFill>
                  <a:schemeClr val="tx1"/>
                </a:solidFill>
              </a:rPr>
              <a:t>..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59632" y="548680"/>
            <a:ext cx="607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Nahraď podtržené výrazy zájmeny a zkrať gerundiem: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915816" y="260648"/>
            <a:ext cx="2232248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Zdroje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51773"/>
            <a:ext cx="87111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FIALOVÁ, I., V. JUŘINOVÁ, a J. ŠKUTOVÁ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Španělská slovesa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1.vyd. Brno :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Computer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Press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2006. ISBN 80-251-1000-1.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err="1" smtClean="0">
                <a:latin typeface="Calibri" pitchFamily="34" charset="0"/>
                <a:cs typeface="Times New Roman" pitchFamily="18" charset="0"/>
              </a:rPr>
              <a:t>Tema</a:t>
            </a:r>
            <a:r>
              <a:rPr lang="cs-CZ" sz="1400" dirty="0" smtClean="0">
                <a:latin typeface="Calibri" pitchFamily="34" charset="0"/>
                <a:cs typeface="Times New Roman" pitchFamily="18" charset="0"/>
              </a:rPr>
              <a:t> 9, s. 33 – 36.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539552" y="1772816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Přítomný čas průběhový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539552" y="836712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Tvoření gerundia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>
            <a:hlinkClick r:id="rId4" action="ppaction://hlinksldjump"/>
          </p:cNvPr>
          <p:cNvSpPr/>
          <p:nvPr/>
        </p:nvSpPr>
        <p:spPr>
          <a:xfrm>
            <a:off x="539552" y="3645024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Složené gerundium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>
            <a:hlinkClick r:id="rId5" action="ppaction://hlinksldjump"/>
          </p:cNvPr>
          <p:cNvSpPr/>
          <p:nvPr/>
        </p:nvSpPr>
        <p:spPr>
          <a:xfrm>
            <a:off x="539552" y="2708920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Užití - </a:t>
            </a:r>
            <a:r>
              <a:rPr lang="cs-CZ" sz="2400" b="1" dirty="0" err="1" smtClean="0">
                <a:solidFill>
                  <a:schemeClr val="tx1"/>
                </a:solidFill>
              </a:rPr>
              <a:t>Uso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>
            <a:hlinkClick r:id="rId6" action="ppaction://hlinksldjump"/>
          </p:cNvPr>
          <p:cNvSpPr/>
          <p:nvPr/>
        </p:nvSpPr>
        <p:spPr>
          <a:xfrm>
            <a:off x="539552" y="4581128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Zkracování vět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771800" y="260648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Tvoření gerundia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043608" y="1268760"/>
            <a:ext cx="1656184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-AR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6372200" y="1268760"/>
            <a:ext cx="1656184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-ER  -IR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043608" y="234888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</a:t>
            </a:r>
            <a:r>
              <a:rPr lang="cs-CZ" sz="2000" b="1" dirty="0" err="1" smtClean="0">
                <a:solidFill>
                  <a:schemeClr val="tx1"/>
                </a:solidFill>
              </a:rPr>
              <a:t>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372200" y="227687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</a:t>
            </a:r>
            <a:r>
              <a:rPr lang="cs-CZ" sz="2000" b="1" dirty="0" err="1" smtClean="0">
                <a:solidFill>
                  <a:schemeClr val="tx1"/>
                </a:solidFill>
              </a:rPr>
              <a:t>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43608" y="3284984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BAILAR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043608" y="3933056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BESAR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043608" y="458112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CANTAR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043608" y="5229200"/>
            <a:ext cx="201622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ESCUCHAR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43608" y="587727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JUGAR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043608" y="3284984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bailando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043608" y="3933056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besando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043608" y="458112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cantando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043608" y="5229200"/>
            <a:ext cx="201622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escuchando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043608" y="587727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jugando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372200" y="3284984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SALIR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372200" y="3933056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COMER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372200" y="458112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ABRIR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372200" y="522920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TENER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372200" y="587727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VIVIR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372200" y="3284984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saliendo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372200" y="3933056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372200" y="458112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abriendo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372200" y="522920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teniendo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6372200" y="587727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viviendo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1520" y="1268760"/>
            <a:ext cx="59046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Slovesa –ER, -IR s kmenem končícím na samohlásku a sloveso 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660232" y="1412776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-YENDO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771800" y="260648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Nepravidelnosti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79512" y="242088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CREER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195736" y="242088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LEER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283968" y="242088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OÍR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411760" y="3140968"/>
            <a:ext cx="201622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CONSTRUÍR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660232" y="242088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HUÍR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79512" y="242088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creyendo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195736" y="242088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leyendo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283968" y="242088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oyendo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11760" y="3140968"/>
            <a:ext cx="201622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construyendo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660232" y="242088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huyendo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716016" y="314096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716016" y="3140968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yendo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51520" y="1268760"/>
            <a:ext cx="5112568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Slovesa -IR se změnou kmenové samohlásky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508104" y="1268760"/>
            <a:ext cx="158417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 – I, E - IE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508104" y="1844824"/>
            <a:ext cx="1296144" cy="36004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 - 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51520" y="234888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PEDIR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7308304" y="1340768"/>
            <a:ext cx="864096" cy="36004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7308304" y="1844824"/>
            <a:ext cx="864096" cy="36004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195736" y="234888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REÍR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251520" y="299695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SENTIR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195736" y="299695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MENTIR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4139952" y="234888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REPETIR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6084168" y="234888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SEGUIR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4139952" y="299695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DORMIR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6084168" y="299695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MORIR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251520" y="234888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pidiendo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2195736" y="234888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251520" y="299695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sintiendo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2195736" y="299695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mintiendo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4139952" y="234888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repitiendo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6084168" y="2348880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siguiendo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4139952" y="299695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durmiendo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6084168" y="2996952"/>
            <a:ext cx="1656184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muriendo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251520" y="4293096"/>
            <a:ext cx="3024336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Sloveso PODER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3635896" y="4293096"/>
            <a:ext cx="2160240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pudiendo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555776" y="332656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Přítomný čas průběhový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0" y="1916832"/>
            <a:ext cx="3600400" cy="576064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ESTAR + </a:t>
            </a:r>
            <a:r>
              <a:rPr lang="cs-CZ" sz="2400" b="1" dirty="0" err="1" smtClean="0">
                <a:solidFill>
                  <a:schemeClr val="tx1"/>
                </a:solidFill>
              </a:rPr>
              <a:t>gerundio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355976" y="1772816"/>
            <a:ext cx="158417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372200" y="1772816"/>
            <a:ext cx="158417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2492896"/>
            <a:ext cx="158417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372200" y="2492896"/>
            <a:ext cx="158417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TENER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355976" y="3212976"/>
            <a:ext cx="158417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VOLVER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372200" y="3212976"/>
            <a:ext cx="158417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VENIR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355976" y="3933056"/>
            <a:ext cx="3600400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VERBOS MODALES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115616" y="1484784"/>
            <a:ext cx="1890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Perífrasis</a:t>
            </a:r>
            <a:r>
              <a:rPr lang="cs-CZ" b="1" dirty="0" smtClean="0"/>
              <a:t> </a:t>
            </a:r>
            <a:r>
              <a:rPr lang="cs-CZ" b="1" dirty="0" err="1" smtClean="0"/>
              <a:t>verbal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644008" y="1340768"/>
            <a:ext cx="3190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¡NO CON ESTOS VERBOS!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95536" y="5455511"/>
            <a:ext cx="1584176" cy="493769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llamo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95536" y="6093296"/>
            <a:ext cx="1584176" cy="49377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haces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123728" y="5455511"/>
            <a:ext cx="1584176" cy="493769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cena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123728" y="6093296"/>
            <a:ext cx="1584176" cy="49377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damos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923928" y="5455511"/>
            <a:ext cx="1584176" cy="493769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 </a:t>
            </a:r>
            <a:r>
              <a:rPr lang="cs-CZ" sz="2000" b="1" dirty="0" err="1" smtClean="0">
                <a:solidFill>
                  <a:schemeClr val="tx1"/>
                </a:solidFill>
              </a:rPr>
              <a:t>duchan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923928" y="6093296"/>
            <a:ext cx="1584176" cy="49377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jugáis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652120" y="5455511"/>
            <a:ext cx="1584176" cy="493769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salgo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652120" y="6093296"/>
            <a:ext cx="1584176" cy="49377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empiezas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7343800" y="5455511"/>
            <a:ext cx="1584176" cy="493769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cierran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7343800" y="6093296"/>
            <a:ext cx="1584176" cy="49377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abres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51520" y="2924944"/>
            <a:ext cx="3600400" cy="64807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zvratná a osobní zájmena CD a CI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139952" y="2636912"/>
            <a:ext cx="352839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ME LO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contando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139952" y="3356992"/>
            <a:ext cx="352839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cont</a:t>
            </a:r>
            <a:r>
              <a:rPr lang="cs-CZ" sz="2000" b="1" dirty="0" err="1" smtClean="0">
                <a:solidFill>
                  <a:srgbClr val="FF0000"/>
                </a:solidFill>
              </a:rPr>
              <a:t>á</a:t>
            </a:r>
            <a:r>
              <a:rPr lang="cs-CZ" sz="2000" b="1" dirty="0" err="1" smtClean="0">
                <a:solidFill>
                  <a:schemeClr val="tx1"/>
                </a:solidFill>
              </a:rPr>
              <a:t>ndoMELO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139952" y="4005064"/>
            <a:ext cx="352839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ME </a:t>
            </a:r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levantando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139952" y="4653136"/>
            <a:ext cx="352839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levant</a:t>
            </a:r>
            <a:r>
              <a:rPr lang="cs-CZ" sz="2000" b="1" dirty="0" err="1">
                <a:solidFill>
                  <a:srgbClr val="FF0000"/>
                </a:solidFill>
              </a:rPr>
              <a:t>á</a:t>
            </a:r>
            <a:r>
              <a:rPr lang="cs-CZ" sz="2000" b="1" dirty="0" err="1" smtClean="0">
                <a:solidFill>
                  <a:schemeClr val="tx1"/>
                </a:solidFill>
              </a:rPr>
              <a:t>ndoME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95536" y="5373216"/>
            <a:ext cx="1584176" cy="576064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llamando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395536" y="6093295"/>
            <a:ext cx="1584176" cy="576065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estás</a:t>
            </a:r>
            <a:r>
              <a:rPr lang="cs-CZ" sz="2000" b="1" dirty="0" smtClean="0">
                <a:solidFill>
                  <a:schemeClr val="tx1"/>
                </a:solidFill>
              </a:rPr>
              <a:t> haciendo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123728" y="5373216"/>
            <a:ext cx="1584176" cy="576064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cenando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123728" y="6093295"/>
            <a:ext cx="1584176" cy="576065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estamos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923928" y="5373216"/>
            <a:ext cx="1584176" cy="576064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 </a:t>
            </a:r>
            <a:r>
              <a:rPr lang="cs-CZ" sz="2000" b="1" dirty="0" err="1" smtClean="0">
                <a:solidFill>
                  <a:schemeClr val="tx1"/>
                </a:solidFill>
              </a:rPr>
              <a:t>están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duchando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3923928" y="6093295"/>
            <a:ext cx="1584176" cy="576065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estáis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jugando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5652120" y="5373216"/>
            <a:ext cx="1584176" cy="576064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saliendo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5580112" y="6093295"/>
            <a:ext cx="1656184" cy="576065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empezando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7343800" y="5373216"/>
            <a:ext cx="1584176" cy="576064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cerrando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7343800" y="6093295"/>
            <a:ext cx="1584176" cy="576065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estás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abriendo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2" grpId="0" animBg="1"/>
      <p:bldP spid="12" grpId="1" animBg="1"/>
      <p:bldP spid="13" grpId="0"/>
      <p:bldP spid="14" grpId="0"/>
      <p:bldP spid="14" grpId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411760" y="260648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Užití – </a:t>
            </a:r>
            <a:r>
              <a:rPr lang="cs-CZ" sz="2400" b="1" dirty="0" err="1" smtClean="0">
                <a:solidFill>
                  <a:schemeClr val="tx1"/>
                </a:solidFill>
              </a:rPr>
              <a:t>Uso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del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gerundio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1268760"/>
            <a:ext cx="64807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1.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3429000"/>
            <a:ext cx="64807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2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7544" y="5589240"/>
            <a:ext cx="64807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3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1340768"/>
            <a:ext cx="286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Přítomný čas průběhový: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3995936" y="1340768"/>
            <a:ext cx="374441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Ahora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explicando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995936" y="1988840"/>
            <a:ext cx="4299144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Jorge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mejor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aparcando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95936" y="2636912"/>
            <a:ext cx="374441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 mi to povídáš?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3429000"/>
            <a:ext cx="28600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Jeden ze dvou zároveň</a:t>
            </a:r>
          </a:p>
          <a:p>
            <a:r>
              <a:rPr lang="cs-CZ" b="1" dirty="0" smtClean="0"/>
              <a:t>probíhajících dějů. Do </a:t>
            </a:r>
          </a:p>
          <a:p>
            <a:r>
              <a:rPr lang="cs-CZ" b="1" dirty="0" smtClean="0"/>
              <a:t>CZ překládáme – a když,</a:t>
            </a:r>
          </a:p>
          <a:p>
            <a:r>
              <a:rPr lang="cs-CZ" b="1" dirty="0" smtClean="0"/>
              <a:t>protože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4139952" y="3429000"/>
            <a:ext cx="4680520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Saliendo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cole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gritaba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felicidad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139952" y="4077072"/>
            <a:ext cx="4299144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juegues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comiendo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139952" y="4725144"/>
            <a:ext cx="374441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Lola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cocina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cantando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5445224"/>
            <a:ext cx="38622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Časový rámec pro děj vyjádřený </a:t>
            </a:r>
          </a:p>
          <a:p>
            <a:r>
              <a:rPr lang="cs-CZ" b="1" dirty="0" smtClean="0"/>
              <a:t>časovaným slovesem. Překládáme </a:t>
            </a:r>
          </a:p>
          <a:p>
            <a:r>
              <a:rPr lang="cs-CZ" b="1" dirty="0" smtClean="0"/>
              <a:t>- zatímco, během, v průběhu</a:t>
            </a:r>
            <a:endParaRPr lang="cs-CZ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4860032" y="5517232"/>
            <a:ext cx="4047624" cy="100811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Zatímco se koupeš, umýváš si záda, svět se se mnou houpe všechno mi z rukou padá.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860032" y="5517232"/>
            <a:ext cx="4047624" cy="100811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Baňándote</a:t>
            </a:r>
            <a:r>
              <a:rPr lang="cs-CZ" sz="2000" b="1" dirty="0" smtClean="0">
                <a:solidFill>
                  <a:schemeClr val="tx1"/>
                </a:solidFill>
              </a:rPr>
              <a:t> y </a:t>
            </a:r>
            <a:r>
              <a:rPr lang="cs-CZ" sz="2000" b="1" dirty="0" err="1" smtClean="0">
                <a:solidFill>
                  <a:schemeClr val="tx1"/>
                </a:solidFill>
              </a:rPr>
              <a:t>lavándote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espalda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mundo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marea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todo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cae</a:t>
            </a:r>
            <a:r>
              <a:rPr lang="cs-CZ" sz="2000" b="1" dirty="0" smtClean="0">
                <a:solidFill>
                  <a:schemeClr val="tx1"/>
                </a:solidFill>
              </a:rPr>
              <a:t> de manos.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1520" y="332656"/>
            <a:ext cx="64807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4.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43608" y="332656"/>
            <a:ext cx="3222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Vyjadřuje způsob, jakým</a:t>
            </a:r>
          </a:p>
          <a:p>
            <a:r>
              <a:rPr lang="cs-CZ" b="1" dirty="0" smtClean="0"/>
              <a:t>děje probíhají: </a:t>
            </a:r>
            <a:r>
              <a:rPr lang="cs-CZ" b="1" dirty="0" err="1" smtClean="0"/>
              <a:t>přeekládáme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4644008" y="404664"/>
            <a:ext cx="3312368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ha </a:t>
            </a:r>
            <a:r>
              <a:rPr lang="cs-CZ" sz="2000" b="1" dirty="0" err="1" smtClean="0">
                <a:solidFill>
                  <a:schemeClr val="tx1"/>
                </a:solidFill>
              </a:rPr>
              <a:t>dicho</a:t>
            </a:r>
            <a:r>
              <a:rPr lang="cs-CZ" sz="2000" b="1" u="sng" dirty="0" smtClean="0">
                <a:solidFill>
                  <a:schemeClr val="tx1"/>
                </a:solidFill>
              </a:rPr>
              <a:t> </a:t>
            </a:r>
            <a:r>
              <a:rPr lang="cs-CZ" sz="2000" b="1" u="sng" dirty="0" err="1" smtClean="0">
                <a:solidFill>
                  <a:schemeClr val="tx1"/>
                </a:solidFill>
              </a:rPr>
              <a:t>llorando</a:t>
            </a:r>
            <a:endParaRPr lang="cs-CZ" sz="2000" b="1" u="sng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067944" y="1340768"/>
            <a:ext cx="1872208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podst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r>
              <a:rPr lang="cs-CZ" sz="2000" b="1" dirty="0" err="1" smtClean="0">
                <a:solidFill>
                  <a:schemeClr val="tx1"/>
                </a:solidFill>
              </a:rPr>
              <a:t>jm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067944" y="2060848"/>
            <a:ext cx="1872208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příd.. </a:t>
            </a:r>
            <a:r>
              <a:rPr lang="cs-CZ" sz="2000" b="1" dirty="0" err="1" smtClean="0">
                <a:solidFill>
                  <a:schemeClr val="tx1"/>
                </a:solidFill>
              </a:rPr>
              <a:t>jm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876256" y="1340768"/>
            <a:ext cx="1872208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příslovce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588224" y="2060848"/>
            <a:ext cx="219675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přechodníkem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660232" y="2780928"/>
            <a:ext cx="2196752" cy="64807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hl. větou souřadnou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1772816"/>
            <a:ext cx="3312368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Řekla mi to -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067944" y="1340768"/>
            <a:ext cx="1872208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 pláčem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067944" y="2060848"/>
            <a:ext cx="1872208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uplakaná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876256" y="1340768"/>
            <a:ext cx="1872208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plačky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588224" y="2060848"/>
            <a:ext cx="219675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plačíc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60232" y="2780928"/>
            <a:ext cx="2196752" cy="64807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 plakala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23528" y="4077072"/>
            <a:ext cx="648072" cy="504056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5.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87624" y="4149080"/>
            <a:ext cx="2167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Jakékoliv jiné věty: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3419872" y="3933056"/>
            <a:ext cx="4392488" cy="64807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Conduciendo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muy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rápido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le</a:t>
            </a:r>
            <a:r>
              <a:rPr lang="cs-CZ" sz="2000" b="1" dirty="0" smtClean="0">
                <a:solidFill>
                  <a:schemeClr val="tx1"/>
                </a:solidFill>
              </a:rPr>
              <a:t> han </a:t>
            </a:r>
            <a:r>
              <a:rPr lang="cs-CZ" sz="2000" b="1" dirty="0" err="1" smtClean="0">
                <a:solidFill>
                  <a:schemeClr val="tx1"/>
                </a:solidFill>
              </a:rPr>
              <a:t>puesto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una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multa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419872" y="5445224"/>
            <a:ext cx="4608512" cy="64807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Protože jsem se cítil špatně, šel jsem k lékaři.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419872" y="4797152"/>
            <a:ext cx="3744416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Llorando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solucionas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nada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411760" y="260648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Složené gerundium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1340768"/>
            <a:ext cx="3888432" cy="64807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habiendo</a:t>
            </a:r>
            <a:r>
              <a:rPr lang="cs-CZ" sz="2400" b="1" dirty="0" smtClean="0">
                <a:solidFill>
                  <a:schemeClr val="tx1"/>
                </a:solidFill>
              </a:rPr>
              <a:t> + </a:t>
            </a:r>
            <a:r>
              <a:rPr lang="cs-CZ" sz="2400" b="1" dirty="0" err="1" smtClean="0">
                <a:solidFill>
                  <a:schemeClr val="tx1"/>
                </a:solidFill>
              </a:rPr>
              <a:t>participio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355976" y="1340768"/>
            <a:ext cx="4509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Nesamostatná, osobní, zvratná zájmena </a:t>
            </a:r>
          </a:p>
          <a:p>
            <a:r>
              <a:rPr lang="cs-CZ" b="1" dirty="0" smtClean="0"/>
              <a:t>se připojují k pomocnému slovesu, tzn. </a:t>
            </a:r>
          </a:p>
          <a:p>
            <a:r>
              <a:rPr lang="cs-CZ" b="1" u="sng" dirty="0" smtClean="0"/>
              <a:t>je třeba označit přízvuk</a:t>
            </a:r>
            <a:endParaRPr lang="cs-CZ" b="1" u="sng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0632" y="2564904"/>
            <a:ext cx="9023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Používá se k nahrazování vedlejších vět předminulým časem  - </a:t>
            </a:r>
            <a:r>
              <a:rPr lang="cs-CZ" b="1" dirty="0" err="1" smtClean="0"/>
              <a:t>pluscuamperfectem</a:t>
            </a:r>
            <a:endParaRPr lang="cs-CZ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1331640" y="3140968"/>
            <a:ext cx="5472608" cy="64807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Habiendo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perdido</a:t>
            </a:r>
            <a:r>
              <a:rPr lang="cs-CZ" sz="2000" b="1" dirty="0" smtClean="0">
                <a:solidFill>
                  <a:schemeClr val="tx1"/>
                </a:solidFill>
              </a:rPr>
              <a:t> las </a:t>
            </a:r>
            <a:r>
              <a:rPr lang="cs-CZ" sz="2000" b="1" dirty="0" err="1" smtClean="0">
                <a:solidFill>
                  <a:schemeClr val="tx1"/>
                </a:solidFill>
              </a:rPr>
              <a:t>llaves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piso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tuvo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llamar</a:t>
            </a:r>
            <a:r>
              <a:rPr lang="cs-CZ" sz="2000" b="1" dirty="0" smtClean="0">
                <a:solidFill>
                  <a:schemeClr val="tx1"/>
                </a:solidFill>
              </a:rPr>
              <a:t> a los </a:t>
            </a:r>
            <a:r>
              <a:rPr lang="cs-CZ" sz="2000" b="1" dirty="0" err="1" smtClean="0">
                <a:solidFill>
                  <a:schemeClr val="tx1"/>
                </a:solidFill>
              </a:rPr>
              <a:t>bomberos</a:t>
            </a:r>
            <a:r>
              <a:rPr lang="cs-CZ" sz="2000" b="1" dirty="0" smtClean="0">
                <a:solidFill>
                  <a:schemeClr val="tx1"/>
                </a:solidFill>
              </a:rPr>
              <a:t>..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331640" y="4077072"/>
            <a:ext cx="5472608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Habiendo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adelgazado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más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10 </a:t>
            </a:r>
            <a:r>
              <a:rPr lang="cs-CZ" sz="2000" b="1" dirty="0" err="1" smtClean="0">
                <a:solidFill>
                  <a:schemeClr val="tx1"/>
                </a:solidFill>
              </a:rPr>
              <a:t>kilos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tuvo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comprarse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nueva</a:t>
            </a:r>
            <a:r>
              <a:rPr lang="cs-CZ" sz="2000" b="1" dirty="0" smtClean="0">
                <a:solidFill>
                  <a:schemeClr val="tx1"/>
                </a:solidFill>
              </a:rPr>
              <a:t> ropa.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331640" y="5085184"/>
            <a:ext cx="5472608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Habiéndose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dado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cuenta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r>
              <a:rPr lang="cs-CZ" sz="2000" b="1" dirty="0" err="1" smtClean="0">
                <a:solidFill>
                  <a:schemeClr val="tx1"/>
                </a:solidFill>
              </a:rPr>
              <a:t>estar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embarazada</a:t>
            </a:r>
            <a:r>
              <a:rPr lang="cs-CZ" sz="2000" b="1" dirty="0" smtClean="0">
                <a:solidFill>
                  <a:schemeClr val="tx1"/>
                </a:solidFill>
              </a:rPr>
              <a:t>, se puso a </a:t>
            </a:r>
            <a:r>
              <a:rPr lang="cs-CZ" sz="2000" b="1" dirty="0" err="1" smtClean="0">
                <a:solidFill>
                  <a:schemeClr val="tx1"/>
                </a:solidFill>
              </a:rPr>
              <a:t>comprar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juguetes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331640" y="3140968"/>
            <a:ext cx="5472608" cy="648072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Poté co ztratil klíče od bytu, musel zavolat hasiče.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331640" y="4077072"/>
            <a:ext cx="5472608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Poté, co zhubla 10 kilo, musela si koupit nové oblečení.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331640" y="5085184"/>
            <a:ext cx="5472608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Poté, co si uvědomila, že je těhotná, vrhla se do nákupu hraček.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2411760" y="260648"/>
            <a:ext cx="4104456" cy="720080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Zkracování vět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268760"/>
            <a:ext cx="234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Zkraťte gerundiem: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988840"/>
            <a:ext cx="447000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se </a:t>
            </a:r>
            <a:r>
              <a:rPr lang="cs-CZ" b="1" dirty="0" err="1" smtClean="0"/>
              <a:t>lee</a:t>
            </a:r>
            <a:r>
              <a:rPr lang="cs-CZ" b="1" dirty="0" smtClean="0"/>
              <a:t>, se </a:t>
            </a:r>
            <a:r>
              <a:rPr lang="cs-CZ" b="1" dirty="0" err="1" smtClean="0"/>
              <a:t>aprende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smtClean="0"/>
              <a:t>Si  </a:t>
            </a:r>
            <a:r>
              <a:rPr lang="cs-CZ" b="1" dirty="0" err="1" smtClean="0"/>
              <a:t>coges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metro </a:t>
            </a:r>
            <a:r>
              <a:rPr lang="cs-CZ" b="1" dirty="0" err="1" smtClean="0"/>
              <a:t>llegarás</a:t>
            </a:r>
            <a:r>
              <a:rPr lang="cs-CZ" b="1" dirty="0" smtClean="0"/>
              <a:t> </a:t>
            </a:r>
            <a:r>
              <a:rPr lang="cs-CZ" b="1" dirty="0" err="1" smtClean="0"/>
              <a:t>antes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err="1" smtClean="0"/>
              <a:t>Cocina</a:t>
            </a:r>
            <a:r>
              <a:rPr lang="cs-CZ" b="1" dirty="0" smtClean="0"/>
              <a:t> y canta.</a:t>
            </a:r>
          </a:p>
          <a:p>
            <a:endParaRPr lang="cs-CZ" b="1" dirty="0"/>
          </a:p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ganaron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partido</a:t>
            </a:r>
            <a:r>
              <a:rPr lang="cs-CZ" b="1" dirty="0" smtClean="0"/>
              <a:t>, se </a:t>
            </a:r>
            <a:r>
              <a:rPr lang="cs-CZ" b="1" dirty="0" err="1" smtClean="0"/>
              <a:t>llevaron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la </a:t>
            </a:r>
            <a:r>
              <a:rPr lang="cs-CZ" b="1" dirty="0" err="1" smtClean="0"/>
              <a:t>Copa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Rey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err="1" smtClean="0"/>
              <a:t>Cuando</a:t>
            </a:r>
            <a:r>
              <a:rPr lang="cs-CZ" b="1" dirty="0" smtClean="0"/>
              <a:t> </a:t>
            </a:r>
            <a:r>
              <a:rPr lang="cs-CZ" b="1" dirty="0" err="1" smtClean="0"/>
              <a:t>jugó</a:t>
            </a:r>
            <a:r>
              <a:rPr lang="cs-CZ" b="1" dirty="0" smtClean="0"/>
              <a:t> a las </a:t>
            </a:r>
            <a:r>
              <a:rPr lang="cs-CZ" b="1" dirty="0" err="1" smtClean="0"/>
              <a:t>cartas</a:t>
            </a:r>
            <a:r>
              <a:rPr lang="cs-CZ" b="1" dirty="0" smtClean="0"/>
              <a:t>, </a:t>
            </a:r>
            <a:r>
              <a:rPr lang="cs-CZ" b="1" dirty="0" err="1" smtClean="0"/>
              <a:t>perdió</a:t>
            </a:r>
            <a:r>
              <a:rPr lang="cs-CZ" b="1" dirty="0" smtClean="0"/>
              <a:t> </a:t>
            </a:r>
            <a:r>
              <a:rPr lang="cs-CZ" b="1" dirty="0" err="1" smtClean="0"/>
              <a:t>todo</a:t>
            </a:r>
            <a:r>
              <a:rPr lang="cs-CZ" b="1" dirty="0" smtClean="0"/>
              <a:t> </a:t>
            </a:r>
            <a:r>
              <a:rPr lang="cs-CZ" b="1" dirty="0" err="1" smtClean="0"/>
              <a:t>su</a:t>
            </a:r>
            <a:endParaRPr lang="cs-CZ" b="1" dirty="0" smtClean="0"/>
          </a:p>
          <a:p>
            <a:r>
              <a:rPr lang="cs-CZ" b="1" dirty="0" err="1" smtClean="0"/>
              <a:t>dinero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r>
              <a:rPr lang="cs-CZ" b="1" dirty="0" err="1" smtClean="0"/>
              <a:t>Mientras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</a:t>
            </a:r>
            <a:r>
              <a:rPr lang="cs-CZ" b="1" dirty="0" err="1" smtClean="0"/>
              <a:t>duchaba</a:t>
            </a:r>
            <a:r>
              <a:rPr lang="cs-CZ" b="1" dirty="0" smtClean="0"/>
              <a:t> </a:t>
            </a:r>
            <a:r>
              <a:rPr lang="cs-CZ" b="1" dirty="0" err="1" smtClean="0"/>
              <a:t>cortaron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agua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caliente</a:t>
            </a:r>
            <a:r>
              <a:rPr lang="cs-CZ" b="1" dirty="0" smtClean="0"/>
              <a:t>.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3671392" y="1844824"/>
            <a:ext cx="3780928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Leyendo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aprende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283968" y="2492896"/>
            <a:ext cx="4392488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Cogiendo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metro </a:t>
            </a:r>
            <a:r>
              <a:rPr lang="cs-CZ" sz="2000" b="1" dirty="0" err="1" smtClean="0">
                <a:solidFill>
                  <a:schemeClr val="tx1"/>
                </a:solidFill>
              </a:rPr>
              <a:t>llegarás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antes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627784" y="3068960"/>
            <a:ext cx="2880320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Cocina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cantando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55776" y="4005064"/>
            <a:ext cx="4680520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Ganando</a:t>
            </a:r>
            <a:r>
              <a:rPr lang="cs-CZ" sz="2000" b="1" dirty="0" smtClean="0">
                <a:solidFill>
                  <a:schemeClr val="tx1"/>
                </a:solidFill>
              </a:rPr>
              <a:t> se </a:t>
            </a:r>
            <a:r>
              <a:rPr lang="cs-CZ" sz="2000" b="1" dirty="0" err="1" smtClean="0">
                <a:solidFill>
                  <a:schemeClr val="tx1"/>
                </a:solidFill>
              </a:rPr>
              <a:t>llevaron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Copa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Rey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627784" y="4869160"/>
            <a:ext cx="6336704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err="1" smtClean="0">
                <a:solidFill>
                  <a:schemeClr val="tx1"/>
                </a:solidFill>
              </a:rPr>
              <a:t>Jugando</a:t>
            </a:r>
            <a:r>
              <a:rPr lang="cs-CZ" sz="2000" b="1" dirty="0" smtClean="0">
                <a:solidFill>
                  <a:schemeClr val="tx1"/>
                </a:solidFill>
              </a:rPr>
              <a:t> a las </a:t>
            </a:r>
            <a:r>
              <a:rPr lang="cs-CZ" sz="2000" b="1" dirty="0" err="1" smtClean="0">
                <a:solidFill>
                  <a:schemeClr val="tx1"/>
                </a:solidFill>
              </a:rPr>
              <a:t>cartas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perdió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todo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su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dinero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699792" y="5661248"/>
            <a:ext cx="5976664" cy="432048"/>
          </a:xfrm>
          <a:prstGeom prst="roundRect">
            <a:avLst/>
          </a:prstGeom>
          <a:solidFill>
            <a:srgbClr val="F9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Duchándome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cortaron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agua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caliente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198</TotalTime>
  <Words>722</Words>
  <Application>Microsoft Office PowerPoint</Application>
  <PresentationFormat>Předvádění na obrazovce (4:3)</PresentationFormat>
  <Paragraphs>205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Původ</vt:lpstr>
      <vt:lpstr>Vazba ESTAR + gerundio v různých časech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Vazba ESTAR + gerundio v různých časech</dc:title>
  <dc:creator>smoldasova</dc:creator>
  <cp:lastModifiedBy>smoldasova</cp:lastModifiedBy>
  <cp:revision>23</cp:revision>
  <dcterms:created xsi:type="dcterms:W3CDTF">2013-07-12T08:31:46Z</dcterms:created>
  <dcterms:modified xsi:type="dcterms:W3CDTF">2013-10-10T15:43:09Z</dcterms:modified>
</cp:coreProperties>
</file>