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142A"/>
    <a:srgbClr val="D640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7A7045-DF02-424A-89BE-D34BB0287C86}" type="datetimeFigureOut">
              <a:rPr lang="cs-CZ" smtClean="0"/>
              <a:pPr/>
              <a:t>21.2.2018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BA62F1-FD82-42D3-AA63-0B5DFE72CA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Imperativos</a:t>
            </a:r>
            <a:endParaRPr lang="cs-CZ" dirty="0"/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899592" y="5085184"/>
            <a:ext cx="7704856" cy="1152128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1520" y="170080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ducharse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251520" y="234888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baňarse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51520" y="299695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sentarse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3645024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dormirse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251520" y="429309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caerse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51520" y="494116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vestirse</a:t>
            </a:r>
            <a:endParaRPr lang="cs-CZ" sz="24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51520" y="558924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ponerse</a:t>
            </a:r>
            <a:endParaRPr lang="cs-CZ" sz="24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105273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acostarse</a:t>
            </a:r>
            <a:endParaRPr lang="cs-CZ" sz="24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51520" y="33265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irse</a:t>
            </a:r>
            <a:endParaRPr lang="cs-CZ" sz="24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555776" y="33265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vete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2555776" y="33265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vayas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203848" y="6309320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TÚ</a:t>
            </a:r>
            <a:endParaRPr lang="cs-CZ" sz="20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2555776" y="105273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acuéstate</a:t>
            </a:r>
            <a:endParaRPr lang="cs-CZ" sz="24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2483768" y="1052736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acuestes</a:t>
            </a:r>
            <a:endParaRPr lang="cs-CZ" sz="24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2555776" y="170080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dúchate</a:t>
            </a:r>
            <a:endParaRPr lang="cs-CZ" sz="24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2555776" y="170080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duches</a:t>
            </a:r>
            <a:endParaRPr lang="cs-CZ" sz="24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2555776" y="234888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báňate</a:t>
            </a:r>
            <a:endParaRPr lang="cs-CZ" sz="24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2555776" y="234888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baňes</a:t>
            </a:r>
            <a:endParaRPr lang="cs-CZ" sz="24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2555776" y="299695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siéntate</a:t>
            </a:r>
            <a:endParaRPr lang="cs-CZ" sz="2400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2555776" y="299695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sientes</a:t>
            </a:r>
            <a:endParaRPr lang="cs-CZ" sz="2400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2555776" y="3645024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duérmete</a:t>
            </a:r>
            <a:endParaRPr lang="cs-CZ" sz="2400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2411760" y="3645024"/>
            <a:ext cx="243988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duermas</a:t>
            </a:r>
            <a:endParaRPr lang="cs-CZ" sz="2400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2483768" y="429309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cáete</a:t>
            </a:r>
            <a:endParaRPr lang="cs-CZ" sz="2400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2483768" y="429309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caigas</a:t>
            </a:r>
            <a:endParaRPr lang="cs-CZ" sz="24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2555776" y="494116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vístete</a:t>
            </a:r>
            <a:endParaRPr lang="cs-CZ" sz="2400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2555776" y="494116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vistas</a:t>
            </a:r>
            <a:endParaRPr lang="cs-CZ" sz="24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2555776" y="558924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ponte</a:t>
            </a:r>
            <a:endParaRPr lang="cs-CZ" sz="2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2555776" y="558924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pongas</a:t>
            </a:r>
            <a:endParaRPr lang="cs-CZ" sz="2400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5148064" y="33265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váyase</a:t>
            </a:r>
            <a:endParaRPr lang="cs-CZ" sz="24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5220072" y="33265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se </a:t>
            </a:r>
            <a:r>
              <a:rPr lang="cs-CZ" sz="2400" b="1" dirty="0" err="1" smtClean="0"/>
              <a:t>vaya</a:t>
            </a:r>
            <a:endParaRPr lang="cs-CZ" sz="24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5076056" y="1052736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acuéstese</a:t>
            </a:r>
            <a:endParaRPr lang="cs-CZ" sz="2400" b="1" dirty="0"/>
          </a:p>
        </p:txBody>
      </p:sp>
      <p:sp>
        <p:nvSpPr>
          <p:cNvPr id="33" name="Zaoblený obdélník 32"/>
          <p:cNvSpPr/>
          <p:nvPr/>
        </p:nvSpPr>
        <p:spPr>
          <a:xfrm>
            <a:off x="5148064" y="1052736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se </a:t>
            </a:r>
            <a:r>
              <a:rPr lang="cs-CZ" sz="2400" b="1" dirty="0" err="1" smtClean="0"/>
              <a:t>acueste</a:t>
            </a:r>
            <a:endParaRPr lang="cs-CZ" sz="24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5076056" y="170080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dúchese</a:t>
            </a:r>
            <a:endParaRPr lang="cs-CZ" sz="2400" b="1" dirty="0"/>
          </a:p>
        </p:txBody>
      </p:sp>
      <p:sp>
        <p:nvSpPr>
          <p:cNvPr id="35" name="Zaoblený obdélník 34"/>
          <p:cNvSpPr/>
          <p:nvPr/>
        </p:nvSpPr>
        <p:spPr>
          <a:xfrm>
            <a:off x="5148064" y="170080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se </a:t>
            </a:r>
            <a:r>
              <a:rPr lang="cs-CZ" sz="2400" b="1" dirty="0" err="1" smtClean="0"/>
              <a:t>duche</a:t>
            </a:r>
            <a:endParaRPr lang="cs-CZ" sz="2400" b="1" dirty="0"/>
          </a:p>
        </p:txBody>
      </p:sp>
      <p:sp>
        <p:nvSpPr>
          <p:cNvPr id="36" name="Zaoblený obdélník 35"/>
          <p:cNvSpPr/>
          <p:nvPr/>
        </p:nvSpPr>
        <p:spPr>
          <a:xfrm>
            <a:off x="5076056" y="234888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báňese</a:t>
            </a:r>
            <a:endParaRPr lang="cs-CZ" sz="2400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5148064" y="234888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se </a:t>
            </a:r>
            <a:r>
              <a:rPr lang="cs-CZ" sz="2400" b="1" dirty="0" err="1" smtClean="0"/>
              <a:t>baňe</a:t>
            </a:r>
            <a:endParaRPr lang="cs-CZ" sz="2400" b="1" dirty="0"/>
          </a:p>
        </p:txBody>
      </p:sp>
      <p:sp>
        <p:nvSpPr>
          <p:cNvPr id="38" name="Zaoblený obdélník 37"/>
          <p:cNvSpPr/>
          <p:nvPr/>
        </p:nvSpPr>
        <p:spPr>
          <a:xfrm>
            <a:off x="5076056" y="299695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siéntese</a:t>
            </a:r>
            <a:endParaRPr lang="cs-CZ" sz="2400" b="1" dirty="0"/>
          </a:p>
        </p:txBody>
      </p:sp>
      <p:sp>
        <p:nvSpPr>
          <p:cNvPr id="39" name="Zaoblený obdélník 38"/>
          <p:cNvSpPr/>
          <p:nvPr/>
        </p:nvSpPr>
        <p:spPr>
          <a:xfrm>
            <a:off x="5076056" y="299695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se </a:t>
            </a:r>
            <a:r>
              <a:rPr lang="cs-CZ" sz="2400" b="1" dirty="0" err="1" smtClean="0"/>
              <a:t>siente</a:t>
            </a:r>
            <a:endParaRPr lang="cs-CZ" sz="2400" b="1" dirty="0"/>
          </a:p>
        </p:txBody>
      </p:sp>
      <p:sp>
        <p:nvSpPr>
          <p:cNvPr id="40" name="Zaoblený obdélník 39"/>
          <p:cNvSpPr/>
          <p:nvPr/>
        </p:nvSpPr>
        <p:spPr>
          <a:xfrm>
            <a:off x="5076056" y="3645024"/>
            <a:ext cx="243988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duérmase</a:t>
            </a:r>
            <a:endParaRPr lang="cs-CZ" sz="2400" b="1" dirty="0"/>
          </a:p>
        </p:txBody>
      </p:sp>
      <p:sp>
        <p:nvSpPr>
          <p:cNvPr id="41" name="Zaoblený obdélník 40"/>
          <p:cNvSpPr/>
          <p:nvPr/>
        </p:nvSpPr>
        <p:spPr>
          <a:xfrm>
            <a:off x="5076056" y="3645024"/>
            <a:ext cx="243988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se </a:t>
            </a:r>
            <a:r>
              <a:rPr lang="cs-CZ" sz="2400" b="1" dirty="0" err="1" smtClean="0"/>
              <a:t>duerma</a:t>
            </a:r>
            <a:endParaRPr lang="cs-CZ" sz="2400" b="1" dirty="0"/>
          </a:p>
        </p:txBody>
      </p:sp>
      <p:sp>
        <p:nvSpPr>
          <p:cNvPr id="42" name="Zaoblený obdélník 41"/>
          <p:cNvSpPr/>
          <p:nvPr/>
        </p:nvSpPr>
        <p:spPr>
          <a:xfrm>
            <a:off x="5076056" y="429309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cáigase</a:t>
            </a:r>
            <a:endParaRPr lang="cs-CZ" sz="2400" b="1" dirty="0"/>
          </a:p>
        </p:txBody>
      </p:sp>
      <p:sp>
        <p:nvSpPr>
          <p:cNvPr id="43" name="Zaoblený obdélník 42"/>
          <p:cNvSpPr/>
          <p:nvPr/>
        </p:nvSpPr>
        <p:spPr>
          <a:xfrm>
            <a:off x="5076056" y="429309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se </a:t>
            </a:r>
            <a:r>
              <a:rPr lang="cs-CZ" sz="2400" b="1" dirty="0" err="1" smtClean="0"/>
              <a:t>caiga</a:t>
            </a:r>
            <a:endParaRPr lang="cs-CZ" sz="2400" b="1" dirty="0"/>
          </a:p>
        </p:txBody>
      </p:sp>
      <p:sp>
        <p:nvSpPr>
          <p:cNvPr id="44" name="Zaoblený obdélník 43"/>
          <p:cNvSpPr/>
          <p:nvPr/>
        </p:nvSpPr>
        <p:spPr>
          <a:xfrm>
            <a:off x="5004048" y="494116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vístase</a:t>
            </a:r>
            <a:endParaRPr lang="cs-CZ" sz="2400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5076056" y="494116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se vista</a:t>
            </a:r>
            <a:endParaRPr lang="cs-CZ" sz="2400" b="1" dirty="0"/>
          </a:p>
        </p:txBody>
      </p:sp>
      <p:sp>
        <p:nvSpPr>
          <p:cNvPr id="46" name="Zaoblený obdélník 45"/>
          <p:cNvSpPr/>
          <p:nvPr/>
        </p:nvSpPr>
        <p:spPr>
          <a:xfrm>
            <a:off x="5004048" y="558924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póngase</a:t>
            </a:r>
            <a:endParaRPr lang="cs-CZ" sz="2400" b="1" dirty="0"/>
          </a:p>
        </p:txBody>
      </p:sp>
      <p:sp>
        <p:nvSpPr>
          <p:cNvPr id="47" name="Zaoblený obdélník 46"/>
          <p:cNvSpPr/>
          <p:nvPr/>
        </p:nvSpPr>
        <p:spPr>
          <a:xfrm>
            <a:off x="5004048" y="558924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se </a:t>
            </a:r>
            <a:r>
              <a:rPr lang="cs-CZ" sz="2400" b="1" dirty="0" err="1" smtClean="0"/>
              <a:t>ponga</a:t>
            </a:r>
            <a:endParaRPr lang="cs-CZ" sz="2400" b="1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5580112" y="6309320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Usted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1520" y="33265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irse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251520" y="105273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acostarse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51520" y="170080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ducharse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234888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baňarse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251520" y="299695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sentarse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51520" y="3645024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dormirse</a:t>
            </a:r>
            <a:endParaRPr lang="cs-CZ" sz="24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51520" y="4293096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caerse</a:t>
            </a:r>
            <a:endParaRPr lang="cs-CZ" sz="24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4941168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vestirse</a:t>
            </a:r>
            <a:endParaRPr lang="cs-CZ" sz="24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51520" y="558924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ponerse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059832" y="6457890"/>
            <a:ext cx="1289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Nosotros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2555776" y="332656"/>
            <a:ext cx="2088232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vámonos</a:t>
            </a:r>
            <a:endParaRPr lang="cs-CZ" sz="24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2483768" y="332656"/>
            <a:ext cx="266429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nos </a:t>
            </a:r>
            <a:r>
              <a:rPr lang="cs-CZ" sz="2400" b="1" dirty="0" err="1" smtClean="0"/>
              <a:t>vayamos</a:t>
            </a:r>
            <a:endParaRPr lang="cs-CZ" sz="24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2555776" y="1052736"/>
            <a:ext cx="259228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acostémonos</a:t>
            </a:r>
            <a:endParaRPr lang="cs-CZ" sz="24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2483768" y="1052736"/>
            <a:ext cx="295232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nos </a:t>
            </a:r>
            <a:r>
              <a:rPr lang="cs-CZ" sz="2400" b="1" dirty="0" err="1" smtClean="0"/>
              <a:t>acostemos</a:t>
            </a:r>
            <a:endParaRPr lang="cs-CZ" sz="24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2555776" y="1700808"/>
            <a:ext cx="280831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duchémonos</a:t>
            </a:r>
            <a:endParaRPr lang="cs-CZ" sz="24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2555776" y="1700808"/>
            <a:ext cx="280831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nos </a:t>
            </a:r>
            <a:r>
              <a:rPr lang="cs-CZ" sz="2400" b="1" dirty="0" err="1" smtClean="0"/>
              <a:t>duchemos</a:t>
            </a:r>
            <a:endParaRPr lang="cs-CZ" sz="24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2555776" y="2348880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baňémonos</a:t>
            </a:r>
            <a:endParaRPr lang="cs-CZ" sz="24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2555776" y="2348880"/>
            <a:ext cx="265591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nos </a:t>
            </a:r>
            <a:r>
              <a:rPr lang="cs-CZ" sz="2400" b="1" dirty="0" err="1" smtClean="0"/>
              <a:t>baňemos</a:t>
            </a:r>
            <a:endParaRPr lang="cs-CZ" sz="2400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2627784" y="2996952"/>
            <a:ext cx="2520280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sentémonos</a:t>
            </a:r>
            <a:endParaRPr lang="cs-CZ" sz="2400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2627784" y="3645024"/>
            <a:ext cx="259228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durmámonos</a:t>
            </a:r>
            <a:endParaRPr lang="cs-CZ" sz="2400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2555776" y="3645024"/>
            <a:ext cx="2943944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nos </a:t>
            </a:r>
            <a:r>
              <a:rPr lang="cs-CZ" sz="2400" b="1" dirty="0" err="1" smtClean="0"/>
              <a:t>durmamos</a:t>
            </a:r>
            <a:endParaRPr lang="cs-CZ" sz="2400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2555776" y="2996952"/>
            <a:ext cx="295232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nos </a:t>
            </a:r>
            <a:r>
              <a:rPr lang="cs-CZ" sz="2400" b="1" dirty="0" err="1" smtClean="0"/>
              <a:t>sentemos</a:t>
            </a:r>
            <a:endParaRPr lang="cs-CZ" sz="24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2627784" y="4293096"/>
            <a:ext cx="2376264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caigámonos</a:t>
            </a:r>
            <a:endParaRPr lang="cs-CZ" sz="2400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2555776" y="4293096"/>
            <a:ext cx="259228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nos </a:t>
            </a:r>
            <a:r>
              <a:rPr lang="cs-CZ" sz="2400" b="1" dirty="0" err="1" smtClean="0"/>
              <a:t>caigamos</a:t>
            </a:r>
            <a:endParaRPr lang="cs-CZ" sz="24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2555776" y="4941168"/>
            <a:ext cx="2160240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vístamonos</a:t>
            </a:r>
            <a:endParaRPr lang="cs-CZ" sz="2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2555776" y="4941168"/>
            <a:ext cx="2727920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nos </a:t>
            </a:r>
            <a:r>
              <a:rPr lang="cs-CZ" sz="2400" b="1" dirty="0" err="1" smtClean="0"/>
              <a:t>vistamos</a:t>
            </a:r>
            <a:endParaRPr lang="cs-CZ" sz="2400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2555776" y="5589240"/>
            <a:ext cx="2736304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pongámonos</a:t>
            </a:r>
            <a:endParaRPr lang="cs-CZ" sz="24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2555776" y="5589240"/>
            <a:ext cx="2736304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nos </a:t>
            </a:r>
            <a:r>
              <a:rPr lang="cs-CZ" sz="2400" b="1" dirty="0" err="1" smtClean="0"/>
              <a:t>pongamos</a:t>
            </a:r>
            <a:endParaRPr lang="cs-CZ" sz="24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5868144" y="332656"/>
            <a:ext cx="2664296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idos</a:t>
            </a:r>
            <a:endParaRPr lang="cs-CZ" sz="2400" b="1" dirty="0"/>
          </a:p>
        </p:txBody>
      </p:sp>
      <p:sp>
        <p:nvSpPr>
          <p:cNvPr id="33" name="Zaoblený obdélník 32"/>
          <p:cNvSpPr/>
          <p:nvPr/>
        </p:nvSpPr>
        <p:spPr>
          <a:xfrm>
            <a:off x="5868144" y="332656"/>
            <a:ext cx="266429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vayáis</a:t>
            </a:r>
            <a:endParaRPr lang="cs-CZ" sz="24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5796136" y="1052736"/>
            <a:ext cx="295232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acostáos</a:t>
            </a:r>
            <a:endParaRPr lang="cs-CZ" sz="2400" b="1" dirty="0"/>
          </a:p>
        </p:txBody>
      </p:sp>
      <p:sp>
        <p:nvSpPr>
          <p:cNvPr id="35" name="Zaoblený obdélník 34"/>
          <p:cNvSpPr/>
          <p:nvPr/>
        </p:nvSpPr>
        <p:spPr>
          <a:xfrm>
            <a:off x="5796136" y="1052736"/>
            <a:ext cx="295232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acostéis</a:t>
            </a:r>
            <a:endParaRPr lang="cs-CZ" sz="2400" b="1" dirty="0"/>
          </a:p>
        </p:txBody>
      </p:sp>
      <p:sp>
        <p:nvSpPr>
          <p:cNvPr id="36" name="Zaoblený obdélník 35"/>
          <p:cNvSpPr/>
          <p:nvPr/>
        </p:nvSpPr>
        <p:spPr>
          <a:xfrm>
            <a:off x="5796136" y="1700808"/>
            <a:ext cx="280831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ducháos</a:t>
            </a:r>
            <a:endParaRPr lang="cs-CZ" sz="2400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5796136" y="1700808"/>
            <a:ext cx="280831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duchéis</a:t>
            </a:r>
            <a:endParaRPr lang="cs-CZ" sz="2400" b="1" dirty="0"/>
          </a:p>
        </p:txBody>
      </p:sp>
      <p:sp>
        <p:nvSpPr>
          <p:cNvPr id="38" name="Zaoblený obdélník 37"/>
          <p:cNvSpPr/>
          <p:nvPr/>
        </p:nvSpPr>
        <p:spPr>
          <a:xfrm>
            <a:off x="5868144" y="2348880"/>
            <a:ext cx="265591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baňáos</a:t>
            </a:r>
            <a:endParaRPr lang="cs-CZ" sz="2400" b="1" dirty="0"/>
          </a:p>
        </p:txBody>
      </p:sp>
      <p:sp>
        <p:nvSpPr>
          <p:cNvPr id="39" name="Zaoblený obdélník 38"/>
          <p:cNvSpPr/>
          <p:nvPr/>
        </p:nvSpPr>
        <p:spPr>
          <a:xfrm>
            <a:off x="5868144" y="2348880"/>
            <a:ext cx="265591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baňéis</a:t>
            </a:r>
            <a:endParaRPr lang="cs-CZ" sz="2400" b="1" dirty="0"/>
          </a:p>
        </p:txBody>
      </p:sp>
      <p:sp>
        <p:nvSpPr>
          <p:cNvPr id="40" name="Zaoblený obdélník 39"/>
          <p:cNvSpPr/>
          <p:nvPr/>
        </p:nvSpPr>
        <p:spPr>
          <a:xfrm>
            <a:off x="5724128" y="2996952"/>
            <a:ext cx="295232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sentáos</a:t>
            </a:r>
            <a:endParaRPr lang="cs-CZ" sz="2400" b="1" dirty="0"/>
          </a:p>
        </p:txBody>
      </p:sp>
      <p:sp>
        <p:nvSpPr>
          <p:cNvPr id="42" name="Zaoblený obdélník 41"/>
          <p:cNvSpPr/>
          <p:nvPr/>
        </p:nvSpPr>
        <p:spPr>
          <a:xfrm>
            <a:off x="5724128" y="2996952"/>
            <a:ext cx="295232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sentéis</a:t>
            </a:r>
            <a:endParaRPr lang="cs-CZ" sz="2400" b="1" dirty="0"/>
          </a:p>
        </p:txBody>
      </p:sp>
      <p:sp>
        <p:nvSpPr>
          <p:cNvPr id="43" name="Zaoblený obdélník 42"/>
          <p:cNvSpPr/>
          <p:nvPr/>
        </p:nvSpPr>
        <p:spPr>
          <a:xfrm>
            <a:off x="5796136" y="3645024"/>
            <a:ext cx="2943944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dormíos</a:t>
            </a:r>
            <a:endParaRPr lang="cs-CZ" sz="2400" b="1" dirty="0"/>
          </a:p>
        </p:txBody>
      </p:sp>
      <p:sp>
        <p:nvSpPr>
          <p:cNvPr id="44" name="Zaoblený obdélník 43"/>
          <p:cNvSpPr/>
          <p:nvPr/>
        </p:nvSpPr>
        <p:spPr>
          <a:xfrm>
            <a:off x="5796136" y="3645024"/>
            <a:ext cx="2943944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durmáis</a:t>
            </a:r>
            <a:endParaRPr lang="cs-CZ" sz="2400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5868144" y="4293096"/>
            <a:ext cx="259228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caíos</a:t>
            </a:r>
            <a:endParaRPr lang="cs-CZ" sz="2400" b="1" dirty="0"/>
          </a:p>
        </p:txBody>
      </p:sp>
      <p:sp>
        <p:nvSpPr>
          <p:cNvPr id="46" name="Zaoblený obdélník 45"/>
          <p:cNvSpPr/>
          <p:nvPr/>
        </p:nvSpPr>
        <p:spPr>
          <a:xfrm>
            <a:off x="5868144" y="4293096"/>
            <a:ext cx="259228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caigáis</a:t>
            </a:r>
            <a:endParaRPr lang="cs-CZ" sz="2400" b="1" dirty="0"/>
          </a:p>
        </p:txBody>
      </p:sp>
      <p:sp>
        <p:nvSpPr>
          <p:cNvPr id="47" name="Zaoblený obdélník 46"/>
          <p:cNvSpPr/>
          <p:nvPr/>
        </p:nvSpPr>
        <p:spPr>
          <a:xfrm>
            <a:off x="5868144" y="4941168"/>
            <a:ext cx="2727920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vestíos</a:t>
            </a:r>
            <a:endParaRPr lang="cs-CZ" sz="2400" b="1" dirty="0"/>
          </a:p>
        </p:txBody>
      </p:sp>
      <p:sp>
        <p:nvSpPr>
          <p:cNvPr id="48" name="Zaoblený obdélník 47"/>
          <p:cNvSpPr/>
          <p:nvPr/>
        </p:nvSpPr>
        <p:spPr>
          <a:xfrm>
            <a:off x="5796136" y="4941168"/>
            <a:ext cx="2727920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vistáis</a:t>
            </a:r>
            <a:endParaRPr lang="cs-CZ" sz="2400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5868144" y="5589240"/>
            <a:ext cx="2736304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ponéos</a:t>
            </a:r>
            <a:endParaRPr lang="cs-CZ" sz="2400" b="1" dirty="0"/>
          </a:p>
        </p:txBody>
      </p:sp>
      <p:sp>
        <p:nvSpPr>
          <p:cNvPr id="50" name="Zaoblený obdélník 49"/>
          <p:cNvSpPr/>
          <p:nvPr/>
        </p:nvSpPr>
        <p:spPr>
          <a:xfrm>
            <a:off x="5868144" y="5589240"/>
            <a:ext cx="2736304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pongáis</a:t>
            </a:r>
            <a:endParaRPr lang="cs-CZ" sz="2400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6588224" y="6457890"/>
            <a:ext cx="123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Vosotros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76672"/>
            <a:ext cx="7163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Cambia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imperativos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positivos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negativos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viceversa</a:t>
            </a:r>
            <a:r>
              <a:rPr lang="cs-CZ" sz="2000" b="1" dirty="0" smtClean="0"/>
              <a:t>:</a:t>
            </a:r>
            <a:endParaRPr lang="cs-CZ" sz="20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323528" y="1124744"/>
            <a:ext cx="1512168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cállate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23528" y="1628800"/>
            <a:ext cx="1512168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venga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23528" y="2132856"/>
            <a:ext cx="2088232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escuchemos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323528" y="2636912"/>
            <a:ext cx="1512168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idos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323528" y="3140968"/>
            <a:ext cx="1512168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cómelo</a:t>
            </a:r>
            <a:endParaRPr lang="cs-CZ" sz="24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323528" y="4149080"/>
            <a:ext cx="1512168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tened</a:t>
            </a:r>
            <a:endParaRPr lang="cs-CZ" sz="24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323528" y="3645024"/>
            <a:ext cx="1872208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díganmelo</a:t>
            </a:r>
            <a:endParaRPr lang="cs-CZ" sz="24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323528" y="5157192"/>
            <a:ext cx="1656184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sentáos</a:t>
            </a:r>
            <a:endParaRPr lang="cs-CZ" sz="24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4283968" y="2132856"/>
            <a:ext cx="2088232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empieces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323528" y="5661248"/>
            <a:ext cx="1152128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sal</a:t>
            </a:r>
            <a:endParaRPr lang="cs-CZ" sz="24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067944" y="1628800"/>
            <a:ext cx="216024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lo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pierda</a:t>
            </a:r>
            <a:endParaRPr lang="cs-CZ" sz="24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3923928" y="2636912"/>
            <a:ext cx="2376264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lo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escuches</a:t>
            </a:r>
            <a:endParaRPr lang="cs-CZ" sz="24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23528" y="4653136"/>
            <a:ext cx="1872208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duérmete</a:t>
            </a:r>
            <a:endParaRPr lang="cs-CZ" sz="24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3923928" y="1124744"/>
            <a:ext cx="2304256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pongas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051720" y="1196752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calles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123728" y="1628800"/>
            <a:ext cx="11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venga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483768" y="2132856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escuchemos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051720" y="2708920"/>
            <a:ext cx="144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os </a:t>
            </a:r>
            <a:r>
              <a:rPr lang="cs-CZ" b="1" dirty="0" err="1" smtClean="0"/>
              <a:t>vayáis</a:t>
            </a:r>
            <a:endParaRPr lang="cs-CZ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979712" y="31409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comas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339752" y="3645024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digan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907704" y="4221088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tengáis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339752" y="4725144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duermas</a:t>
            </a:r>
            <a:endParaRPr lang="cs-CZ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051720" y="5229200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os </a:t>
            </a:r>
            <a:r>
              <a:rPr lang="cs-CZ" b="1" dirty="0" err="1" smtClean="0"/>
              <a:t>sentéis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619672" y="5733256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salgas</a:t>
            </a:r>
            <a:endParaRPr lang="cs-CZ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3851920" y="3140968"/>
            <a:ext cx="2592288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lo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traigamos</a:t>
            </a:r>
            <a:endParaRPr lang="cs-CZ" sz="24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4211960" y="3645024"/>
            <a:ext cx="2664296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preocupéis</a:t>
            </a:r>
            <a:endParaRPr lang="cs-CZ" sz="2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4211960" y="4149080"/>
            <a:ext cx="2088232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lo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lean</a:t>
            </a:r>
            <a:endParaRPr lang="cs-CZ" sz="2400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4211960" y="4653136"/>
            <a:ext cx="2088232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os </a:t>
            </a:r>
            <a:r>
              <a:rPr lang="cs-CZ" sz="2400" b="1" dirty="0" err="1" smtClean="0"/>
              <a:t>mováis</a:t>
            </a:r>
            <a:endParaRPr lang="cs-CZ" sz="24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4211960" y="5157192"/>
            <a:ext cx="2088232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quedes</a:t>
            </a:r>
            <a:endParaRPr lang="cs-CZ" sz="24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4211960" y="5661248"/>
            <a:ext cx="2448272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me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digas</a:t>
            </a:r>
            <a:endParaRPr lang="cs-CZ" sz="24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516216" y="1124744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ponte</a:t>
            </a:r>
            <a:endParaRPr lang="cs-CZ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588224" y="1628800"/>
            <a:ext cx="1066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piérdalo</a:t>
            </a:r>
            <a:endParaRPr lang="cs-CZ" b="1" dirty="0"/>
          </a:p>
        </p:txBody>
      </p:sp>
      <p:sp>
        <p:nvSpPr>
          <p:cNvPr id="35" name="TextovéPole 34"/>
          <p:cNvSpPr txBox="1"/>
          <p:nvPr/>
        </p:nvSpPr>
        <p:spPr>
          <a:xfrm flipH="1">
            <a:off x="6516216" y="2132856"/>
            <a:ext cx="204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empieza</a:t>
            </a:r>
            <a:endParaRPr lang="cs-CZ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516216" y="263691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escúchalo</a:t>
            </a:r>
            <a:endParaRPr lang="cs-CZ" b="1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6588224" y="3140968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traigámoslo</a:t>
            </a:r>
            <a:endParaRPr lang="cs-CZ" b="1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7020272" y="3645024"/>
            <a:ext cx="142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preocupáos</a:t>
            </a:r>
            <a:endParaRPr lang="cs-CZ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6516216" y="4221088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léanlo</a:t>
            </a:r>
            <a:endParaRPr lang="cs-CZ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6516216" y="4725144"/>
            <a:ext cx="1013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movéos</a:t>
            </a:r>
            <a:endParaRPr lang="cs-CZ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6588224" y="5229200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queda</a:t>
            </a:r>
            <a:endParaRPr lang="cs-CZ" b="1" dirty="0"/>
          </a:p>
        </p:txBody>
      </p:sp>
      <p:sp>
        <p:nvSpPr>
          <p:cNvPr id="42" name="TextovéPole 41"/>
          <p:cNvSpPr txBox="1"/>
          <p:nvPr/>
        </p:nvSpPr>
        <p:spPr>
          <a:xfrm flipH="1">
            <a:off x="6804248" y="5733256"/>
            <a:ext cx="153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dímelo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67544" y="692696"/>
            <a:ext cx="2304256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- AR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467544" y="1772816"/>
            <a:ext cx="2592288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– ER, IR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467544" y="2852936"/>
            <a:ext cx="3024336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irregulares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467544" y="3933056"/>
            <a:ext cx="3024336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reflexivos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467544" y="5013176"/>
            <a:ext cx="3024336" cy="93610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pronombres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75856" y="404664"/>
            <a:ext cx="2304256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- AR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115616" y="1412776"/>
            <a:ext cx="1008112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Tú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115616" y="2420888"/>
            <a:ext cx="1008112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Vd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79512" y="3356992"/>
            <a:ext cx="2016224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Nosotros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179512" y="4365104"/>
            <a:ext cx="2016224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Vosotros</a:t>
            </a:r>
            <a:endParaRPr lang="cs-CZ" sz="24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1187624" y="5301208"/>
            <a:ext cx="1008112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Vds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267744" y="1556792"/>
            <a:ext cx="1476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TRABAJA!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2564904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TRABAJ</a:t>
            </a:r>
            <a:r>
              <a:rPr lang="cs-CZ" sz="2000" b="1" dirty="0" smtClean="0">
                <a:solidFill>
                  <a:srgbClr val="FF0000"/>
                </a:solidFill>
              </a:rPr>
              <a:t>E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11760" y="3573016"/>
            <a:ext cx="2047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TRABAJ</a:t>
            </a:r>
            <a:r>
              <a:rPr lang="cs-CZ" sz="2000" b="1" dirty="0" smtClean="0">
                <a:solidFill>
                  <a:srgbClr val="FF0000"/>
                </a:solidFill>
              </a:rPr>
              <a:t>EMOS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483768" y="4509120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TRABAJA</a:t>
            </a:r>
            <a:r>
              <a:rPr lang="cs-CZ" sz="2000" b="1" dirty="0" smtClean="0">
                <a:solidFill>
                  <a:srgbClr val="FF0000"/>
                </a:solidFill>
              </a:rPr>
              <a:t>D</a:t>
            </a:r>
            <a:r>
              <a:rPr lang="cs-CZ" sz="2000" b="1" dirty="0" smtClean="0"/>
              <a:t>!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483768" y="5445224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TRABAJ</a:t>
            </a:r>
            <a:r>
              <a:rPr lang="cs-CZ" sz="2000" b="1" dirty="0" smtClean="0">
                <a:solidFill>
                  <a:srgbClr val="FF0000"/>
                </a:solidFill>
              </a:rPr>
              <a:t>EN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220072" y="1556792"/>
            <a:ext cx="2068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TRABAJ</a:t>
            </a:r>
            <a:r>
              <a:rPr lang="cs-CZ" sz="2000" b="1" dirty="0" smtClean="0">
                <a:solidFill>
                  <a:srgbClr val="FF0000"/>
                </a:solidFill>
              </a:rPr>
              <a:t>ES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292080" y="2564904"/>
            <a:ext cx="1912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TRABAJ</a:t>
            </a:r>
            <a:r>
              <a:rPr lang="cs-CZ" sz="2000" b="1" dirty="0" smtClean="0">
                <a:solidFill>
                  <a:srgbClr val="FF0000"/>
                </a:solidFill>
              </a:rPr>
              <a:t>E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364088" y="3501008"/>
            <a:ext cx="2520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TRABAJ</a:t>
            </a:r>
            <a:r>
              <a:rPr lang="cs-CZ" sz="2000" b="1" dirty="0" smtClean="0">
                <a:solidFill>
                  <a:srgbClr val="FF0000"/>
                </a:solidFill>
              </a:rPr>
              <a:t>EMOS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364088" y="4437112"/>
            <a:ext cx="2153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TRABAJ</a:t>
            </a:r>
            <a:r>
              <a:rPr lang="cs-CZ" sz="2000" b="1" dirty="0" smtClean="0">
                <a:solidFill>
                  <a:srgbClr val="FF0000"/>
                </a:solidFill>
              </a:rPr>
              <a:t>ÉIS</a:t>
            </a:r>
            <a:r>
              <a:rPr lang="cs-CZ" sz="2000" b="1" dirty="0" smtClean="0"/>
              <a:t>!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364088" y="544522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TRABAJ</a:t>
            </a:r>
            <a:r>
              <a:rPr lang="cs-CZ" sz="2000" b="1" dirty="0" smtClean="0">
                <a:solidFill>
                  <a:srgbClr val="FF0000"/>
                </a:solidFill>
              </a:rPr>
              <a:t>EN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75856" y="404664"/>
            <a:ext cx="2880320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– ER, IR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1115616" y="1412776"/>
            <a:ext cx="1008112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Tú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115616" y="2420888"/>
            <a:ext cx="1008112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Vd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79512" y="3356992"/>
            <a:ext cx="2016224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Nosotros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79512" y="4365104"/>
            <a:ext cx="2016224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Vosotros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1187624" y="5301208"/>
            <a:ext cx="1008112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Vds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1556792"/>
            <a:ext cx="1370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ESCRIBE!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339752" y="2564904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ESCRIB</a:t>
            </a:r>
            <a:r>
              <a:rPr lang="cs-CZ" sz="2000" b="1" dirty="0" smtClean="0">
                <a:solidFill>
                  <a:srgbClr val="FF0000"/>
                </a:solidFill>
              </a:rPr>
              <a:t>A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11760" y="3573016"/>
            <a:ext cx="2015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ESCRIB</a:t>
            </a:r>
            <a:r>
              <a:rPr lang="cs-CZ" sz="2000" b="1" dirty="0" smtClean="0">
                <a:solidFill>
                  <a:srgbClr val="FF0000"/>
                </a:solidFill>
              </a:rPr>
              <a:t>AMOS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83768" y="4509120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ESCRIB</a:t>
            </a:r>
            <a:r>
              <a:rPr lang="cs-CZ" sz="2000" b="1" dirty="0" smtClean="0">
                <a:solidFill>
                  <a:srgbClr val="FF0000"/>
                </a:solidFill>
              </a:rPr>
              <a:t>ID</a:t>
            </a:r>
            <a:r>
              <a:rPr lang="cs-CZ" sz="2000" b="1" dirty="0" smtClean="0"/>
              <a:t>!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483768" y="5445224"/>
            <a:ext cx="1624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ESCRIB</a:t>
            </a:r>
            <a:r>
              <a:rPr lang="cs-CZ" sz="2000" b="1" dirty="0" smtClean="0">
                <a:solidFill>
                  <a:srgbClr val="FF0000"/>
                </a:solidFill>
              </a:rPr>
              <a:t>AN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20072" y="1556792"/>
            <a:ext cx="2074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ESCRIB</a:t>
            </a:r>
            <a:r>
              <a:rPr lang="cs-CZ" sz="2000" b="1" dirty="0" smtClean="0">
                <a:solidFill>
                  <a:srgbClr val="FF0000"/>
                </a:solidFill>
              </a:rPr>
              <a:t>AS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2564904"/>
            <a:ext cx="1919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ESCRIB</a:t>
            </a:r>
            <a:r>
              <a:rPr lang="cs-CZ" sz="2000" b="1" dirty="0" smtClean="0">
                <a:solidFill>
                  <a:srgbClr val="FF0000"/>
                </a:solidFill>
              </a:rPr>
              <a:t>A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364088" y="3501008"/>
            <a:ext cx="2526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ESCRIB</a:t>
            </a:r>
            <a:r>
              <a:rPr lang="cs-CZ" sz="2000" b="1" dirty="0" smtClean="0">
                <a:solidFill>
                  <a:srgbClr val="FF0000"/>
                </a:solidFill>
              </a:rPr>
              <a:t>AMOS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364088" y="4437112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ESCRIB</a:t>
            </a:r>
            <a:r>
              <a:rPr lang="cs-CZ" sz="2000" b="1" dirty="0" smtClean="0">
                <a:solidFill>
                  <a:srgbClr val="FF0000"/>
                </a:solidFill>
              </a:rPr>
              <a:t>ÁIS</a:t>
            </a:r>
            <a:r>
              <a:rPr lang="cs-CZ" sz="2000" b="1" dirty="0" smtClean="0"/>
              <a:t>!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364088" y="5445224"/>
            <a:ext cx="213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ESCRIB</a:t>
            </a:r>
            <a:r>
              <a:rPr lang="cs-CZ" sz="2000" b="1" dirty="0" smtClean="0">
                <a:solidFill>
                  <a:srgbClr val="FF0000"/>
                </a:solidFill>
              </a:rPr>
              <a:t>AN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1520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VIVIR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260648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Tú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51520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ACABAR</a:t>
            </a:r>
            <a:endParaRPr lang="cs-CZ" sz="24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51520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DORMIR</a:t>
            </a:r>
            <a:endParaRPr lang="cs-CZ" sz="24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EMPEZAR</a:t>
            </a:r>
            <a:endParaRPr lang="cs-CZ" sz="24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51520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COMER</a:t>
            </a:r>
            <a:endParaRPr lang="cs-CZ" sz="24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51520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VISITAR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251520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SEGUIR</a:t>
            </a:r>
            <a:endParaRPr lang="cs-CZ" sz="24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251520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JUGAR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915816" y="260648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Usted</a:t>
            </a:r>
            <a:endParaRPr lang="cs-CZ" sz="2400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2483768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VIVIR</a:t>
            </a:r>
            <a:endParaRPr lang="cs-CZ" sz="2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260648"/>
            <a:ext cx="151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Nosotros</a:t>
            </a:r>
            <a:endParaRPr lang="cs-CZ" sz="24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092280" y="260648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Vosotros</a:t>
            </a:r>
            <a:endParaRPr lang="cs-CZ" sz="2400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4788024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VIVIR</a:t>
            </a:r>
            <a:endParaRPr lang="cs-CZ" sz="24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6948264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VIVIR</a:t>
            </a:r>
            <a:endParaRPr lang="cs-CZ" sz="24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4788024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ACABAR</a:t>
            </a:r>
            <a:endParaRPr lang="cs-CZ" sz="2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6948264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ACABAR</a:t>
            </a:r>
            <a:endParaRPr lang="cs-CZ" sz="2400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6948264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EMPEZAR</a:t>
            </a:r>
            <a:endParaRPr lang="cs-CZ" sz="24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4788024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EMPEZAR</a:t>
            </a:r>
            <a:endParaRPr lang="cs-CZ" sz="24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2483768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EMPEZAR</a:t>
            </a:r>
            <a:endParaRPr lang="cs-CZ" sz="2400" b="1" dirty="0"/>
          </a:p>
        </p:txBody>
      </p:sp>
      <p:sp>
        <p:nvSpPr>
          <p:cNvPr id="33" name="Zaoblený obdélník 32"/>
          <p:cNvSpPr/>
          <p:nvPr/>
        </p:nvSpPr>
        <p:spPr>
          <a:xfrm>
            <a:off x="6948264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DORMIR</a:t>
            </a:r>
            <a:endParaRPr lang="cs-CZ" sz="24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4860032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DORMIR</a:t>
            </a:r>
            <a:endParaRPr lang="cs-CZ" sz="2400" b="1" dirty="0"/>
          </a:p>
        </p:txBody>
      </p:sp>
      <p:sp>
        <p:nvSpPr>
          <p:cNvPr id="35" name="Zaoblený obdélník 34"/>
          <p:cNvSpPr/>
          <p:nvPr/>
        </p:nvSpPr>
        <p:spPr>
          <a:xfrm>
            <a:off x="2483768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DORMIR</a:t>
            </a:r>
            <a:endParaRPr lang="cs-CZ" sz="2400" b="1" dirty="0"/>
          </a:p>
        </p:txBody>
      </p:sp>
      <p:sp>
        <p:nvSpPr>
          <p:cNvPr id="36" name="Zaoblený obdélník 35"/>
          <p:cNvSpPr/>
          <p:nvPr/>
        </p:nvSpPr>
        <p:spPr>
          <a:xfrm>
            <a:off x="6948264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COMER</a:t>
            </a:r>
            <a:endParaRPr lang="cs-CZ" sz="2400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4860032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COMER</a:t>
            </a:r>
            <a:endParaRPr lang="cs-CZ" sz="2400" b="1" dirty="0"/>
          </a:p>
        </p:txBody>
      </p:sp>
      <p:sp>
        <p:nvSpPr>
          <p:cNvPr id="38" name="Zaoblený obdélník 37"/>
          <p:cNvSpPr/>
          <p:nvPr/>
        </p:nvSpPr>
        <p:spPr>
          <a:xfrm>
            <a:off x="2483768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COMER</a:t>
            </a:r>
            <a:endParaRPr lang="cs-CZ" sz="2400" b="1" dirty="0"/>
          </a:p>
        </p:txBody>
      </p:sp>
      <p:sp>
        <p:nvSpPr>
          <p:cNvPr id="39" name="Zaoblený obdélník 38"/>
          <p:cNvSpPr/>
          <p:nvPr/>
        </p:nvSpPr>
        <p:spPr>
          <a:xfrm>
            <a:off x="6948264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VISITAR</a:t>
            </a:r>
            <a:endParaRPr lang="cs-CZ" sz="2400" b="1" dirty="0"/>
          </a:p>
        </p:txBody>
      </p:sp>
      <p:sp>
        <p:nvSpPr>
          <p:cNvPr id="40" name="Zaoblený obdélník 39"/>
          <p:cNvSpPr/>
          <p:nvPr/>
        </p:nvSpPr>
        <p:spPr>
          <a:xfrm>
            <a:off x="4860032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VISITAR</a:t>
            </a:r>
            <a:endParaRPr lang="cs-CZ" sz="2400" b="1" dirty="0"/>
          </a:p>
        </p:txBody>
      </p:sp>
      <p:sp>
        <p:nvSpPr>
          <p:cNvPr id="41" name="Zaoblený obdélník 40"/>
          <p:cNvSpPr/>
          <p:nvPr/>
        </p:nvSpPr>
        <p:spPr>
          <a:xfrm>
            <a:off x="2483768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VISITAR</a:t>
            </a:r>
            <a:endParaRPr lang="cs-CZ" sz="2400" b="1" dirty="0"/>
          </a:p>
        </p:txBody>
      </p:sp>
      <p:sp>
        <p:nvSpPr>
          <p:cNvPr id="42" name="Zaoblený obdélník 41"/>
          <p:cNvSpPr/>
          <p:nvPr/>
        </p:nvSpPr>
        <p:spPr>
          <a:xfrm>
            <a:off x="6948264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SEGUIR</a:t>
            </a:r>
            <a:endParaRPr lang="cs-CZ" sz="2400" b="1" dirty="0"/>
          </a:p>
        </p:txBody>
      </p:sp>
      <p:sp>
        <p:nvSpPr>
          <p:cNvPr id="43" name="Zaoblený obdélník 42"/>
          <p:cNvSpPr/>
          <p:nvPr/>
        </p:nvSpPr>
        <p:spPr>
          <a:xfrm>
            <a:off x="4860032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SEGUIR</a:t>
            </a:r>
            <a:endParaRPr lang="cs-CZ" sz="2400" b="1" dirty="0"/>
          </a:p>
        </p:txBody>
      </p:sp>
      <p:sp>
        <p:nvSpPr>
          <p:cNvPr id="44" name="Zaoblený obdélník 43"/>
          <p:cNvSpPr/>
          <p:nvPr/>
        </p:nvSpPr>
        <p:spPr>
          <a:xfrm>
            <a:off x="2483768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SEGUIR</a:t>
            </a:r>
            <a:endParaRPr lang="cs-CZ" sz="2400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6948264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JUGAR</a:t>
            </a:r>
            <a:endParaRPr lang="cs-CZ" sz="2400" b="1" dirty="0"/>
          </a:p>
        </p:txBody>
      </p:sp>
      <p:sp>
        <p:nvSpPr>
          <p:cNvPr id="46" name="Zaoblený obdélník 45"/>
          <p:cNvSpPr/>
          <p:nvPr/>
        </p:nvSpPr>
        <p:spPr>
          <a:xfrm>
            <a:off x="4860032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JUGAR</a:t>
            </a:r>
            <a:endParaRPr lang="cs-CZ" sz="2400" b="1" dirty="0"/>
          </a:p>
        </p:txBody>
      </p:sp>
      <p:sp>
        <p:nvSpPr>
          <p:cNvPr id="47" name="Zaoblený obdélník 46"/>
          <p:cNvSpPr/>
          <p:nvPr/>
        </p:nvSpPr>
        <p:spPr>
          <a:xfrm>
            <a:off x="2483768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JUGAR</a:t>
            </a:r>
            <a:endParaRPr lang="cs-CZ" sz="2400" b="1" dirty="0"/>
          </a:p>
        </p:txBody>
      </p:sp>
      <p:sp>
        <p:nvSpPr>
          <p:cNvPr id="48" name="Zaoblený obdélník 47"/>
          <p:cNvSpPr/>
          <p:nvPr/>
        </p:nvSpPr>
        <p:spPr>
          <a:xfrm>
            <a:off x="251520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VIVE</a:t>
            </a:r>
            <a:endParaRPr lang="cs-CZ" sz="2400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251520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ACABA</a:t>
            </a:r>
            <a:endParaRPr lang="cs-CZ" sz="2400" b="1" dirty="0"/>
          </a:p>
        </p:txBody>
      </p:sp>
      <p:sp>
        <p:nvSpPr>
          <p:cNvPr id="50" name="Zaoblený obdélník 49"/>
          <p:cNvSpPr/>
          <p:nvPr/>
        </p:nvSpPr>
        <p:spPr>
          <a:xfrm>
            <a:off x="251520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EMPIEZA</a:t>
            </a:r>
            <a:endParaRPr lang="cs-CZ" sz="2400" b="1" dirty="0"/>
          </a:p>
        </p:txBody>
      </p:sp>
      <p:sp>
        <p:nvSpPr>
          <p:cNvPr id="51" name="Zaoblený obdélník 50"/>
          <p:cNvSpPr/>
          <p:nvPr/>
        </p:nvSpPr>
        <p:spPr>
          <a:xfrm>
            <a:off x="251520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DUERME</a:t>
            </a:r>
            <a:endParaRPr lang="cs-CZ" sz="2400" b="1" dirty="0"/>
          </a:p>
        </p:txBody>
      </p:sp>
      <p:sp>
        <p:nvSpPr>
          <p:cNvPr id="52" name="Zaoblený obdélník 51"/>
          <p:cNvSpPr/>
          <p:nvPr/>
        </p:nvSpPr>
        <p:spPr>
          <a:xfrm>
            <a:off x="251520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COME</a:t>
            </a:r>
            <a:endParaRPr lang="cs-CZ" sz="2400" b="1" dirty="0"/>
          </a:p>
        </p:txBody>
      </p:sp>
      <p:sp>
        <p:nvSpPr>
          <p:cNvPr id="53" name="Zaoblený obdélník 52"/>
          <p:cNvSpPr/>
          <p:nvPr/>
        </p:nvSpPr>
        <p:spPr>
          <a:xfrm>
            <a:off x="251520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VISITA</a:t>
            </a:r>
            <a:endParaRPr lang="cs-CZ" sz="2400" b="1" dirty="0"/>
          </a:p>
        </p:txBody>
      </p:sp>
      <p:sp>
        <p:nvSpPr>
          <p:cNvPr id="54" name="Zaoblený obdélník 53"/>
          <p:cNvSpPr/>
          <p:nvPr/>
        </p:nvSpPr>
        <p:spPr>
          <a:xfrm>
            <a:off x="251520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SIGUE</a:t>
            </a:r>
            <a:endParaRPr lang="cs-CZ" sz="2400" b="1" dirty="0"/>
          </a:p>
        </p:txBody>
      </p:sp>
      <p:sp>
        <p:nvSpPr>
          <p:cNvPr id="55" name="Zaoblený obdélník 54"/>
          <p:cNvSpPr/>
          <p:nvPr/>
        </p:nvSpPr>
        <p:spPr>
          <a:xfrm>
            <a:off x="251520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JUEGA</a:t>
            </a:r>
            <a:endParaRPr lang="cs-CZ" sz="2400" b="1" dirty="0"/>
          </a:p>
        </p:txBody>
      </p:sp>
      <p:sp>
        <p:nvSpPr>
          <p:cNvPr id="56" name="Zaoblený obdélník 55"/>
          <p:cNvSpPr/>
          <p:nvPr/>
        </p:nvSpPr>
        <p:spPr>
          <a:xfrm>
            <a:off x="2483768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VIVA</a:t>
            </a:r>
            <a:endParaRPr lang="cs-CZ" sz="2400" b="1" dirty="0"/>
          </a:p>
        </p:txBody>
      </p:sp>
      <p:sp>
        <p:nvSpPr>
          <p:cNvPr id="57" name="Zaoblený obdélník 56"/>
          <p:cNvSpPr/>
          <p:nvPr/>
        </p:nvSpPr>
        <p:spPr>
          <a:xfrm>
            <a:off x="2483768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EMPIECE</a:t>
            </a:r>
            <a:endParaRPr lang="cs-CZ" sz="2400" b="1" dirty="0"/>
          </a:p>
        </p:txBody>
      </p:sp>
      <p:sp>
        <p:nvSpPr>
          <p:cNvPr id="58" name="Zaoblený obdélník 57"/>
          <p:cNvSpPr/>
          <p:nvPr/>
        </p:nvSpPr>
        <p:spPr>
          <a:xfrm>
            <a:off x="2483768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DUERMA</a:t>
            </a:r>
            <a:endParaRPr lang="cs-CZ" sz="2400" b="1" dirty="0"/>
          </a:p>
        </p:txBody>
      </p:sp>
      <p:sp>
        <p:nvSpPr>
          <p:cNvPr id="59" name="Zaoblený obdélník 58"/>
          <p:cNvSpPr/>
          <p:nvPr/>
        </p:nvSpPr>
        <p:spPr>
          <a:xfrm>
            <a:off x="2483768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COMA</a:t>
            </a:r>
            <a:endParaRPr lang="cs-CZ" sz="2400" b="1" dirty="0"/>
          </a:p>
        </p:txBody>
      </p:sp>
      <p:sp>
        <p:nvSpPr>
          <p:cNvPr id="60" name="Zaoblený obdélník 59"/>
          <p:cNvSpPr/>
          <p:nvPr/>
        </p:nvSpPr>
        <p:spPr>
          <a:xfrm>
            <a:off x="2483768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VISITE</a:t>
            </a:r>
            <a:endParaRPr lang="cs-CZ" sz="2400" b="1" dirty="0"/>
          </a:p>
        </p:txBody>
      </p:sp>
      <p:sp>
        <p:nvSpPr>
          <p:cNvPr id="61" name="Zaoblený obdélník 60"/>
          <p:cNvSpPr/>
          <p:nvPr/>
        </p:nvSpPr>
        <p:spPr>
          <a:xfrm>
            <a:off x="2483768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SIGA</a:t>
            </a:r>
            <a:endParaRPr lang="cs-CZ" sz="2400" b="1" dirty="0"/>
          </a:p>
        </p:txBody>
      </p:sp>
      <p:sp>
        <p:nvSpPr>
          <p:cNvPr id="62" name="Zaoblený obdélník 61"/>
          <p:cNvSpPr/>
          <p:nvPr/>
        </p:nvSpPr>
        <p:spPr>
          <a:xfrm>
            <a:off x="2483768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JUEGUE</a:t>
            </a:r>
            <a:endParaRPr lang="cs-CZ" sz="2400" b="1" dirty="0"/>
          </a:p>
        </p:txBody>
      </p:sp>
      <p:sp>
        <p:nvSpPr>
          <p:cNvPr id="63" name="Zaoblený obdélník 62"/>
          <p:cNvSpPr/>
          <p:nvPr/>
        </p:nvSpPr>
        <p:spPr>
          <a:xfrm>
            <a:off x="4788024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VIVAMOS</a:t>
            </a:r>
            <a:endParaRPr lang="cs-CZ" sz="2400" b="1" dirty="0"/>
          </a:p>
        </p:txBody>
      </p:sp>
      <p:sp>
        <p:nvSpPr>
          <p:cNvPr id="64" name="Zaoblený obdélník 63"/>
          <p:cNvSpPr/>
          <p:nvPr/>
        </p:nvSpPr>
        <p:spPr>
          <a:xfrm>
            <a:off x="4644008" y="1556792"/>
            <a:ext cx="2160240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ACABEMOS</a:t>
            </a:r>
            <a:endParaRPr lang="cs-CZ" sz="2400" b="1" dirty="0"/>
          </a:p>
        </p:txBody>
      </p:sp>
      <p:sp>
        <p:nvSpPr>
          <p:cNvPr id="65" name="Zaoblený obdélník 64"/>
          <p:cNvSpPr/>
          <p:nvPr/>
        </p:nvSpPr>
        <p:spPr>
          <a:xfrm>
            <a:off x="4572000" y="2276872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EMPECEMOS</a:t>
            </a:r>
            <a:endParaRPr lang="cs-CZ" sz="2400" b="1" dirty="0"/>
          </a:p>
        </p:txBody>
      </p:sp>
      <p:sp>
        <p:nvSpPr>
          <p:cNvPr id="66" name="Zaoblený obdélník 65"/>
          <p:cNvSpPr/>
          <p:nvPr/>
        </p:nvSpPr>
        <p:spPr>
          <a:xfrm>
            <a:off x="4644008" y="2996952"/>
            <a:ext cx="223224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DURMAMOS</a:t>
            </a:r>
            <a:endParaRPr lang="cs-CZ" sz="2400" b="1" dirty="0"/>
          </a:p>
        </p:txBody>
      </p:sp>
      <p:sp>
        <p:nvSpPr>
          <p:cNvPr id="67" name="Zaoblený obdélník 66"/>
          <p:cNvSpPr/>
          <p:nvPr/>
        </p:nvSpPr>
        <p:spPr>
          <a:xfrm>
            <a:off x="4644008" y="3717032"/>
            <a:ext cx="223224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COMAMOS</a:t>
            </a:r>
            <a:endParaRPr lang="cs-CZ" sz="2400" b="1" dirty="0"/>
          </a:p>
        </p:txBody>
      </p:sp>
      <p:sp>
        <p:nvSpPr>
          <p:cNvPr id="68" name="Zaoblený obdélník 67"/>
          <p:cNvSpPr/>
          <p:nvPr/>
        </p:nvSpPr>
        <p:spPr>
          <a:xfrm>
            <a:off x="4644008" y="4437112"/>
            <a:ext cx="223224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VISITEMOS</a:t>
            </a:r>
            <a:endParaRPr lang="cs-CZ" sz="2400" b="1" dirty="0"/>
          </a:p>
        </p:txBody>
      </p:sp>
      <p:sp>
        <p:nvSpPr>
          <p:cNvPr id="69" name="Zaoblený obdélník 68"/>
          <p:cNvSpPr/>
          <p:nvPr/>
        </p:nvSpPr>
        <p:spPr>
          <a:xfrm>
            <a:off x="4860032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SIGAMOS</a:t>
            </a:r>
            <a:endParaRPr lang="cs-CZ" sz="2400" b="1" dirty="0"/>
          </a:p>
        </p:txBody>
      </p:sp>
      <p:sp>
        <p:nvSpPr>
          <p:cNvPr id="70" name="Zaoblený obdélník 69"/>
          <p:cNvSpPr/>
          <p:nvPr/>
        </p:nvSpPr>
        <p:spPr>
          <a:xfrm>
            <a:off x="4716016" y="587727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JUGUEMOS</a:t>
            </a:r>
            <a:endParaRPr lang="cs-CZ" sz="2400" b="1" dirty="0"/>
          </a:p>
        </p:txBody>
      </p:sp>
      <p:sp>
        <p:nvSpPr>
          <p:cNvPr id="71" name="Zaoblený obdélník 70"/>
          <p:cNvSpPr/>
          <p:nvPr/>
        </p:nvSpPr>
        <p:spPr>
          <a:xfrm>
            <a:off x="6948264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VIVID</a:t>
            </a:r>
            <a:endParaRPr lang="cs-CZ" sz="2400" b="1" dirty="0"/>
          </a:p>
        </p:txBody>
      </p:sp>
      <p:sp>
        <p:nvSpPr>
          <p:cNvPr id="72" name="Zaoblený obdélník 71"/>
          <p:cNvSpPr/>
          <p:nvPr/>
        </p:nvSpPr>
        <p:spPr>
          <a:xfrm>
            <a:off x="6948264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ACABAD</a:t>
            </a:r>
            <a:endParaRPr lang="cs-CZ" sz="2400" b="1" dirty="0"/>
          </a:p>
        </p:txBody>
      </p:sp>
      <p:sp>
        <p:nvSpPr>
          <p:cNvPr id="73" name="Zaoblený obdélník 72"/>
          <p:cNvSpPr/>
          <p:nvPr/>
        </p:nvSpPr>
        <p:spPr>
          <a:xfrm>
            <a:off x="6948264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EMPEZAD</a:t>
            </a:r>
            <a:endParaRPr lang="cs-CZ" sz="2400" b="1" dirty="0"/>
          </a:p>
        </p:txBody>
      </p:sp>
      <p:sp>
        <p:nvSpPr>
          <p:cNvPr id="74" name="Zaoblený obdélník 73"/>
          <p:cNvSpPr/>
          <p:nvPr/>
        </p:nvSpPr>
        <p:spPr>
          <a:xfrm>
            <a:off x="6948264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DORMID</a:t>
            </a:r>
            <a:endParaRPr lang="cs-CZ" sz="2400" b="1" dirty="0"/>
          </a:p>
        </p:txBody>
      </p:sp>
      <p:sp>
        <p:nvSpPr>
          <p:cNvPr id="75" name="Zaoblený obdélník 74"/>
          <p:cNvSpPr/>
          <p:nvPr/>
        </p:nvSpPr>
        <p:spPr>
          <a:xfrm>
            <a:off x="6948264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COMED</a:t>
            </a:r>
            <a:endParaRPr lang="cs-CZ" sz="2400" b="1" dirty="0"/>
          </a:p>
        </p:txBody>
      </p:sp>
      <p:sp>
        <p:nvSpPr>
          <p:cNvPr id="76" name="Zaoblený obdélník 75"/>
          <p:cNvSpPr/>
          <p:nvPr/>
        </p:nvSpPr>
        <p:spPr>
          <a:xfrm>
            <a:off x="7020272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VISITAD</a:t>
            </a:r>
            <a:endParaRPr lang="cs-CZ" sz="2400" b="1" dirty="0"/>
          </a:p>
        </p:txBody>
      </p:sp>
      <p:sp>
        <p:nvSpPr>
          <p:cNvPr id="77" name="Zaoblený obdélník 76"/>
          <p:cNvSpPr/>
          <p:nvPr/>
        </p:nvSpPr>
        <p:spPr>
          <a:xfrm>
            <a:off x="6948264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SEGUID</a:t>
            </a:r>
            <a:endParaRPr lang="cs-CZ" sz="2400" b="1" dirty="0"/>
          </a:p>
        </p:txBody>
      </p:sp>
      <p:sp>
        <p:nvSpPr>
          <p:cNvPr id="78" name="Zaoblený obdélník 77"/>
          <p:cNvSpPr/>
          <p:nvPr/>
        </p:nvSpPr>
        <p:spPr>
          <a:xfrm>
            <a:off x="7020272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JUGAD</a:t>
            </a:r>
            <a:endParaRPr lang="cs-CZ" sz="2400" b="1" dirty="0"/>
          </a:p>
        </p:txBody>
      </p:sp>
      <p:sp>
        <p:nvSpPr>
          <p:cNvPr id="79" name="Zaoblený obdélník 78"/>
          <p:cNvSpPr/>
          <p:nvPr/>
        </p:nvSpPr>
        <p:spPr>
          <a:xfrm>
            <a:off x="2483768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ACABAR</a:t>
            </a:r>
            <a:endParaRPr lang="cs-CZ" sz="2400" b="1" dirty="0"/>
          </a:p>
        </p:txBody>
      </p:sp>
      <p:sp>
        <p:nvSpPr>
          <p:cNvPr id="80" name="Zaoblený obdélník 79"/>
          <p:cNvSpPr/>
          <p:nvPr/>
        </p:nvSpPr>
        <p:spPr>
          <a:xfrm>
            <a:off x="2483768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ACABE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619672" y="188640"/>
            <a:ext cx="6624736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irregulares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imperativo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positivo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251520" y="1196752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HACER</a:t>
            </a:r>
            <a:endParaRPr lang="cs-CZ" sz="24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51520" y="1700808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TENER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251520" y="2204864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PONER</a:t>
            </a:r>
            <a:endParaRPr lang="cs-CZ" sz="24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251520" y="2708920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VENIR</a:t>
            </a:r>
            <a:endParaRPr lang="cs-CZ" sz="24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251520" y="3212976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SALIR</a:t>
            </a:r>
            <a:endParaRPr lang="cs-CZ" sz="24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251520" y="3717032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DECIR</a:t>
            </a:r>
            <a:endParaRPr lang="cs-CZ" sz="24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251520" y="4221088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DAR</a:t>
            </a:r>
            <a:endParaRPr lang="cs-CZ" sz="24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251520" y="4725144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IR</a:t>
            </a:r>
            <a:endParaRPr lang="cs-CZ" sz="24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251520" y="5229200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OÍR</a:t>
            </a:r>
            <a:endParaRPr lang="cs-CZ" sz="24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251520" y="6237312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TRAER</a:t>
            </a:r>
            <a:endParaRPr lang="cs-CZ" sz="24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0" y="5733256"/>
            <a:ext cx="1728192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CONOCER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907704" y="1196752"/>
            <a:ext cx="6199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HAZ</a:t>
            </a:r>
            <a:r>
              <a:rPr lang="cs-CZ" sz="2000" b="1" dirty="0" smtClean="0"/>
              <a:t>!   HA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!   HA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MOS!   HACED!    HA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N</a:t>
            </a:r>
            <a:endParaRPr lang="cs-CZ" sz="20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907704" y="1700808"/>
            <a:ext cx="2359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TEN</a:t>
            </a:r>
            <a:r>
              <a:rPr lang="cs-CZ" sz="2000" b="1" dirty="0" smtClean="0"/>
              <a:t>!   TEN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! …</a:t>
            </a:r>
            <a:endParaRPr lang="cs-CZ" sz="20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907704" y="2204864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PON</a:t>
            </a:r>
            <a:r>
              <a:rPr lang="cs-CZ" sz="2000" b="1" dirty="0" smtClean="0"/>
              <a:t>! … </a:t>
            </a:r>
            <a:endParaRPr lang="cs-CZ" sz="2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907704" y="378904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DI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907704" y="4293096"/>
            <a:ext cx="1621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DA</a:t>
            </a:r>
            <a:r>
              <a:rPr lang="cs-CZ" sz="2000" b="1" dirty="0" smtClean="0"/>
              <a:t>!   DÉ! …</a:t>
            </a:r>
            <a:endParaRPr lang="cs-CZ" sz="20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979712" y="4725144"/>
            <a:ext cx="1859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VE</a:t>
            </a:r>
            <a:r>
              <a:rPr lang="cs-CZ" sz="2000" b="1" dirty="0" smtClean="0"/>
              <a:t>!   </a:t>
            </a:r>
            <a:r>
              <a:rPr lang="cs-CZ" sz="2000" b="1" dirty="0" smtClean="0">
                <a:solidFill>
                  <a:srgbClr val="FF0000"/>
                </a:solidFill>
              </a:rPr>
              <a:t>VAYA</a:t>
            </a:r>
            <a:r>
              <a:rPr lang="cs-CZ" sz="2000" b="1" dirty="0" smtClean="0"/>
              <a:t>! …</a:t>
            </a:r>
            <a:endParaRPr lang="cs-CZ" sz="20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979712" y="5229200"/>
            <a:ext cx="1800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OYE</a:t>
            </a:r>
            <a:r>
              <a:rPr lang="cs-CZ" sz="2000" b="1" dirty="0" smtClean="0"/>
              <a:t>!   OI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979712" y="5733256"/>
            <a:ext cx="3523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CONOCE!   CONO</a:t>
            </a:r>
            <a:r>
              <a:rPr lang="cs-CZ" sz="2000" b="1" dirty="0" smtClean="0">
                <a:solidFill>
                  <a:srgbClr val="FF0000"/>
                </a:solidFill>
              </a:rPr>
              <a:t>ZCA</a:t>
            </a:r>
            <a:r>
              <a:rPr lang="cs-CZ" sz="2000" b="1" dirty="0" smtClean="0"/>
              <a:t>! …</a:t>
            </a:r>
            <a:endParaRPr lang="cs-CZ" sz="20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051720" y="6237312"/>
            <a:ext cx="2595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TRAE!   TRAI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! …</a:t>
            </a:r>
            <a:endParaRPr lang="cs-CZ" sz="20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907704" y="27809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</a:t>
            </a:r>
            <a:endParaRPr lang="cs-CZ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907704" y="32849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188640"/>
            <a:ext cx="6624736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irregulares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imperativo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negativo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07704" y="1196752"/>
            <a:ext cx="718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smtClean="0"/>
              <a:t>HA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S!   NO HA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   NO HA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MOS   NO HA</a:t>
            </a:r>
            <a:r>
              <a:rPr lang="cs-CZ" sz="2000" b="1" dirty="0" smtClean="0">
                <a:solidFill>
                  <a:srgbClr val="FF0000"/>
                </a:solidFill>
              </a:rPr>
              <a:t>GÁ</a:t>
            </a:r>
            <a:r>
              <a:rPr lang="cs-CZ" sz="2000" b="1" dirty="0" smtClean="0"/>
              <a:t>IS!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1700808"/>
            <a:ext cx="3837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TEN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S!  NO TEN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! …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2204864"/>
            <a:ext cx="2406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PON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S! … 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07704" y="3789040"/>
            <a:ext cx="2016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DI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S! … 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07704" y="4293096"/>
            <a:ext cx="2706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DES</a:t>
            </a:r>
            <a:r>
              <a:rPr lang="cs-CZ" sz="2000" b="1" dirty="0" smtClean="0"/>
              <a:t>!  NO </a:t>
            </a:r>
            <a:r>
              <a:rPr lang="cs-CZ" sz="2000" b="1" dirty="0" smtClean="0">
                <a:solidFill>
                  <a:srgbClr val="FF0000"/>
                </a:solidFill>
              </a:rPr>
              <a:t>DÉ</a:t>
            </a:r>
            <a:r>
              <a:rPr lang="cs-CZ" sz="2000" b="1" dirty="0" smtClean="0"/>
              <a:t>! …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79712" y="4725144"/>
            <a:ext cx="1898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VAYAS</a:t>
            </a:r>
            <a:r>
              <a:rPr lang="cs-CZ" sz="2000" b="1" dirty="0" smtClean="0"/>
              <a:t>! …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979712" y="5229200"/>
            <a:ext cx="1638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OI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S!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979712" y="5733256"/>
            <a:ext cx="2686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CONO</a:t>
            </a:r>
            <a:r>
              <a:rPr lang="cs-CZ" sz="2000" b="1" dirty="0" smtClean="0">
                <a:solidFill>
                  <a:srgbClr val="FF0000"/>
                </a:solidFill>
              </a:rPr>
              <a:t>ZCA</a:t>
            </a:r>
            <a:r>
              <a:rPr lang="cs-CZ" sz="2000" b="1" dirty="0" smtClean="0"/>
              <a:t>S! …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51720" y="6237312"/>
            <a:ext cx="2260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TRAI</a:t>
            </a:r>
            <a:r>
              <a:rPr lang="cs-CZ" sz="2000" b="1" dirty="0" smtClean="0">
                <a:solidFill>
                  <a:srgbClr val="FF0000"/>
                </a:solidFill>
              </a:rPr>
              <a:t>GA</a:t>
            </a:r>
            <a:r>
              <a:rPr lang="cs-CZ" sz="2000" b="1" dirty="0" smtClean="0"/>
              <a:t>S! …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27809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07704" y="32849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</a:t>
            </a:r>
            <a:endParaRPr lang="cs-CZ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251520" y="1196752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HACER</a:t>
            </a:r>
            <a:endParaRPr lang="cs-CZ" sz="24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251520" y="3212976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SALIR</a:t>
            </a:r>
            <a:endParaRPr lang="cs-CZ" sz="2400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251520" y="3717032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DECIR</a:t>
            </a:r>
            <a:endParaRPr lang="cs-CZ" sz="24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251520" y="4221088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DAR</a:t>
            </a:r>
            <a:endParaRPr lang="cs-CZ" sz="2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179512" y="4725144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IR</a:t>
            </a:r>
            <a:endParaRPr lang="cs-CZ" sz="2400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251520" y="5229200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OÍR</a:t>
            </a:r>
            <a:endParaRPr lang="cs-CZ" sz="24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0" y="5733256"/>
            <a:ext cx="169168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CONOCER</a:t>
            </a:r>
            <a:endParaRPr lang="cs-CZ" sz="24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251520" y="6237312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TRAER</a:t>
            </a:r>
            <a:endParaRPr lang="cs-CZ" sz="2400" b="1" dirty="0"/>
          </a:p>
        </p:txBody>
      </p:sp>
      <p:sp>
        <p:nvSpPr>
          <p:cNvPr id="33" name="Zaoblený obdélník 32"/>
          <p:cNvSpPr/>
          <p:nvPr/>
        </p:nvSpPr>
        <p:spPr>
          <a:xfrm>
            <a:off x="251520" y="1700808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TENER</a:t>
            </a:r>
            <a:endParaRPr lang="cs-CZ" sz="24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251520" y="2204864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PONER</a:t>
            </a:r>
            <a:endParaRPr lang="cs-CZ" sz="2400" b="1" dirty="0"/>
          </a:p>
        </p:txBody>
      </p:sp>
      <p:sp>
        <p:nvSpPr>
          <p:cNvPr id="35" name="Zaoblený obdélník 34"/>
          <p:cNvSpPr/>
          <p:nvPr/>
        </p:nvSpPr>
        <p:spPr>
          <a:xfrm>
            <a:off x="251520" y="2708920"/>
            <a:ext cx="1440160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VENIR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1520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IR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899592" y="260648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Tú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51520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VER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VENIR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251520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PONER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51520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HACER</a:t>
            </a:r>
            <a:endParaRPr lang="cs-CZ" sz="24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51520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OÍR</a:t>
            </a:r>
            <a:endParaRPr lang="cs-CZ" sz="24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DECIR</a:t>
            </a:r>
            <a:endParaRPr lang="cs-CZ" sz="24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51520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TENER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915816" y="260648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Usted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860032" y="260648"/>
            <a:ext cx="151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Nosotros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092280" y="260648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Vosotros</a:t>
            </a:r>
            <a:endParaRPr lang="cs-CZ" sz="24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11760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VAYA</a:t>
            </a:r>
            <a:endParaRPr lang="cs-CZ" sz="2400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4716016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VAYAMOS</a:t>
            </a:r>
            <a:endParaRPr lang="cs-CZ" sz="2400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7020272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ID</a:t>
            </a:r>
            <a:endParaRPr lang="cs-CZ" sz="2400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2411760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VEA</a:t>
            </a:r>
            <a:endParaRPr lang="cs-CZ" sz="2400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4716016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VEAMOS</a:t>
            </a:r>
            <a:endParaRPr lang="cs-CZ" sz="2400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7020272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VED</a:t>
            </a:r>
            <a:endParaRPr lang="cs-CZ" sz="24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7020272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PONED</a:t>
            </a:r>
            <a:endParaRPr lang="cs-CZ" sz="2400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4572000" y="2276872"/>
            <a:ext cx="223224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PONGAMOS</a:t>
            </a:r>
            <a:endParaRPr lang="cs-CZ" sz="24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2411760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PONGA</a:t>
            </a:r>
            <a:endParaRPr lang="cs-CZ" sz="2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7020272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VENID</a:t>
            </a:r>
            <a:endParaRPr lang="cs-CZ" sz="2400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4644008" y="2996952"/>
            <a:ext cx="2160240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VENGAMOS</a:t>
            </a:r>
            <a:endParaRPr lang="cs-CZ" sz="24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2411760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VENGA</a:t>
            </a:r>
            <a:endParaRPr lang="cs-CZ" sz="24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7020272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HACED</a:t>
            </a:r>
            <a:endParaRPr lang="cs-CZ" sz="2400" b="1" dirty="0"/>
          </a:p>
        </p:txBody>
      </p:sp>
      <p:sp>
        <p:nvSpPr>
          <p:cNvPr id="33" name="Zaoblený obdélník 32"/>
          <p:cNvSpPr/>
          <p:nvPr/>
        </p:nvSpPr>
        <p:spPr>
          <a:xfrm>
            <a:off x="4716016" y="371703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HAGAMOS</a:t>
            </a:r>
            <a:endParaRPr lang="cs-CZ" sz="24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2411760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HAGA</a:t>
            </a:r>
            <a:endParaRPr lang="cs-CZ" sz="2400" b="1" dirty="0"/>
          </a:p>
        </p:txBody>
      </p:sp>
      <p:sp>
        <p:nvSpPr>
          <p:cNvPr id="35" name="Zaoblený obdélník 34"/>
          <p:cNvSpPr/>
          <p:nvPr/>
        </p:nvSpPr>
        <p:spPr>
          <a:xfrm>
            <a:off x="7020272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OÍD</a:t>
            </a:r>
            <a:endParaRPr lang="cs-CZ" sz="2400" b="1" dirty="0"/>
          </a:p>
        </p:txBody>
      </p:sp>
      <p:sp>
        <p:nvSpPr>
          <p:cNvPr id="36" name="Zaoblený obdélník 35"/>
          <p:cNvSpPr/>
          <p:nvPr/>
        </p:nvSpPr>
        <p:spPr>
          <a:xfrm>
            <a:off x="4716016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OIGAMOS</a:t>
            </a:r>
            <a:endParaRPr lang="cs-CZ" sz="2400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2339752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OIGA</a:t>
            </a:r>
            <a:endParaRPr lang="cs-CZ" sz="2400" b="1" dirty="0"/>
          </a:p>
        </p:txBody>
      </p:sp>
      <p:sp>
        <p:nvSpPr>
          <p:cNvPr id="38" name="Zaoblený obdélník 37"/>
          <p:cNvSpPr/>
          <p:nvPr/>
        </p:nvSpPr>
        <p:spPr>
          <a:xfrm>
            <a:off x="251520" y="8367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</a:t>
            </a:r>
            <a:endParaRPr lang="cs-CZ" sz="2400" b="1" dirty="0"/>
          </a:p>
        </p:txBody>
      </p:sp>
      <p:sp>
        <p:nvSpPr>
          <p:cNvPr id="39" name="Zaoblený obdélník 38"/>
          <p:cNvSpPr/>
          <p:nvPr/>
        </p:nvSpPr>
        <p:spPr>
          <a:xfrm>
            <a:off x="251520" y="15567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</a:t>
            </a:r>
            <a:endParaRPr lang="cs-CZ" sz="2400" b="1" dirty="0"/>
          </a:p>
        </p:txBody>
      </p:sp>
      <p:sp>
        <p:nvSpPr>
          <p:cNvPr id="40" name="Zaoblený obdélník 39"/>
          <p:cNvSpPr/>
          <p:nvPr/>
        </p:nvSpPr>
        <p:spPr>
          <a:xfrm>
            <a:off x="251520" y="22768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PON</a:t>
            </a:r>
            <a:endParaRPr lang="cs-CZ" sz="2400" b="1" dirty="0"/>
          </a:p>
        </p:txBody>
      </p:sp>
      <p:sp>
        <p:nvSpPr>
          <p:cNvPr id="41" name="Zaoblený obdélník 40"/>
          <p:cNvSpPr/>
          <p:nvPr/>
        </p:nvSpPr>
        <p:spPr>
          <a:xfrm>
            <a:off x="251520" y="299695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VEN</a:t>
            </a:r>
            <a:endParaRPr lang="cs-CZ" sz="2400" b="1" dirty="0"/>
          </a:p>
        </p:txBody>
      </p:sp>
      <p:sp>
        <p:nvSpPr>
          <p:cNvPr id="42" name="Zaoblený obdélník 41"/>
          <p:cNvSpPr/>
          <p:nvPr/>
        </p:nvSpPr>
        <p:spPr>
          <a:xfrm>
            <a:off x="251520" y="371703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HAZ</a:t>
            </a:r>
            <a:endParaRPr lang="cs-CZ" sz="2400" b="1" dirty="0"/>
          </a:p>
        </p:txBody>
      </p:sp>
      <p:sp>
        <p:nvSpPr>
          <p:cNvPr id="43" name="Zaoblený obdélník 42"/>
          <p:cNvSpPr/>
          <p:nvPr/>
        </p:nvSpPr>
        <p:spPr>
          <a:xfrm>
            <a:off x="251520" y="443711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OYE</a:t>
            </a:r>
            <a:endParaRPr lang="cs-CZ" sz="2400" b="1" dirty="0"/>
          </a:p>
        </p:txBody>
      </p:sp>
      <p:sp>
        <p:nvSpPr>
          <p:cNvPr id="44" name="Zaoblený obdélník 43"/>
          <p:cNvSpPr/>
          <p:nvPr/>
        </p:nvSpPr>
        <p:spPr>
          <a:xfrm>
            <a:off x="251520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DI</a:t>
            </a:r>
            <a:endParaRPr lang="cs-CZ" sz="2400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251520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TEN</a:t>
            </a:r>
            <a:endParaRPr lang="cs-CZ" sz="2400" b="1" dirty="0"/>
          </a:p>
        </p:txBody>
      </p:sp>
      <p:sp>
        <p:nvSpPr>
          <p:cNvPr id="47" name="Zaoblený obdélník 46"/>
          <p:cNvSpPr/>
          <p:nvPr/>
        </p:nvSpPr>
        <p:spPr>
          <a:xfrm>
            <a:off x="2339752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DIGA</a:t>
            </a:r>
            <a:endParaRPr lang="cs-CZ" sz="2400" b="1" dirty="0"/>
          </a:p>
        </p:txBody>
      </p:sp>
      <p:sp>
        <p:nvSpPr>
          <p:cNvPr id="48" name="Zaoblený obdélník 47"/>
          <p:cNvSpPr/>
          <p:nvPr/>
        </p:nvSpPr>
        <p:spPr>
          <a:xfrm>
            <a:off x="2339752" y="587727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TENGA</a:t>
            </a:r>
            <a:endParaRPr lang="cs-CZ" sz="2400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4716016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DIGAMOS</a:t>
            </a:r>
            <a:endParaRPr lang="cs-CZ" sz="2400" b="1" dirty="0"/>
          </a:p>
        </p:txBody>
      </p:sp>
      <p:sp>
        <p:nvSpPr>
          <p:cNvPr id="50" name="Zaoblený obdélník 49"/>
          <p:cNvSpPr/>
          <p:nvPr/>
        </p:nvSpPr>
        <p:spPr>
          <a:xfrm>
            <a:off x="4572000" y="5877272"/>
            <a:ext cx="2160240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TENGAMOS</a:t>
            </a:r>
            <a:endParaRPr lang="cs-CZ" sz="2400" b="1" dirty="0"/>
          </a:p>
        </p:txBody>
      </p:sp>
      <p:sp>
        <p:nvSpPr>
          <p:cNvPr id="51" name="Zaoblený obdélník 50"/>
          <p:cNvSpPr/>
          <p:nvPr/>
        </p:nvSpPr>
        <p:spPr>
          <a:xfrm>
            <a:off x="7020272" y="5157192"/>
            <a:ext cx="1872208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DECID</a:t>
            </a:r>
            <a:endParaRPr lang="cs-CZ" sz="2400" b="1" dirty="0"/>
          </a:p>
        </p:txBody>
      </p:sp>
      <p:sp>
        <p:nvSpPr>
          <p:cNvPr id="52" name="Zaoblený obdélník 51"/>
          <p:cNvSpPr/>
          <p:nvPr/>
        </p:nvSpPr>
        <p:spPr>
          <a:xfrm>
            <a:off x="6983760" y="5877272"/>
            <a:ext cx="1908720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TENED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699792" y="188640"/>
            <a:ext cx="3024336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reflexivos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3059832" y="119675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levantarse</a:t>
            </a:r>
            <a:endParaRPr lang="cs-CZ" sz="24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683568" y="620688"/>
            <a:ext cx="936104" cy="504056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+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6732240" y="548680"/>
            <a:ext cx="936104" cy="504056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-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1520" y="1412776"/>
            <a:ext cx="21945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pronombre</a:t>
            </a:r>
            <a:endParaRPr lang="cs-CZ" sz="2000" b="1" dirty="0" smtClean="0"/>
          </a:p>
          <a:p>
            <a:r>
              <a:rPr lang="cs-CZ" sz="2000" b="1" dirty="0" err="1" smtClean="0"/>
              <a:t>va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pegado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2000" b="1" dirty="0" err="1" smtClean="0">
                <a:solidFill>
                  <a:srgbClr val="FF0000"/>
                </a:solidFill>
              </a:rPr>
              <a:t>detrás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verbo</a:t>
            </a:r>
            <a:r>
              <a:rPr lang="cs-CZ" sz="2000" b="1" dirty="0" smtClean="0"/>
              <a:t>:</a:t>
            </a:r>
            <a:endParaRPr lang="cs-CZ" sz="2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3528" y="2636912"/>
            <a:ext cx="1846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LEV</a:t>
            </a:r>
            <a:r>
              <a:rPr lang="cs-CZ" sz="2000" b="1" dirty="0" smtClean="0">
                <a:solidFill>
                  <a:srgbClr val="FF0000"/>
                </a:solidFill>
              </a:rPr>
              <a:t>Á</a:t>
            </a:r>
            <a:r>
              <a:rPr lang="cs-CZ" sz="2000" b="1" dirty="0" smtClean="0"/>
              <a:t>NTA</a:t>
            </a:r>
            <a:r>
              <a:rPr lang="cs-CZ" sz="2000" b="1" dirty="0" smtClean="0">
                <a:solidFill>
                  <a:srgbClr val="FF0000"/>
                </a:solidFill>
              </a:rPr>
              <a:t>TE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1412776"/>
            <a:ext cx="2258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pronombre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</a:t>
            </a:r>
            <a:endParaRPr lang="cs-CZ" sz="2000" b="1" dirty="0" smtClean="0"/>
          </a:p>
          <a:p>
            <a:r>
              <a:rPr lang="cs-CZ" sz="2000" b="1" dirty="0" err="1" smtClean="0">
                <a:solidFill>
                  <a:srgbClr val="FF0000"/>
                </a:solidFill>
              </a:rPr>
              <a:t>delante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verbo</a:t>
            </a:r>
            <a:endParaRPr lang="cs-CZ" sz="2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300192" y="2564904"/>
            <a:ext cx="2549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TE</a:t>
            </a:r>
            <a:r>
              <a:rPr lang="cs-CZ" sz="2000" b="1" dirty="0" smtClean="0"/>
              <a:t> LEVANTES!</a:t>
            </a:r>
            <a:endParaRPr lang="cs-CZ" sz="20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3528" y="3068960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LEV</a:t>
            </a:r>
            <a:r>
              <a:rPr lang="cs-CZ" sz="2000" b="1" dirty="0" smtClean="0">
                <a:solidFill>
                  <a:srgbClr val="FF0000"/>
                </a:solidFill>
              </a:rPr>
              <a:t>Á</a:t>
            </a:r>
            <a:r>
              <a:rPr lang="cs-CZ" sz="2000" b="1" dirty="0" smtClean="0"/>
              <a:t>NTE</a:t>
            </a:r>
            <a:r>
              <a:rPr lang="cs-CZ" sz="2000" b="1" dirty="0" smtClean="0">
                <a:solidFill>
                  <a:srgbClr val="FF0000"/>
                </a:solidFill>
              </a:rPr>
              <a:t>SE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372200" y="2996952"/>
            <a:ext cx="2334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SE</a:t>
            </a:r>
            <a:r>
              <a:rPr lang="cs-CZ" sz="2000" b="1" dirty="0" smtClean="0"/>
              <a:t> LEVANTE</a:t>
            </a:r>
            <a:endParaRPr lang="cs-CZ" sz="20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79512" y="3573016"/>
            <a:ext cx="2551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LEVANT</a:t>
            </a:r>
            <a:r>
              <a:rPr lang="cs-CZ" sz="2000" b="1" dirty="0" smtClean="0">
                <a:solidFill>
                  <a:srgbClr val="FF0000"/>
                </a:solidFill>
              </a:rPr>
              <a:t>É</a:t>
            </a:r>
            <a:r>
              <a:rPr lang="cs-CZ" sz="2000" b="1" dirty="0" smtClean="0"/>
              <a:t>MO</a:t>
            </a:r>
            <a:r>
              <a:rPr lang="cs-CZ" sz="2000" b="1" dirty="0" smtClean="0">
                <a:solidFill>
                  <a:srgbClr val="FF0000"/>
                </a:solidFill>
              </a:rPr>
              <a:t>NOS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831632" y="350100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NOS</a:t>
            </a:r>
            <a:r>
              <a:rPr lang="cs-CZ" sz="2000" b="1" dirty="0" smtClean="0"/>
              <a:t> LEVANTEMOS! </a:t>
            </a:r>
            <a:endParaRPr lang="cs-CZ" sz="2000" b="1" dirty="0"/>
          </a:p>
        </p:txBody>
      </p:sp>
      <p:sp>
        <p:nvSpPr>
          <p:cNvPr id="21" name="TextovéPole 20"/>
          <p:cNvSpPr txBox="1"/>
          <p:nvPr/>
        </p:nvSpPr>
        <p:spPr>
          <a:xfrm flipH="1">
            <a:off x="323528" y="4437112"/>
            <a:ext cx="485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LEVANT</a:t>
            </a:r>
            <a:r>
              <a:rPr lang="cs-CZ" sz="2000" b="1" dirty="0" smtClean="0">
                <a:solidFill>
                  <a:srgbClr val="FF0000"/>
                </a:solidFill>
              </a:rPr>
              <a:t>ÁOS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4509120"/>
            <a:ext cx="2704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OS</a:t>
            </a:r>
            <a:r>
              <a:rPr lang="cs-CZ" sz="2000" b="1" dirty="0" smtClean="0"/>
              <a:t> LEVANTÉIS!</a:t>
            </a:r>
            <a:endParaRPr lang="cs-CZ" sz="20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95536" y="5517232"/>
            <a:ext cx="205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LEVÁNTEN</a:t>
            </a:r>
            <a:r>
              <a:rPr lang="cs-CZ" sz="2000" b="1" dirty="0" smtClean="0">
                <a:solidFill>
                  <a:srgbClr val="FF0000"/>
                </a:solidFill>
              </a:rPr>
              <a:t>SE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012160" y="5445224"/>
            <a:ext cx="261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SE</a:t>
            </a:r>
            <a:r>
              <a:rPr lang="cs-CZ" sz="2000" b="1" dirty="0" smtClean="0"/>
              <a:t> LEVANTEN!</a:t>
            </a:r>
            <a:endParaRPr lang="cs-CZ" sz="2000" b="1" dirty="0"/>
          </a:p>
        </p:txBody>
      </p:sp>
      <p:sp>
        <p:nvSpPr>
          <p:cNvPr id="25" name="Popisek se šipkou doleva 24"/>
          <p:cNvSpPr/>
          <p:nvPr/>
        </p:nvSpPr>
        <p:spPr>
          <a:xfrm>
            <a:off x="2843808" y="3284984"/>
            <a:ext cx="2664296" cy="936104"/>
          </a:xfrm>
          <a:prstGeom prst="leftArrowCallou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„s“ (</a:t>
            </a:r>
            <a:r>
              <a:rPr lang="cs-CZ" b="1" dirty="0" err="1" smtClean="0">
                <a:solidFill>
                  <a:schemeClr val="tx1"/>
                </a:solidFill>
              </a:rPr>
              <a:t>levantemo</a:t>
            </a:r>
            <a:r>
              <a:rPr lang="cs-CZ" b="1" dirty="0" err="1" smtClean="0">
                <a:solidFill>
                  <a:srgbClr val="FF0000"/>
                </a:solidFill>
              </a:rPr>
              <a:t>s</a:t>
            </a:r>
            <a:r>
              <a:rPr lang="cs-CZ" b="1" dirty="0" smtClean="0">
                <a:solidFill>
                  <a:schemeClr val="tx1"/>
                </a:solidFill>
              </a:rPr>
              <a:t>) se </a:t>
            </a:r>
            <a:r>
              <a:rPr lang="cs-CZ" b="1" dirty="0" err="1" smtClean="0">
                <a:solidFill>
                  <a:schemeClr val="tx1"/>
                </a:solidFill>
              </a:rPr>
              <a:t>apocopa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Popisek se šipkou doleva 25"/>
          <p:cNvSpPr/>
          <p:nvPr/>
        </p:nvSpPr>
        <p:spPr>
          <a:xfrm>
            <a:off x="2843808" y="4293096"/>
            <a:ext cx="2664296" cy="936104"/>
          </a:xfrm>
          <a:prstGeom prst="leftArrowCallou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„d“ (</a:t>
            </a:r>
            <a:r>
              <a:rPr lang="cs-CZ" b="1" dirty="0" err="1" smtClean="0">
                <a:solidFill>
                  <a:schemeClr val="tx1"/>
                </a:solidFill>
              </a:rPr>
              <a:t>levanta</a:t>
            </a:r>
            <a:r>
              <a:rPr lang="cs-CZ" b="1" dirty="0" err="1" smtClean="0">
                <a:solidFill>
                  <a:srgbClr val="FF0000"/>
                </a:solidFill>
              </a:rPr>
              <a:t>d</a:t>
            </a:r>
            <a:r>
              <a:rPr lang="cs-CZ" b="1" dirty="0" smtClean="0">
                <a:solidFill>
                  <a:schemeClr val="tx1"/>
                </a:solidFill>
              </a:rPr>
              <a:t>) se </a:t>
            </a:r>
            <a:r>
              <a:rPr lang="cs-CZ" b="1" dirty="0" err="1" smtClean="0">
                <a:solidFill>
                  <a:schemeClr val="tx1"/>
                </a:solidFill>
              </a:rPr>
              <a:t>apocopa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515</TotalTime>
  <Words>649</Words>
  <Application>Microsoft Office PowerPoint</Application>
  <PresentationFormat>Předvádění na obrazovce (4:3)</PresentationFormat>
  <Paragraphs>355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Původ</vt:lpstr>
      <vt:lpstr>Imperativos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Imperativos</dc:title>
  <dc:creator>smoldasova</dc:creator>
  <cp:lastModifiedBy>dittrich</cp:lastModifiedBy>
  <cp:revision>38</cp:revision>
  <dcterms:created xsi:type="dcterms:W3CDTF">2013-05-24T08:02:11Z</dcterms:created>
  <dcterms:modified xsi:type="dcterms:W3CDTF">2018-02-21T07:48:16Z</dcterms:modified>
</cp:coreProperties>
</file>