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C261479-DED1-451D-8DC0-9365709AE5DD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A01F96-B387-4354-8CB9-978E57F995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Indefinido</a:t>
            </a:r>
            <a:r>
              <a:rPr lang="cs-CZ" dirty="0" smtClean="0"/>
              <a:t> </a:t>
            </a:r>
            <a:r>
              <a:rPr lang="cs-CZ" dirty="0" err="1" smtClean="0"/>
              <a:t>irregular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CGNŘ, BŘEZEN - DUBEN, Lukáš Dittrich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34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627784" y="332656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Slovesa úplně nepravidelná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04290" y="2713243"/>
            <a:ext cx="187947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SER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9552" y="1412776"/>
            <a:ext cx="194421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87824" y="2204864"/>
            <a:ext cx="3302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MAJÍ STEJNÝ TVAR: </a:t>
            </a:r>
            <a:endParaRPr lang="cs-CZ" sz="24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444208" y="1196752"/>
            <a:ext cx="194421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FUI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444208" y="2060848"/>
            <a:ext cx="194421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FUISTE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444208" y="2924944"/>
            <a:ext cx="194421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FUE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516216" y="3789040"/>
            <a:ext cx="194421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FUÍMOS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444208" y="4653136"/>
            <a:ext cx="194421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FUISTEIS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444208" y="5517232"/>
            <a:ext cx="194421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FUERON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" name="Šipka doleva 11"/>
          <p:cNvSpPr/>
          <p:nvPr/>
        </p:nvSpPr>
        <p:spPr>
          <a:xfrm>
            <a:off x="4067944" y="4365104"/>
            <a:ext cx="151216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611560" y="4293096"/>
            <a:ext cx="3137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Rozliším podle kontextu:</a:t>
            </a:r>
            <a:endParaRPr lang="cs-CZ" sz="20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5536" y="5373216"/>
            <a:ext cx="4549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aňo</a:t>
            </a:r>
            <a:r>
              <a:rPr lang="cs-CZ" b="1" dirty="0" smtClean="0"/>
              <a:t> </a:t>
            </a:r>
            <a:r>
              <a:rPr lang="cs-CZ" b="1" dirty="0" err="1" smtClean="0"/>
              <a:t>pasado</a:t>
            </a:r>
            <a:r>
              <a:rPr lang="cs-CZ" b="1" dirty="0" smtClean="0"/>
              <a:t>                                 a </a:t>
            </a:r>
            <a:r>
              <a:rPr lang="cs-CZ" b="1" dirty="0" err="1" smtClean="0"/>
              <a:t>México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 flipH="1">
            <a:off x="395536" y="6021288"/>
            <a:ext cx="463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                          </a:t>
            </a:r>
            <a:r>
              <a:rPr lang="cs-CZ" b="1" dirty="0" err="1" smtClean="0"/>
              <a:t>fantástico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2051720" y="5373216"/>
            <a:ext cx="16561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fuímos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39552" y="5949280"/>
            <a:ext cx="165618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Fue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611560" y="548680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Slovesa se změnou ve 3. osobě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624048" y="1628800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Slovesa se změnou v kmeni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604290" y="2713243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Slovesa úplně nepravidelná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95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691680" y="207915"/>
            <a:ext cx="504056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Slovesa se změnou ve 3. osobě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68027" y="1268760"/>
            <a:ext cx="1483693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 - 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68026" y="2348880"/>
            <a:ext cx="1483693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 - 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68024" y="3391469"/>
            <a:ext cx="1483693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 - 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195736" y="1268760"/>
            <a:ext cx="5760640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Pedir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seguir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mentir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sentir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vestir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divertirse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repetir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elegir</a:t>
            </a:r>
            <a:r>
              <a:rPr lang="cs-CZ" sz="2400" b="1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214789" y="2348880"/>
            <a:ext cx="576064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Dormir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morir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233842" y="3391469"/>
            <a:ext cx="576064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Leer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huír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oír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caer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construír</a:t>
            </a:r>
            <a:r>
              <a:rPr lang="cs-CZ" sz="2400" b="1" dirty="0" smtClean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330118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3597" y="252357"/>
            <a:ext cx="1483693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 - 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39552" y="141277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</a:t>
            </a:r>
            <a:r>
              <a:rPr lang="cs-CZ" sz="2400" b="1" dirty="0" err="1" smtClean="0">
                <a:solidFill>
                  <a:srgbClr val="C00000"/>
                </a:solidFill>
              </a:rPr>
              <a:t>e</a:t>
            </a:r>
            <a:r>
              <a:rPr lang="cs-CZ" sz="2400" b="1" dirty="0" err="1" smtClean="0">
                <a:solidFill>
                  <a:schemeClr val="tx1"/>
                </a:solidFill>
              </a:rPr>
              <a:t>dí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9552" y="2156048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</a:t>
            </a:r>
            <a:r>
              <a:rPr lang="cs-CZ" sz="2400" b="1" dirty="0" err="1" smtClean="0">
                <a:solidFill>
                  <a:srgbClr val="C00000"/>
                </a:solidFill>
              </a:rPr>
              <a:t>e</a:t>
            </a:r>
            <a:r>
              <a:rPr lang="cs-CZ" sz="2400" b="1" dirty="0" err="1" smtClean="0">
                <a:solidFill>
                  <a:schemeClr val="tx1"/>
                </a:solidFill>
              </a:rPr>
              <a:t>diste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39552" y="2871182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</a:t>
            </a:r>
            <a:r>
              <a:rPr lang="cs-CZ" sz="2400" b="1" dirty="0" err="1" smtClean="0">
                <a:solidFill>
                  <a:srgbClr val="C00000"/>
                </a:solidFill>
              </a:rPr>
              <a:t>i</a:t>
            </a:r>
            <a:r>
              <a:rPr lang="cs-CZ" sz="2400" b="1" dirty="0" err="1" smtClean="0">
                <a:solidFill>
                  <a:schemeClr val="tx1"/>
                </a:solidFill>
              </a:rPr>
              <a:t>dió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39552" y="3645024"/>
            <a:ext cx="1728192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</a:t>
            </a:r>
            <a:r>
              <a:rPr lang="cs-CZ" sz="2400" b="1" dirty="0" err="1" smtClean="0">
                <a:solidFill>
                  <a:srgbClr val="C00000"/>
                </a:solidFill>
              </a:rPr>
              <a:t>e</a:t>
            </a:r>
            <a:r>
              <a:rPr lang="cs-CZ" sz="2400" b="1" dirty="0" err="1" smtClean="0">
                <a:solidFill>
                  <a:schemeClr val="tx1"/>
                </a:solidFill>
              </a:rPr>
              <a:t>dimos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39551" y="5229200"/>
            <a:ext cx="17281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</a:t>
            </a:r>
            <a:r>
              <a:rPr lang="cs-CZ" sz="2400" b="1" dirty="0" err="1" smtClean="0">
                <a:solidFill>
                  <a:srgbClr val="C00000"/>
                </a:solidFill>
              </a:rPr>
              <a:t>i</a:t>
            </a:r>
            <a:r>
              <a:rPr lang="cs-CZ" sz="2400" b="1" dirty="0" err="1" smtClean="0">
                <a:solidFill>
                  <a:schemeClr val="tx1"/>
                </a:solidFill>
              </a:rPr>
              <a:t>dieron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39551" y="4437112"/>
            <a:ext cx="17281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</a:t>
            </a:r>
            <a:r>
              <a:rPr lang="cs-CZ" sz="2400" b="1" dirty="0" err="1" smtClean="0">
                <a:solidFill>
                  <a:srgbClr val="C00000"/>
                </a:solidFill>
              </a:rPr>
              <a:t>e</a:t>
            </a:r>
            <a:r>
              <a:rPr lang="cs-CZ" sz="2400" b="1" dirty="0" err="1" smtClean="0">
                <a:solidFill>
                  <a:schemeClr val="tx1"/>
                </a:solidFill>
              </a:rPr>
              <a:t>disteis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419872" y="252357"/>
            <a:ext cx="1483693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 - 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359025" y="141277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</a:t>
            </a:r>
            <a:r>
              <a:rPr lang="cs-CZ" sz="2400" b="1" dirty="0" err="1" smtClean="0">
                <a:solidFill>
                  <a:srgbClr val="C00000"/>
                </a:solidFill>
              </a:rPr>
              <a:t>o</a:t>
            </a:r>
            <a:r>
              <a:rPr lang="cs-CZ" sz="2400" b="1" dirty="0" err="1" smtClean="0">
                <a:solidFill>
                  <a:schemeClr val="tx1"/>
                </a:solidFill>
              </a:rPr>
              <a:t>rmí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359025" y="2156048"/>
            <a:ext cx="1933055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</a:t>
            </a:r>
            <a:r>
              <a:rPr lang="cs-CZ" sz="2400" b="1" dirty="0" err="1" smtClean="0">
                <a:solidFill>
                  <a:srgbClr val="C00000"/>
                </a:solidFill>
              </a:rPr>
              <a:t>o</a:t>
            </a:r>
            <a:r>
              <a:rPr lang="cs-CZ" sz="2400" b="1" dirty="0" err="1" smtClean="0">
                <a:solidFill>
                  <a:schemeClr val="tx1"/>
                </a:solidFill>
              </a:rPr>
              <a:t>rmiste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359025" y="2862774"/>
            <a:ext cx="1933055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</a:t>
            </a:r>
            <a:r>
              <a:rPr lang="cs-CZ" sz="2400" b="1" dirty="0" err="1" smtClean="0">
                <a:solidFill>
                  <a:srgbClr val="C00000"/>
                </a:solidFill>
              </a:rPr>
              <a:t>u</a:t>
            </a:r>
            <a:r>
              <a:rPr lang="cs-CZ" sz="2400" b="1" dirty="0" err="1" smtClean="0">
                <a:solidFill>
                  <a:schemeClr val="tx1"/>
                </a:solidFill>
              </a:rPr>
              <a:t>rmió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427665" y="3606046"/>
            <a:ext cx="1933055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</a:t>
            </a:r>
            <a:r>
              <a:rPr lang="cs-CZ" sz="2400" b="1" dirty="0" err="1" smtClean="0">
                <a:solidFill>
                  <a:srgbClr val="C00000"/>
                </a:solidFill>
              </a:rPr>
              <a:t>o</a:t>
            </a:r>
            <a:r>
              <a:rPr lang="cs-CZ" sz="2400" b="1" dirty="0" err="1" smtClean="0">
                <a:solidFill>
                  <a:schemeClr val="tx1"/>
                </a:solidFill>
              </a:rPr>
              <a:t>rmimos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431751" y="4444083"/>
            <a:ext cx="1933055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</a:t>
            </a:r>
            <a:r>
              <a:rPr lang="cs-CZ" sz="2400" b="1" dirty="0" err="1" smtClean="0">
                <a:solidFill>
                  <a:srgbClr val="C00000"/>
                </a:solidFill>
              </a:rPr>
              <a:t>o</a:t>
            </a:r>
            <a:r>
              <a:rPr lang="cs-CZ" sz="2400" b="1" dirty="0" err="1" smtClean="0">
                <a:solidFill>
                  <a:schemeClr val="tx1"/>
                </a:solidFill>
              </a:rPr>
              <a:t>rmisteis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431751" y="5229200"/>
            <a:ext cx="1933055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</a:t>
            </a:r>
            <a:r>
              <a:rPr lang="cs-CZ" sz="2400" b="1" dirty="0" err="1" smtClean="0">
                <a:solidFill>
                  <a:srgbClr val="C00000"/>
                </a:solidFill>
              </a:rPr>
              <a:t>u</a:t>
            </a:r>
            <a:r>
              <a:rPr lang="cs-CZ" sz="2400" b="1" dirty="0" err="1" smtClean="0">
                <a:solidFill>
                  <a:schemeClr val="tx1"/>
                </a:solidFill>
              </a:rPr>
              <a:t>rmieron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516216" y="338728"/>
            <a:ext cx="1483693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 - 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845873" y="141277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Le</a:t>
            </a:r>
            <a:r>
              <a:rPr lang="cs-CZ" sz="2400" b="1" dirty="0" err="1" smtClean="0">
                <a:solidFill>
                  <a:srgbClr val="C00000"/>
                </a:solidFill>
              </a:rPr>
              <a:t>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845873" y="2156048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Le</a:t>
            </a:r>
            <a:r>
              <a:rPr lang="cs-CZ" sz="2400" b="1" dirty="0" err="1" smtClean="0">
                <a:solidFill>
                  <a:srgbClr val="C00000"/>
                </a:solidFill>
              </a:rPr>
              <a:t>i</a:t>
            </a:r>
            <a:r>
              <a:rPr lang="cs-CZ" sz="2400" b="1" dirty="0" err="1" smtClean="0">
                <a:solidFill>
                  <a:schemeClr val="tx1"/>
                </a:solidFill>
              </a:rPr>
              <a:t>ste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882526" y="2862774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Le</a:t>
            </a:r>
            <a:r>
              <a:rPr lang="cs-CZ" sz="2400" b="1" dirty="0" err="1" smtClean="0">
                <a:solidFill>
                  <a:srgbClr val="C00000"/>
                </a:solidFill>
              </a:rPr>
              <a:t>y</a:t>
            </a:r>
            <a:r>
              <a:rPr lang="cs-CZ" sz="2400" b="1" dirty="0" err="1" smtClean="0">
                <a:solidFill>
                  <a:schemeClr val="tx1"/>
                </a:solidFill>
              </a:rPr>
              <a:t>ó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882527" y="3608010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Le</a:t>
            </a:r>
            <a:r>
              <a:rPr lang="cs-CZ" sz="2400" b="1" dirty="0" err="1" smtClean="0">
                <a:solidFill>
                  <a:srgbClr val="C00000"/>
                </a:solidFill>
              </a:rPr>
              <a:t>í</a:t>
            </a:r>
            <a:r>
              <a:rPr lang="cs-CZ" sz="2400" b="1" dirty="0" err="1" smtClean="0">
                <a:solidFill>
                  <a:schemeClr val="tx1"/>
                </a:solidFill>
              </a:rPr>
              <a:t>mos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882528" y="4424679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Le</a:t>
            </a:r>
            <a:r>
              <a:rPr lang="cs-CZ" sz="2400" b="1" dirty="0" err="1" smtClean="0">
                <a:solidFill>
                  <a:srgbClr val="C00000"/>
                </a:solidFill>
              </a:rPr>
              <a:t>i</a:t>
            </a:r>
            <a:r>
              <a:rPr lang="cs-CZ" sz="2400" b="1" dirty="0" err="1" smtClean="0">
                <a:solidFill>
                  <a:schemeClr val="tx1"/>
                </a:solidFill>
              </a:rPr>
              <a:t>steis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6885257" y="5229200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Le</a:t>
            </a:r>
            <a:r>
              <a:rPr lang="cs-CZ" sz="2400" b="1" dirty="0" err="1" smtClean="0">
                <a:solidFill>
                  <a:srgbClr val="C00000"/>
                </a:solidFill>
              </a:rPr>
              <a:t>y</a:t>
            </a:r>
            <a:r>
              <a:rPr lang="cs-CZ" sz="2400" b="1" dirty="0" err="1" smtClean="0">
                <a:solidFill>
                  <a:schemeClr val="tx1"/>
                </a:solidFill>
              </a:rPr>
              <a:t>eron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222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1251" y="692218"/>
            <a:ext cx="8492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Ayer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                               mis </a:t>
            </a:r>
            <a:r>
              <a:rPr lang="cs-CZ" sz="2000" b="1" dirty="0" err="1" smtClean="0"/>
              <a:t>padres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fuera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vacaciones</a:t>
            </a:r>
            <a:r>
              <a:rPr lang="cs-CZ" sz="2000" b="1" dirty="0" smtClean="0"/>
              <a:t> con </a:t>
            </a:r>
            <a:r>
              <a:rPr lang="cs-CZ" sz="2000" b="1" dirty="0" err="1" smtClean="0"/>
              <a:t>ellos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1547664" y="685787"/>
            <a:ext cx="180020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PEDIR, </a:t>
            </a:r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546707" y="692218"/>
            <a:ext cx="180020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pidieron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1251" y="1628800"/>
            <a:ext cx="8491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Mi </a:t>
            </a:r>
            <a:r>
              <a:rPr lang="cs-CZ" sz="2000" b="1" dirty="0" err="1" smtClean="0"/>
              <a:t>novio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nunca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miente</a:t>
            </a:r>
            <a:r>
              <a:rPr lang="cs-CZ" sz="2000" b="1" dirty="0" smtClean="0"/>
              <a:t> pero </a:t>
            </a:r>
            <a:r>
              <a:rPr lang="cs-CZ" sz="2000" b="1" dirty="0" err="1" smtClean="0"/>
              <a:t>hace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horas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                              .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6444208" y="1596862"/>
            <a:ext cx="180020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MENTIR, </a:t>
            </a:r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419953" y="1612831"/>
            <a:ext cx="180020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mintió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51251" y="2534219"/>
            <a:ext cx="6511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Los </a:t>
            </a:r>
            <a:r>
              <a:rPr lang="cs-CZ" b="1" dirty="0" err="1" smtClean="0"/>
              <a:t>detectives</a:t>
            </a:r>
            <a:r>
              <a:rPr lang="cs-CZ" b="1" dirty="0" smtClean="0"/>
              <a:t>                                        al </a:t>
            </a:r>
            <a:r>
              <a:rPr lang="cs-CZ" b="1" dirty="0" err="1" smtClean="0"/>
              <a:t>criminal</a:t>
            </a:r>
            <a:r>
              <a:rPr lang="cs-CZ" b="1" dirty="0" smtClean="0"/>
              <a:t> </a:t>
            </a:r>
            <a:r>
              <a:rPr lang="cs-CZ" b="1" dirty="0" err="1" smtClean="0"/>
              <a:t>hasta</a:t>
            </a:r>
            <a:r>
              <a:rPr lang="cs-CZ" b="1" dirty="0" smtClean="0"/>
              <a:t>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casa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2051720" y="2471503"/>
            <a:ext cx="208823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SEGUIR, </a:t>
            </a:r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051720" y="2471503"/>
            <a:ext cx="208823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siguieron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3573016"/>
            <a:ext cx="436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Cuándo</a:t>
            </a:r>
            <a:r>
              <a:rPr lang="cs-CZ" b="1" dirty="0" smtClean="0"/>
              <a:t>                                     tu </a:t>
            </a:r>
            <a:r>
              <a:rPr lang="cs-CZ" b="1" dirty="0" err="1" smtClean="0"/>
              <a:t>abuelo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1518878" y="3510300"/>
            <a:ext cx="1828986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MORIR, </a:t>
            </a:r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517921" y="3510300"/>
            <a:ext cx="1828986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murió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77358" y="4546011"/>
            <a:ext cx="503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Los </a:t>
            </a:r>
            <a:r>
              <a:rPr lang="cs-CZ" b="1" dirty="0" err="1" smtClean="0"/>
              <a:t>niňos</a:t>
            </a:r>
            <a:r>
              <a:rPr lang="cs-CZ" b="1" dirty="0" smtClean="0"/>
              <a:t>                                               en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rato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1907704" y="4465390"/>
            <a:ext cx="237626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DORMIRSE, </a:t>
            </a:r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871763" y="4465390"/>
            <a:ext cx="237626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 </a:t>
            </a:r>
            <a:r>
              <a:rPr lang="cs-CZ" sz="2000" b="1" dirty="0" err="1" smtClean="0">
                <a:solidFill>
                  <a:schemeClr val="tx1"/>
                </a:solidFill>
              </a:rPr>
              <a:t>durmieron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77358" y="5517232"/>
            <a:ext cx="7223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ladrón</a:t>
            </a:r>
            <a:r>
              <a:rPr lang="cs-CZ" b="1" dirty="0" smtClean="0"/>
              <a:t>                             de la </a:t>
            </a:r>
            <a:r>
              <a:rPr lang="cs-CZ" b="1" dirty="0" err="1" smtClean="0"/>
              <a:t>cárcel</a:t>
            </a:r>
            <a:r>
              <a:rPr lang="cs-CZ" b="1" dirty="0" smtClean="0"/>
              <a:t> con </a:t>
            </a:r>
            <a:r>
              <a:rPr lang="cs-CZ" b="1" dirty="0" err="1" smtClean="0"/>
              <a:t>ayuda</a:t>
            </a:r>
            <a:r>
              <a:rPr lang="cs-CZ" b="1" dirty="0" smtClean="0"/>
              <a:t> de </a:t>
            </a:r>
            <a:r>
              <a:rPr lang="cs-CZ" b="1" dirty="0" err="1" smtClean="0"/>
              <a:t>sus</a:t>
            </a:r>
            <a:r>
              <a:rPr lang="cs-CZ" b="1" dirty="0" smtClean="0"/>
              <a:t> </a:t>
            </a:r>
            <a:r>
              <a:rPr lang="cs-CZ" b="1" dirty="0" err="1" smtClean="0"/>
              <a:t>compaňeros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1726726" y="5454516"/>
            <a:ext cx="148624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HUÍR, </a:t>
            </a:r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1726726" y="5454516"/>
            <a:ext cx="148624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huyó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5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585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Este</a:t>
            </a:r>
            <a:r>
              <a:rPr lang="cs-CZ" b="1" dirty="0" smtClean="0"/>
              <a:t> </a:t>
            </a:r>
            <a:r>
              <a:rPr lang="cs-CZ" b="1" dirty="0" err="1" smtClean="0"/>
              <a:t>palacio</a:t>
            </a:r>
            <a:r>
              <a:rPr lang="cs-CZ" b="1" dirty="0" smtClean="0"/>
              <a:t> </a:t>
            </a:r>
            <a:r>
              <a:rPr lang="cs-CZ" b="1" dirty="0" err="1" smtClean="0"/>
              <a:t>lo</a:t>
            </a:r>
            <a:r>
              <a:rPr lang="cs-CZ" b="1" dirty="0" smtClean="0"/>
              <a:t>                                                   los </a:t>
            </a:r>
            <a:r>
              <a:rPr lang="cs-CZ" b="1" dirty="0" err="1" smtClean="0"/>
              <a:t>árabes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2195736" y="661338"/>
            <a:ext cx="273630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CONSTRUÍR, </a:t>
            </a:r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195736" y="661338"/>
            <a:ext cx="273630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construyeron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772816"/>
            <a:ext cx="6128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Al</a:t>
            </a:r>
            <a:r>
              <a:rPr lang="cs-CZ" b="1" dirty="0" smtClean="0"/>
              <a:t> </a:t>
            </a:r>
            <a:r>
              <a:rPr lang="cs-CZ" b="1" dirty="0" err="1" smtClean="0"/>
              <a:t>camarero</a:t>
            </a:r>
            <a:r>
              <a:rPr lang="cs-CZ" b="1" dirty="0" smtClean="0"/>
              <a:t> </a:t>
            </a:r>
            <a:r>
              <a:rPr lang="cs-CZ" b="1" dirty="0" err="1" smtClean="0"/>
              <a:t>le</a:t>
            </a:r>
            <a:r>
              <a:rPr lang="cs-CZ" b="1" dirty="0" smtClean="0"/>
              <a:t>                                      unos </a:t>
            </a:r>
            <a:r>
              <a:rPr lang="cs-CZ" b="1" dirty="0" err="1" smtClean="0"/>
              <a:t>vasos</a:t>
            </a:r>
            <a:r>
              <a:rPr lang="cs-CZ" b="1" dirty="0" smtClean="0"/>
              <a:t> de vino.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2267744" y="1772816"/>
            <a:ext cx="1944216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CAER, </a:t>
            </a:r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267744" y="1772816"/>
            <a:ext cx="1944216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cayeron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2852936"/>
            <a:ext cx="6429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contestaron</a:t>
            </a:r>
            <a:r>
              <a:rPr lang="cs-CZ" b="1" dirty="0" smtClean="0"/>
              <a:t>? A </a:t>
            </a:r>
            <a:r>
              <a:rPr lang="cs-CZ" b="1" dirty="0" err="1" smtClean="0"/>
              <a:t>lo</a:t>
            </a:r>
            <a:r>
              <a:rPr lang="cs-CZ" b="1" dirty="0" smtClean="0"/>
              <a:t> </a:t>
            </a:r>
            <a:r>
              <a:rPr lang="cs-CZ" b="1" dirty="0" err="1" smtClean="0"/>
              <a:t>mejor</a:t>
            </a:r>
            <a:r>
              <a:rPr lang="cs-CZ" b="1" dirty="0" smtClean="0"/>
              <a:t> no                            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teléfono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4283968" y="2780928"/>
            <a:ext cx="129614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OÍR, </a:t>
            </a:r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283968" y="2780928"/>
            <a:ext cx="129614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oyó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4005064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te</a:t>
            </a:r>
            <a:r>
              <a:rPr lang="cs-CZ" b="1" dirty="0" smtClean="0"/>
              <a:t> </a:t>
            </a:r>
            <a:r>
              <a:rPr lang="cs-CZ" b="1" dirty="0" err="1" smtClean="0"/>
              <a:t>pasó</a:t>
            </a:r>
            <a:r>
              <a:rPr lang="cs-CZ" b="1" dirty="0" smtClean="0"/>
              <a:t>, </a:t>
            </a:r>
            <a:r>
              <a:rPr lang="cs-CZ" b="1" dirty="0" err="1" smtClean="0"/>
              <a:t>Jorge</a:t>
            </a:r>
            <a:r>
              <a:rPr lang="cs-CZ" b="1" dirty="0" smtClean="0"/>
              <a:t>? – </a:t>
            </a:r>
            <a:r>
              <a:rPr lang="cs-CZ" b="1" dirty="0" err="1" smtClean="0"/>
              <a:t>Me</a:t>
            </a:r>
            <a:r>
              <a:rPr lang="cs-CZ" b="1" dirty="0" smtClean="0"/>
              <a:t>                                               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trabajo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3491880" y="4005064"/>
            <a:ext cx="244827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DESPEDIR, </a:t>
            </a:r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491880" y="4005064"/>
            <a:ext cx="244827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despidieron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55576" y="5157192"/>
            <a:ext cx="7569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pueblo                                      a </a:t>
            </a:r>
            <a:r>
              <a:rPr lang="cs-CZ" b="1" dirty="0" err="1" smtClean="0"/>
              <a:t>sus</a:t>
            </a:r>
            <a:r>
              <a:rPr lang="cs-CZ" b="1" dirty="0" smtClean="0"/>
              <a:t> </a:t>
            </a:r>
            <a:r>
              <a:rPr lang="cs-CZ" b="1" dirty="0" err="1" smtClean="0"/>
              <a:t>representantes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parlamento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1907704" y="5157192"/>
            <a:ext cx="201622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ELEGIR, </a:t>
            </a:r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907704" y="5157192"/>
            <a:ext cx="201622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eligió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9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699792" y="332656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Slovesa se změnou v kmeni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39552" y="141277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Andar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483768" y="1412776"/>
            <a:ext cx="1656184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Conducir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427984" y="141277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Dar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9552" y="213285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Estar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483768" y="213285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Hacer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427984" y="213285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Poder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372200" y="213285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Poner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39552" y="285293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Querer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483768" y="285293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Saber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427984" y="285293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Tener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372200" y="285293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Traer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63888" y="357301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Venir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372200" y="141277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Decir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39552" y="141277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Anduve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483768" y="1412776"/>
            <a:ext cx="1656184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Conduje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427984" y="141277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372200" y="141277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Dije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39552" y="213285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Estuve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483768" y="213285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Hice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563888" y="357301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Vine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39552" y="285293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Quise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6372200" y="213285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Puse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427984" y="213285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Pude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6372200" y="285293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Traje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427984" y="285293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Tuve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2483768" y="2852936"/>
            <a:ext cx="1483693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Supe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683568" y="5157192"/>
            <a:ext cx="1224136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- </a:t>
            </a:r>
            <a:r>
              <a:rPr lang="cs-CZ" sz="2400" b="1" dirty="0" err="1" smtClean="0">
                <a:solidFill>
                  <a:schemeClr val="tx1"/>
                </a:solidFill>
              </a:rPr>
              <a:t>iste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683568" y="4437112"/>
            <a:ext cx="1224136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- e, - 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2555776" y="5949280"/>
            <a:ext cx="1224136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- </a:t>
            </a:r>
            <a:r>
              <a:rPr lang="cs-CZ" sz="2400" b="1" dirty="0" err="1" smtClean="0">
                <a:solidFill>
                  <a:schemeClr val="tx1"/>
                </a:solidFill>
              </a:rPr>
              <a:t>ieron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555776" y="5157192"/>
            <a:ext cx="1224136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- </a:t>
            </a:r>
            <a:r>
              <a:rPr lang="cs-CZ" sz="2400" b="1" dirty="0" err="1" smtClean="0">
                <a:solidFill>
                  <a:schemeClr val="tx1"/>
                </a:solidFill>
              </a:rPr>
              <a:t>isteis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555776" y="4437112"/>
            <a:ext cx="1224136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- </a:t>
            </a:r>
            <a:r>
              <a:rPr lang="cs-CZ" sz="2400" b="1" dirty="0" err="1" smtClean="0">
                <a:solidFill>
                  <a:schemeClr val="tx1"/>
                </a:solidFill>
              </a:rPr>
              <a:t>imos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683568" y="5949280"/>
            <a:ext cx="1224136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- 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4067944" y="5949280"/>
            <a:ext cx="2016224" cy="590872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Dijeron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6734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Ayer</a:t>
            </a:r>
            <a:r>
              <a:rPr lang="cs-CZ" b="1" dirty="0" smtClean="0"/>
              <a:t>                                            </a:t>
            </a:r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película</a:t>
            </a:r>
            <a:r>
              <a:rPr lang="cs-CZ" b="1" dirty="0" smtClean="0"/>
              <a:t> </a:t>
            </a:r>
            <a:r>
              <a:rPr lang="cs-CZ" b="1" dirty="0" err="1" smtClean="0"/>
              <a:t>estupenda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la tele.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1331640" y="548680"/>
            <a:ext cx="223224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VER, </a:t>
            </a:r>
            <a:r>
              <a:rPr lang="cs-CZ" sz="2000" b="1" dirty="0" err="1" smtClean="0">
                <a:solidFill>
                  <a:schemeClr val="tx1"/>
                </a:solidFill>
              </a:rPr>
              <a:t>nosotros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331640" y="548680"/>
            <a:ext cx="223224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vimos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340768"/>
            <a:ext cx="790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cansdada</a:t>
            </a:r>
            <a:r>
              <a:rPr lang="cs-CZ" b="1" dirty="0" smtClean="0"/>
              <a:t> </a:t>
            </a:r>
            <a:r>
              <a:rPr lang="cs-CZ" b="1" dirty="0" err="1" smtClean="0"/>
              <a:t>porque</a:t>
            </a:r>
            <a:r>
              <a:rPr lang="cs-CZ" b="1" dirty="0" smtClean="0"/>
              <a:t> </a:t>
            </a:r>
            <a:r>
              <a:rPr lang="cs-CZ" b="1" dirty="0" err="1" smtClean="0"/>
              <a:t>anoche</a:t>
            </a:r>
            <a:r>
              <a:rPr lang="cs-CZ" b="1" dirty="0" smtClean="0"/>
              <a:t>                                          unos </a:t>
            </a:r>
            <a:r>
              <a:rPr lang="cs-CZ" b="1" dirty="0" err="1" smtClean="0"/>
              <a:t>diez</a:t>
            </a:r>
            <a:r>
              <a:rPr lang="cs-CZ" b="1" dirty="0" smtClean="0"/>
              <a:t> </a:t>
            </a:r>
            <a:r>
              <a:rPr lang="cs-CZ" b="1" dirty="0" err="1" smtClean="0"/>
              <a:t>kilómetros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4067944" y="1340768"/>
            <a:ext cx="201622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ANDAR, </a:t>
            </a:r>
            <a:r>
              <a:rPr lang="cs-CZ" sz="2000" b="1" dirty="0" err="1" smtClean="0">
                <a:solidFill>
                  <a:schemeClr val="tx1"/>
                </a:solidFill>
              </a:rPr>
              <a:t>ella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67944" y="1340768"/>
            <a:ext cx="201622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anduvo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5576" y="2132856"/>
            <a:ext cx="392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No </a:t>
            </a:r>
            <a:r>
              <a:rPr lang="cs-CZ" b="1" dirty="0" err="1" smtClean="0"/>
              <a:t>te</a:t>
            </a:r>
            <a:r>
              <a:rPr lang="cs-CZ" b="1" dirty="0" smtClean="0"/>
              <a:t>                                     la </a:t>
            </a:r>
            <a:r>
              <a:rPr lang="cs-CZ" b="1" dirty="0" err="1" smtClean="0"/>
              <a:t>verdad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1475656" y="2060848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DECIR, </a:t>
            </a:r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475656" y="2060848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dijeron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5576" y="2852936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qué</a:t>
            </a:r>
            <a:r>
              <a:rPr lang="cs-CZ" b="1" dirty="0" smtClean="0"/>
              <a:t> no                                   </a:t>
            </a:r>
            <a:r>
              <a:rPr lang="cs-CZ" b="1" dirty="0" err="1" smtClean="0"/>
              <a:t>venir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3131840" y="4437112"/>
            <a:ext cx="207984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DAR, </a:t>
            </a:r>
            <a:r>
              <a:rPr lang="cs-CZ" sz="2000" b="1" dirty="0" err="1" smtClean="0">
                <a:solidFill>
                  <a:schemeClr val="tx1"/>
                </a:solidFill>
              </a:rPr>
              <a:t>vosotros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763688" y="3645024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051720" y="2852936"/>
            <a:ext cx="172819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PODER, </a:t>
            </a:r>
            <a:r>
              <a:rPr lang="cs-CZ" sz="2000" b="1" dirty="0" err="1" smtClean="0">
                <a:solidFill>
                  <a:schemeClr val="tx1"/>
                </a:solidFill>
              </a:rPr>
              <a:t>tú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051720" y="2852936"/>
            <a:ext cx="1728192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pudiste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27584" y="3717032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Dónde</a:t>
            </a:r>
            <a:r>
              <a:rPr lang="cs-CZ" b="1" dirty="0" smtClean="0"/>
              <a:t>                                      </a:t>
            </a:r>
            <a:r>
              <a:rPr lang="cs-CZ" b="1" dirty="0" err="1" smtClean="0"/>
              <a:t>sus</a:t>
            </a:r>
            <a:r>
              <a:rPr lang="cs-CZ" b="1" dirty="0" smtClean="0"/>
              <a:t> </a:t>
            </a:r>
            <a:r>
              <a:rPr lang="cs-CZ" b="1" dirty="0" err="1" smtClean="0"/>
              <a:t>padres</a:t>
            </a:r>
            <a:r>
              <a:rPr lang="cs-CZ" b="1" dirty="0" smtClean="0"/>
              <a:t> </a:t>
            </a:r>
            <a:r>
              <a:rPr lang="cs-CZ" b="1" dirty="0" err="1" smtClean="0"/>
              <a:t>anoche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1763688" y="3645024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estuvieron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827584" y="4437112"/>
            <a:ext cx="534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aňo</a:t>
            </a:r>
            <a:r>
              <a:rPr lang="cs-CZ" b="1" dirty="0" smtClean="0"/>
              <a:t> </a:t>
            </a:r>
            <a:r>
              <a:rPr lang="cs-CZ" b="1" dirty="0" err="1" smtClean="0"/>
              <a:t>pasado</a:t>
            </a:r>
            <a:r>
              <a:rPr lang="cs-CZ" b="1" dirty="0" smtClean="0"/>
              <a:t> no </a:t>
            </a:r>
            <a:r>
              <a:rPr lang="cs-CZ" b="1" dirty="0" err="1" smtClean="0"/>
              <a:t>me</a:t>
            </a:r>
            <a:r>
              <a:rPr lang="cs-CZ" b="1" dirty="0" smtClean="0"/>
              <a:t>                                        </a:t>
            </a:r>
            <a:r>
              <a:rPr lang="cs-CZ" b="1" dirty="0" err="1" smtClean="0"/>
              <a:t>nada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3131840" y="4437112"/>
            <a:ext cx="207984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disteis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1043608" y="5229200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TENER, </a:t>
            </a:r>
            <a:r>
              <a:rPr lang="cs-CZ" sz="2000" b="1" dirty="0" err="1" smtClean="0">
                <a:solidFill>
                  <a:schemeClr val="tx1"/>
                </a:solidFill>
              </a:rPr>
              <a:t>tú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27584" y="5229200"/>
            <a:ext cx="521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                                      </a:t>
            </a:r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llamada</a:t>
            </a:r>
            <a:r>
              <a:rPr lang="cs-CZ" b="1" dirty="0" smtClean="0"/>
              <a:t> de </a:t>
            </a:r>
            <a:r>
              <a:rPr lang="cs-CZ" b="1" dirty="0" err="1" smtClean="0"/>
              <a:t>José</a:t>
            </a:r>
            <a:r>
              <a:rPr lang="cs-CZ" b="1" dirty="0" smtClean="0"/>
              <a:t> </a:t>
            </a:r>
            <a:r>
              <a:rPr lang="cs-CZ" b="1" dirty="0" err="1" smtClean="0"/>
              <a:t>ayer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1043608" y="5229200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Tuviste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7" grpId="0" animBg="1"/>
      <p:bldP spid="20" grpId="0" animBg="1"/>
      <p:bldP spid="24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Qué</a:t>
            </a:r>
            <a:r>
              <a:rPr lang="cs-CZ" b="1" dirty="0" smtClean="0"/>
              <a:t>                                      </a:t>
            </a:r>
            <a:r>
              <a:rPr lang="cs-CZ" b="1" dirty="0" err="1" smtClean="0"/>
              <a:t>anoche</a:t>
            </a:r>
            <a:r>
              <a:rPr lang="cs-CZ" b="1" dirty="0" smtClean="0"/>
              <a:t>? – No                                     </a:t>
            </a:r>
            <a:r>
              <a:rPr lang="cs-CZ" b="1" dirty="0" err="1" smtClean="0"/>
              <a:t>nada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1187624" y="404664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HACER, </a:t>
            </a:r>
            <a:r>
              <a:rPr lang="cs-CZ" sz="2000" b="1" dirty="0" err="1" smtClean="0">
                <a:solidFill>
                  <a:schemeClr val="tx1"/>
                </a:solidFill>
              </a:rPr>
              <a:t>tú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716016" y="404664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HACER, </a:t>
            </a:r>
            <a:r>
              <a:rPr lang="cs-CZ" sz="2000" b="1" dirty="0" err="1" smtClean="0">
                <a:solidFill>
                  <a:schemeClr val="tx1"/>
                </a:solidFill>
              </a:rPr>
              <a:t>yo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187624" y="404664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hiciste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716016" y="404664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hice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1484784"/>
            <a:ext cx="6167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vestido</a:t>
            </a:r>
            <a:r>
              <a:rPr lang="cs-CZ" b="1" dirty="0" smtClean="0"/>
              <a:t>                                        tu </a:t>
            </a:r>
            <a:r>
              <a:rPr lang="cs-CZ" b="1" dirty="0" err="1" smtClean="0"/>
              <a:t>hermana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boda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2051720" y="1412776"/>
            <a:ext cx="201622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PONERSE, </a:t>
            </a:r>
            <a:r>
              <a:rPr lang="cs-CZ" sz="2000" b="1" dirty="0" err="1" smtClean="0">
                <a:solidFill>
                  <a:schemeClr val="tx1"/>
                </a:solidFill>
              </a:rPr>
              <a:t>ella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051720" y="1412776"/>
            <a:ext cx="201622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 puso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1560" y="2636912"/>
            <a:ext cx="6882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Los </a:t>
            </a:r>
            <a:r>
              <a:rPr lang="cs-CZ" b="1" dirty="0" err="1" smtClean="0"/>
              <a:t>Reyes</a:t>
            </a:r>
            <a:r>
              <a:rPr lang="cs-CZ" b="1" dirty="0" smtClean="0"/>
              <a:t> </a:t>
            </a:r>
            <a:r>
              <a:rPr lang="cs-CZ" b="1" dirty="0" err="1" smtClean="0"/>
              <a:t>me</a:t>
            </a:r>
            <a:r>
              <a:rPr lang="cs-CZ" b="1" dirty="0" smtClean="0"/>
              <a:t>                                     </a:t>
            </a:r>
            <a:r>
              <a:rPr lang="cs-CZ" b="1" dirty="0" err="1" smtClean="0"/>
              <a:t>muchos</a:t>
            </a:r>
            <a:r>
              <a:rPr lang="cs-CZ" b="1" dirty="0" smtClean="0"/>
              <a:t> </a:t>
            </a:r>
            <a:r>
              <a:rPr lang="cs-CZ" b="1" dirty="0" err="1" smtClean="0"/>
              <a:t>regalos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aňo</a:t>
            </a:r>
            <a:r>
              <a:rPr lang="cs-CZ" b="1" dirty="0" smtClean="0"/>
              <a:t> </a:t>
            </a:r>
            <a:r>
              <a:rPr lang="cs-CZ" b="1" dirty="0" err="1" smtClean="0"/>
              <a:t>pasado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2195736" y="2564904"/>
            <a:ext cx="201622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TRAER, </a:t>
            </a:r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195736" y="2564904"/>
            <a:ext cx="2016224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trajeron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1560" y="3789040"/>
            <a:ext cx="662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Enrique</a:t>
            </a:r>
            <a:r>
              <a:rPr lang="cs-CZ" b="1" dirty="0" smtClean="0"/>
              <a:t>                                    </a:t>
            </a:r>
            <a:r>
              <a:rPr lang="cs-CZ" b="1" dirty="0" err="1" smtClean="0"/>
              <a:t>todos</a:t>
            </a:r>
            <a:r>
              <a:rPr lang="cs-CZ" b="1" dirty="0" smtClean="0"/>
              <a:t> </a:t>
            </a:r>
            <a:r>
              <a:rPr lang="cs-CZ" b="1" dirty="0" err="1" smtClean="0"/>
              <a:t>empezaron</a:t>
            </a:r>
            <a:r>
              <a:rPr lang="cs-CZ" b="1" dirty="0" smtClean="0"/>
              <a:t> a </a:t>
            </a:r>
            <a:r>
              <a:rPr lang="cs-CZ" b="1" dirty="0" err="1" smtClean="0"/>
              <a:t>reír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2555776" y="3789040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VENIR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555776" y="3789040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vino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83568" y="4653136"/>
            <a:ext cx="831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                                   </a:t>
            </a:r>
            <a:r>
              <a:rPr lang="cs-CZ" b="1" dirty="0" err="1" smtClean="0"/>
              <a:t>mal</a:t>
            </a:r>
            <a:r>
              <a:rPr lang="cs-CZ" b="1" dirty="0" smtClean="0"/>
              <a:t> </a:t>
            </a:r>
            <a:r>
              <a:rPr lang="cs-CZ" b="1" dirty="0" err="1" smtClean="0"/>
              <a:t>por</a:t>
            </a:r>
            <a:r>
              <a:rPr lang="cs-CZ" b="1" dirty="0" smtClean="0"/>
              <a:t> eso no </a:t>
            </a:r>
            <a:r>
              <a:rPr lang="cs-CZ" b="1" dirty="0" err="1" smtClean="0"/>
              <a:t>me</a:t>
            </a:r>
            <a:r>
              <a:rPr lang="cs-CZ" b="1" dirty="0" smtClean="0"/>
              <a:t>                                   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carné</a:t>
            </a:r>
            <a:r>
              <a:rPr lang="cs-CZ" b="1" dirty="0" smtClean="0"/>
              <a:t> de </a:t>
            </a:r>
            <a:r>
              <a:rPr lang="cs-CZ" b="1" dirty="0" err="1" smtClean="0"/>
              <a:t>conducir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395536" y="4581128"/>
            <a:ext cx="223224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CONDUCIR, </a:t>
            </a:r>
            <a:r>
              <a:rPr lang="cs-CZ" sz="2000" b="1" dirty="0" err="1" smtClean="0">
                <a:solidFill>
                  <a:schemeClr val="tx1"/>
                </a:solidFill>
              </a:rPr>
              <a:t>yo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788024" y="4581128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DAR, </a:t>
            </a:r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4581128"/>
            <a:ext cx="223224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conduje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4788024" y="4581128"/>
            <a:ext cx="187220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dieron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2" grpId="0" animBg="1"/>
      <p:bldP spid="16" grpId="0" animBg="1"/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405</TotalTime>
  <Words>453</Words>
  <Application>Microsoft Office PowerPoint</Application>
  <PresentationFormat>Předvádění na obrazovce (4:3)</PresentationFormat>
  <Paragraphs>155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Exekutivní</vt:lpstr>
      <vt:lpstr>Indefinido irregular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Indefinido irregular</dc:title>
  <dc:creator>učebna 320</dc:creator>
  <cp:lastModifiedBy>smoldasova</cp:lastModifiedBy>
  <cp:revision>33</cp:revision>
  <dcterms:created xsi:type="dcterms:W3CDTF">2013-05-28T12:41:05Z</dcterms:created>
  <dcterms:modified xsi:type="dcterms:W3CDTF">2013-06-18T08:23:30Z</dcterms:modified>
</cp:coreProperties>
</file>