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0358-E027-4C72-8F6E-50DEB183C4C0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DF48-627E-49DB-8D32-3D98CFF51056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0358-E027-4C72-8F6E-50DEB183C4C0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DF48-627E-49DB-8D32-3D98CFF51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0358-E027-4C72-8F6E-50DEB183C4C0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DF48-627E-49DB-8D32-3D98CFF51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0358-E027-4C72-8F6E-50DEB183C4C0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DF48-627E-49DB-8D32-3D98CFF51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0358-E027-4C72-8F6E-50DEB183C4C0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DF48-627E-49DB-8D32-3D98CFF51056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0358-E027-4C72-8F6E-50DEB183C4C0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DF48-627E-49DB-8D32-3D98CFF51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0358-E027-4C72-8F6E-50DEB183C4C0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DF48-627E-49DB-8D32-3D98CFF51056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0358-E027-4C72-8F6E-50DEB183C4C0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DF48-627E-49DB-8D32-3D98CFF51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0358-E027-4C72-8F6E-50DEB183C4C0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DF48-627E-49DB-8D32-3D98CFF51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0358-E027-4C72-8F6E-50DEB183C4C0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DF48-627E-49DB-8D32-3D98CFF51056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0358-E027-4C72-8F6E-50DEB183C4C0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DF48-627E-49DB-8D32-3D98CFF51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C240358-E027-4C72-8F6E-50DEB183C4C0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17FDF48-627E-49DB-8D32-3D98CFF51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848600" cy="1927225"/>
          </a:xfrm>
        </p:spPr>
        <p:txBody>
          <a:bodyPr/>
          <a:lstStyle/>
          <a:p>
            <a:r>
              <a:rPr lang="cs-CZ" dirty="0" err="1" smtClean="0"/>
              <a:t>cAmbios</a:t>
            </a:r>
            <a:r>
              <a:rPr lang="cs-CZ" dirty="0" smtClean="0"/>
              <a:t> de </a:t>
            </a:r>
            <a:r>
              <a:rPr lang="cs-CZ" dirty="0" err="1" smtClean="0"/>
              <a:t>verbos</a:t>
            </a:r>
            <a:r>
              <a:rPr lang="cs-CZ" dirty="0" smtClean="0"/>
              <a:t> en </a:t>
            </a:r>
            <a:r>
              <a:rPr lang="cs-CZ" dirty="0" err="1" smtClean="0"/>
              <a:t>indefinido</a:t>
            </a:r>
            <a:endParaRPr lang="cs-CZ" dirty="0"/>
          </a:p>
        </p:txBody>
      </p:sp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152128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Vzdělávací materiál </a:t>
            </a:r>
            <a:r>
              <a:rPr lang="cs-CZ" sz="2000" dirty="0">
                <a:solidFill>
                  <a:schemeClr val="tx1"/>
                </a:solidFill>
              </a:rPr>
              <a:t>byl vytvořen v rámci projektu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Inovace a zkvalitnění výuky na Slovanském gymnáziu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CZ.1.07/1.5.00/34.1088</a:t>
            </a: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980728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7911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771800" y="692696"/>
            <a:ext cx="3024336" cy="7200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nepravidelný kořen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9512" y="1628800"/>
            <a:ext cx="4740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slovesa s úplnou nepravidelností: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9988" y="2321297"/>
            <a:ext cx="138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IR / SER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681270" y="2321295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DECIR</a:t>
            </a:r>
            <a:endParaRPr lang="cs-CZ" sz="2400" b="1" dirty="0"/>
          </a:p>
        </p:txBody>
      </p:sp>
      <p:sp>
        <p:nvSpPr>
          <p:cNvPr id="6" name="Obdélník 5"/>
          <p:cNvSpPr/>
          <p:nvPr/>
        </p:nvSpPr>
        <p:spPr>
          <a:xfrm>
            <a:off x="5301914" y="2940024"/>
            <a:ext cx="1502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/>
              <a:t>QUERER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8118" y="2941350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/>
              <a:t>VENIR</a:t>
            </a:r>
            <a:endParaRPr lang="cs-CZ" sz="2400" dirty="0"/>
          </a:p>
        </p:txBody>
      </p:sp>
      <p:sp>
        <p:nvSpPr>
          <p:cNvPr id="8" name="Obdélník 7"/>
          <p:cNvSpPr/>
          <p:nvPr/>
        </p:nvSpPr>
        <p:spPr>
          <a:xfrm>
            <a:off x="2094980" y="2967570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/>
              <a:t>PODER</a:t>
            </a:r>
            <a:endParaRPr 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3681270" y="2940025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/>
              <a:t>PONER</a:t>
            </a:r>
            <a:endParaRPr lang="cs-CZ" sz="2400" dirty="0"/>
          </a:p>
        </p:txBody>
      </p:sp>
      <p:sp>
        <p:nvSpPr>
          <p:cNvPr id="10" name="Obdélník 9"/>
          <p:cNvSpPr/>
          <p:nvPr/>
        </p:nvSpPr>
        <p:spPr>
          <a:xfrm>
            <a:off x="5159560" y="2321294"/>
            <a:ext cx="1281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/>
              <a:t>HACER</a:t>
            </a:r>
            <a:endParaRPr lang="cs-CZ" sz="2400" dirty="0"/>
          </a:p>
        </p:txBody>
      </p:sp>
      <p:sp>
        <p:nvSpPr>
          <p:cNvPr id="11" name="Obdélník 10"/>
          <p:cNvSpPr/>
          <p:nvPr/>
        </p:nvSpPr>
        <p:spPr>
          <a:xfrm>
            <a:off x="7092280" y="2941350"/>
            <a:ext cx="1263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/>
              <a:t>SABER</a:t>
            </a:r>
            <a:endParaRPr lang="cs-CZ" sz="2400" dirty="0"/>
          </a:p>
        </p:txBody>
      </p:sp>
      <p:sp>
        <p:nvSpPr>
          <p:cNvPr id="12" name="Obdélník 11"/>
          <p:cNvSpPr/>
          <p:nvPr/>
        </p:nvSpPr>
        <p:spPr>
          <a:xfrm>
            <a:off x="3650042" y="3573016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/>
              <a:t>TRAER</a:t>
            </a:r>
            <a:endParaRPr lang="cs-CZ" sz="2400" dirty="0"/>
          </a:p>
        </p:txBody>
      </p:sp>
      <p:sp>
        <p:nvSpPr>
          <p:cNvPr id="13" name="Obdélník 12"/>
          <p:cNvSpPr/>
          <p:nvPr/>
        </p:nvSpPr>
        <p:spPr>
          <a:xfrm>
            <a:off x="2169102" y="2321296"/>
            <a:ext cx="1205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/>
              <a:t>ESTAR</a:t>
            </a:r>
            <a:endParaRPr lang="cs-CZ" sz="2400" dirty="0"/>
          </a:p>
        </p:txBody>
      </p:sp>
      <p:sp>
        <p:nvSpPr>
          <p:cNvPr id="14" name="Obdélník 13"/>
          <p:cNvSpPr/>
          <p:nvPr/>
        </p:nvSpPr>
        <p:spPr>
          <a:xfrm>
            <a:off x="6804248" y="2321293"/>
            <a:ext cx="1228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/>
              <a:t>TENER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27305" y="366534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(YO)</a:t>
            </a:r>
            <a:endParaRPr lang="cs-CZ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448118" y="4990256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TRAJE</a:t>
            </a:r>
            <a:endParaRPr lang="cs-CZ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4404772" y="4195856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HICE</a:t>
            </a:r>
            <a:endParaRPr lang="cs-CZ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6534492" y="4195856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ESTUVE</a:t>
            </a:r>
            <a:endParaRPr lang="cs-CZ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6440680" y="5789944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TUVE</a:t>
            </a:r>
            <a:endParaRPr lang="cs-CZ" b="1" dirty="0"/>
          </a:p>
        </p:txBody>
      </p:sp>
      <p:sp>
        <p:nvSpPr>
          <p:cNvPr id="20" name="Zaoblený obdélník 19"/>
          <p:cNvSpPr/>
          <p:nvPr/>
        </p:nvSpPr>
        <p:spPr>
          <a:xfrm>
            <a:off x="6494576" y="4990256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VINE</a:t>
            </a:r>
            <a:endParaRPr lang="cs-CZ" b="1" dirty="0"/>
          </a:p>
        </p:txBody>
      </p:sp>
      <p:sp>
        <p:nvSpPr>
          <p:cNvPr id="21" name="Zaoblený obdélník 20"/>
          <p:cNvSpPr/>
          <p:nvPr/>
        </p:nvSpPr>
        <p:spPr>
          <a:xfrm>
            <a:off x="4464926" y="5813216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SUPE</a:t>
            </a:r>
            <a:endParaRPr lang="cs-CZ" b="1" dirty="0"/>
          </a:p>
        </p:txBody>
      </p:sp>
      <p:sp>
        <p:nvSpPr>
          <p:cNvPr id="22" name="Zaoblený obdélník 21"/>
          <p:cNvSpPr/>
          <p:nvPr/>
        </p:nvSpPr>
        <p:spPr>
          <a:xfrm>
            <a:off x="4461478" y="4990256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DIJE</a:t>
            </a:r>
            <a:endParaRPr lang="cs-CZ" b="1" dirty="0"/>
          </a:p>
        </p:txBody>
      </p:sp>
      <p:sp>
        <p:nvSpPr>
          <p:cNvPr id="23" name="Zaoblený obdélník 22"/>
          <p:cNvSpPr/>
          <p:nvPr/>
        </p:nvSpPr>
        <p:spPr>
          <a:xfrm>
            <a:off x="2425406" y="5789944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FUI</a:t>
            </a:r>
            <a:endParaRPr lang="cs-CZ" b="1" dirty="0"/>
          </a:p>
        </p:txBody>
      </p:sp>
      <p:sp>
        <p:nvSpPr>
          <p:cNvPr id="24" name="Zaoblený obdélník 23"/>
          <p:cNvSpPr/>
          <p:nvPr/>
        </p:nvSpPr>
        <p:spPr>
          <a:xfrm>
            <a:off x="2450715" y="4969768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PUDE</a:t>
            </a:r>
            <a:endParaRPr lang="cs-CZ" b="1" dirty="0"/>
          </a:p>
        </p:txBody>
      </p:sp>
      <p:sp>
        <p:nvSpPr>
          <p:cNvPr id="25" name="Zaoblený obdélník 24"/>
          <p:cNvSpPr/>
          <p:nvPr/>
        </p:nvSpPr>
        <p:spPr>
          <a:xfrm>
            <a:off x="448117" y="5789944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QUISE</a:t>
            </a:r>
            <a:endParaRPr lang="cs-CZ" b="1" dirty="0"/>
          </a:p>
        </p:txBody>
      </p:sp>
      <p:sp>
        <p:nvSpPr>
          <p:cNvPr id="26" name="Zaoblený obdélník 25"/>
          <p:cNvSpPr/>
          <p:nvPr/>
        </p:nvSpPr>
        <p:spPr>
          <a:xfrm>
            <a:off x="2436405" y="4195856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PUSE</a:t>
            </a:r>
            <a:endParaRPr lang="cs-CZ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2308178" y="3573015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DAR</a:t>
            </a:r>
            <a:endParaRPr lang="cs-CZ" sz="2400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421459" y="3573016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VER</a:t>
            </a:r>
            <a:endParaRPr lang="cs-CZ" sz="2400" b="1" dirty="0"/>
          </a:p>
        </p:txBody>
      </p:sp>
      <p:sp>
        <p:nvSpPr>
          <p:cNvPr id="29" name="Zaoblený obdélník 28"/>
          <p:cNvSpPr/>
          <p:nvPr/>
        </p:nvSpPr>
        <p:spPr>
          <a:xfrm>
            <a:off x="460615" y="4195856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VI</a:t>
            </a:r>
            <a:endParaRPr lang="cs-CZ" b="1" dirty="0"/>
          </a:p>
        </p:txBody>
      </p:sp>
      <p:sp>
        <p:nvSpPr>
          <p:cNvPr id="30" name="Zaoblený obdélník 29"/>
          <p:cNvSpPr/>
          <p:nvPr/>
        </p:nvSpPr>
        <p:spPr>
          <a:xfrm>
            <a:off x="6534492" y="3429235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DI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324497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07487"/>
            <a:ext cx="6223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Od první osoby se odvozují všechny ostatní: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802983"/>
            <a:ext cx="785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TUVE – TUVISTE – TUVO – TUVIMOS – TUVISTEIS - TUVIERON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2688" y="2365961"/>
            <a:ext cx="7329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HICE - ………. – HI</a:t>
            </a:r>
            <a:r>
              <a:rPr lang="cs-CZ" sz="2000" b="1" dirty="0" smtClean="0">
                <a:solidFill>
                  <a:srgbClr val="FF0000"/>
                </a:solidFill>
              </a:rPr>
              <a:t>Z</a:t>
            </a:r>
            <a:r>
              <a:rPr lang="cs-CZ" sz="2000" b="1" dirty="0" smtClean="0"/>
              <a:t>O - …………… - HICISTEIS - …………….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02688" y="2972921"/>
            <a:ext cx="6545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VI – VISTE - …………… - VIMOS - …………. - VIERON</a:t>
            </a:r>
            <a:endParaRPr lang="cs-CZ" sz="2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22552" y="3494811"/>
            <a:ext cx="6947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FUI</a:t>
            </a:r>
            <a:r>
              <a:rPr lang="cs-CZ" sz="2000" b="1" dirty="0" smtClean="0"/>
              <a:t> - …………… - </a:t>
            </a:r>
            <a:r>
              <a:rPr lang="cs-CZ" sz="2000" b="1" dirty="0" smtClean="0">
                <a:solidFill>
                  <a:srgbClr val="FF0000"/>
                </a:solidFill>
              </a:rPr>
              <a:t>FUE</a:t>
            </a:r>
            <a:r>
              <a:rPr lang="cs-CZ" sz="2000" b="1" dirty="0" smtClean="0"/>
              <a:t> – FU</a:t>
            </a:r>
            <a:r>
              <a:rPr lang="cs-CZ" sz="2000" b="1" dirty="0" smtClean="0">
                <a:solidFill>
                  <a:srgbClr val="FF0000"/>
                </a:solidFill>
              </a:rPr>
              <a:t>Í</a:t>
            </a:r>
            <a:r>
              <a:rPr lang="cs-CZ" sz="2000" b="1" dirty="0" smtClean="0"/>
              <a:t>MOS - …………… - </a:t>
            </a:r>
            <a:r>
              <a:rPr lang="cs-CZ" sz="2000" b="1" dirty="0" smtClean="0">
                <a:solidFill>
                  <a:srgbClr val="FF0000"/>
                </a:solidFill>
              </a:rPr>
              <a:t>FUERON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43569" y="1069152"/>
            <a:ext cx="8160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- E</a:t>
            </a:r>
            <a:endParaRPr lang="cs-CZ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1475656" y="1088232"/>
            <a:ext cx="1328261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- ISTE</a:t>
            </a:r>
            <a:endParaRPr lang="cs-CZ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3072638" y="1088232"/>
            <a:ext cx="702741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- O</a:t>
            </a:r>
            <a:endParaRPr lang="cs-CZ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3996421" y="1069152"/>
            <a:ext cx="1367668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- IMOS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5622725" y="1069152"/>
            <a:ext cx="1425345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- ISTEIS</a:t>
            </a:r>
            <a:endParaRPr lang="cs-CZ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7296437" y="1069152"/>
            <a:ext cx="159604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- IERON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02688" y="4051121"/>
            <a:ext cx="78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…………. – DIJISTE - ………… - DIJIMOS - ………….. - </a:t>
            </a:r>
            <a:r>
              <a:rPr lang="cs-CZ" sz="2000" b="1" dirty="0" smtClean="0">
                <a:solidFill>
                  <a:srgbClr val="FF0000"/>
                </a:solidFill>
              </a:rPr>
              <a:t>DIJERON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02688" y="4541073"/>
            <a:ext cx="7244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………… - DISTE – DIO - …………… - ……………. - DIERON</a:t>
            </a:r>
            <a:endParaRPr lang="cs-CZ" sz="20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54941" y="5083601"/>
            <a:ext cx="8337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PUSE - ………….. - …………….. - …………… - …………. - ……………..</a:t>
            </a:r>
            <a:endParaRPr lang="cs-CZ" sz="20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54941" y="5605209"/>
            <a:ext cx="1725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TRAJE - ???</a:t>
            </a:r>
            <a:endParaRPr lang="cs-CZ" sz="20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463363" y="5605209"/>
            <a:ext cx="148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VINE - ???</a:t>
            </a:r>
            <a:endParaRPr lang="cs-CZ" sz="20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124833" y="5605209"/>
            <a:ext cx="1911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ESTUVE - ???</a:t>
            </a:r>
            <a:endParaRPr lang="cs-CZ" sz="20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382926" y="5605209"/>
            <a:ext cx="1680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QUISE - ???</a:t>
            </a:r>
            <a:endParaRPr lang="cs-CZ" sz="20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83568" y="6165304"/>
            <a:ext cx="1596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PUDE - ???</a:t>
            </a:r>
            <a:endParaRPr lang="cs-CZ" sz="20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627784" y="6165304"/>
            <a:ext cx="1742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SUPE - ???</a:t>
            </a:r>
            <a:endParaRPr lang="cs-CZ" sz="2000" b="1" dirty="0"/>
          </a:p>
        </p:txBody>
      </p:sp>
    </p:spTree>
    <p:extLst>
      <p:ext uri="{BB962C8B-B14F-4D97-AF65-F5344CB8AC3E}">
        <p14:creationId xmlns="" xmlns:p14="http://schemas.microsoft.com/office/powerpoint/2010/main" val="222305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692696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err="1" smtClean="0"/>
              <a:t>Ejercicios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Completa</a:t>
            </a:r>
            <a:r>
              <a:rPr lang="cs-CZ" sz="2400" b="1" dirty="0" smtClean="0"/>
              <a:t> con el </a:t>
            </a:r>
            <a:r>
              <a:rPr lang="cs-CZ" sz="2400" b="1" dirty="0" err="1" smtClean="0"/>
              <a:t>verbo</a:t>
            </a:r>
            <a:r>
              <a:rPr lang="cs-CZ" sz="2400" b="1" dirty="0" smtClean="0"/>
              <a:t> en forma </a:t>
            </a:r>
            <a:r>
              <a:rPr lang="cs-CZ" sz="2400" b="1" dirty="0" err="1" smtClean="0"/>
              <a:t>adecuada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484784"/>
            <a:ext cx="76851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cs-CZ" sz="2000" b="1" dirty="0" err="1" smtClean="0"/>
              <a:t>Anoche</a:t>
            </a:r>
            <a:r>
              <a:rPr lang="cs-CZ" sz="2000" b="1" dirty="0" smtClean="0"/>
              <a:t>                               </a:t>
            </a:r>
            <a:r>
              <a:rPr lang="cs-CZ" sz="2000" b="1" dirty="0" err="1" smtClean="0"/>
              <a:t>fatal</a:t>
            </a:r>
            <a:r>
              <a:rPr lang="cs-CZ" sz="2000" b="1" dirty="0" smtClean="0"/>
              <a:t> y                          </a:t>
            </a:r>
            <a:r>
              <a:rPr lang="cs-CZ" sz="2000" b="1" dirty="0" err="1" smtClean="0"/>
              <a:t>acudir</a:t>
            </a:r>
            <a:r>
              <a:rPr lang="cs-CZ" sz="2000" b="1" dirty="0" smtClean="0"/>
              <a:t> a la </a:t>
            </a:r>
          </a:p>
          <a:p>
            <a:r>
              <a:rPr lang="cs-CZ" sz="2000" b="1" dirty="0" err="1" smtClean="0"/>
              <a:t>emergencia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2160921" y="1517868"/>
            <a:ext cx="1844048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PONERSE, </a:t>
            </a:r>
            <a:r>
              <a:rPr lang="cs-CZ" b="1" dirty="0" err="1" smtClean="0">
                <a:solidFill>
                  <a:schemeClr val="tx1"/>
                </a:solidFill>
              </a:rPr>
              <a:t>yo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53117" y="2221600"/>
            <a:ext cx="7699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2. No                            </a:t>
            </a:r>
            <a:r>
              <a:rPr lang="cs-CZ" sz="2000" b="1" dirty="0" err="1" smtClean="0"/>
              <a:t>hacer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nada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cuando</a:t>
            </a:r>
            <a:r>
              <a:rPr lang="cs-CZ" sz="2000" b="1" dirty="0" smtClean="0"/>
              <a:t> se les </a:t>
            </a:r>
            <a:r>
              <a:rPr lang="cs-CZ" sz="2000" b="1" dirty="0" err="1" smtClean="0"/>
              <a:t>cayó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casa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593737" y="3684936"/>
            <a:ext cx="1944216" cy="3339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IR, </a:t>
            </a:r>
            <a:r>
              <a:rPr lang="cs-CZ" b="1" dirty="0" err="1" smtClean="0">
                <a:solidFill>
                  <a:schemeClr val="tx1"/>
                </a:solidFill>
              </a:rPr>
              <a:t>nosotros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61717" y="2221600"/>
            <a:ext cx="1798408" cy="3728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PODER, </a:t>
            </a:r>
            <a:r>
              <a:rPr lang="cs-CZ" b="1" dirty="0" err="1" smtClean="0">
                <a:solidFill>
                  <a:schemeClr val="tx1"/>
                </a:solidFill>
              </a:rPr>
              <a:t>ellos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41688" y="2708920"/>
            <a:ext cx="5492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3. Los </a:t>
            </a:r>
            <a:r>
              <a:rPr lang="cs-CZ" sz="2000" b="1" dirty="0" err="1" smtClean="0"/>
              <a:t>Reyes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</a:t>
            </a:r>
            <a:r>
              <a:rPr lang="cs-CZ" sz="2000" b="1" dirty="0" smtClean="0"/>
              <a:t>                        la </a:t>
            </a:r>
            <a:r>
              <a:rPr lang="cs-CZ" sz="2000" b="1" dirty="0" err="1" smtClean="0"/>
              <a:t>bicicleta</a:t>
            </a:r>
            <a:r>
              <a:rPr lang="cs-CZ" sz="2000" b="1" dirty="0" smtClean="0"/>
              <a:t>. </a:t>
            </a:r>
            <a:endParaRPr lang="cs-CZ" sz="20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2607280" y="2734409"/>
            <a:ext cx="1440909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TRAER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53117" y="3310990"/>
            <a:ext cx="8549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4. Las </a:t>
            </a:r>
            <a:r>
              <a:rPr lang="cs-CZ" sz="2000" b="1" dirty="0" err="1" smtClean="0"/>
              <a:t>vacaciones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aňo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pasado</a:t>
            </a:r>
            <a:r>
              <a:rPr lang="cs-CZ" sz="2000" b="1" dirty="0" smtClean="0"/>
              <a:t>                     </a:t>
            </a:r>
            <a:r>
              <a:rPr lang="cs-CZ" sz="2000" b="1" dirty="0" err="1" smtClean="0"/>
              <a:t>geniales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primero</a:t>
            </a:r>
            <a:endParaRPr lang="cs-CZ" sz="2000" b="1" dirty="0" smtClean="0"/>
          </a:p>
          <a:p>
            <a:r>
              <a:rPr lang="cs-CZ" sz="2000" b="1" dirty="0"/>
              <a:t> </a:t>
            </a:r>
            <a:r>
              <a:rPr lang="cs-CZ" sz="2000" b="1" dirty="0" smtClean="0"/>
              <a:t>                            a </a:t>
            </a:r>
            <a:r>
              <a:rPr lang="cs-CZ" sz="2000" b="1" dirty="0" err="1" smtClean="0"/>
              <a:t>Venecia</a:t>
            </a:r>
            <a:r>
              <a:rPr lang="cs-CZ" sz="2000" b="1" dirty="0" smtClean="0"/>
              <a:t> y                             </a:t>
            </a:r>
            <a:r>
              <a:rPr lang="cs-CZ" sz="2000" b="1" dirty="0" err="1" smtClean="0"/>
              <a:t>todos</a:t>
            </a:r>
            <a:r>
              <a:rPr lang="cs-CZ" sz="2000" b="1" dirty="0" smtClean="0"/>
              <a:t> los </a:t>
            </a:r>
            <a:r>
              <a:rPr lang="cs-CZ" sz="2000" b="1" dirty="0" err="1" smtClean="0"/>
              <a:t>monumentos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4010658" y="3718201"/>
            <a:ext cx="1923239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VER, </a:t>
            </a:r>
            <a:r>
              <a:rPr lang="cs-CZ" b="1" dirty="0" err="1" smtClean="0">
                <a:solidFill>
                  <a:schemeClr val="tx1"/>
                </a:solidFill>
              </a:rPr>
              <a:t>nosotros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758685" y="3356397"/>
            <a:ext cx="1175212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4895978" y="1517868"/>
            <a:ext cx="1679023" cy="3208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TENER QUE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2117701" y="1517868"/>
            <a:ext cx="1930488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ME PUSE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4895978" y="1517867"/>
            <a:ext cx="1679024" cy="333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TUVE QUE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1274491" y="2223480"/>
            <a:ext cx="1798408" cy="3728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PUDIERON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2571650" y="2734409"/>
            <a:ext cx="1512168" cy="3533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TRAJERON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4683549" y="3310990"/>
            <a:ext cx="1325483" cy="35394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FUERON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593737" y="3690338"/>
            <a:ext cx="1923239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FUÍMOS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4004969" y="3720892"/>
            <a:ext cx="1923239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VIMOS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502602" y="4337625"/>
            <a:ext cx="5431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5. </a:t>
            </a:r>
            <a:r>
              <a:rPr lang="cs-CZ" sz="2000" b="1" dirty="0" err="1" smtClean="0"/>
              <a:t>Cuándo</a:t>
            </a:r>
            <a:r>
              <a:rPr lang="cs-CZ" sz="2000" b="1" dirty="0" smtClean="0"/>
              <a:t>                                     en </a:t>
            </a:r>
            <a:r>
              <a:rPr lang="cs-CZ" sz="2000" b="1" dirty="0" err="1" smtClean="0"/>
              <a:t>México</a:t>
            </a:r>
            <a:r>
              <a:rPr lang="cs-CZ" sz="2000" b="1" dirty="0" smtClean="0"/>
              <a:t>?</a:t>
            </a:r>
            <a:endParaRPr lang="cs-CZ" sz="2000" b="1" dirty="0"/>
          </a:p>
        </p:txBody>
      </p:sp>
      <p:sp>
        <p:nvSpPr>
          <p:cNvPr id="46" name="Zaoblený obdélník 45"/>
          <p:cNvSpPr/>
          <p:nvPr/>
        </p:nvSpPr>
        <p:spPr>
          <a:xfrm>
            <a:off x="1936209" y="4403794"/>
            <a:ext cx="2293471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ESTAR, </a:t>
            </a:r>
            <a:r>
              <a:rPr lang="cs-CZ" b="1" dirty="0" err="1" smtClean="0">
                <a:solidFill>
                  <a:schemeClr val="tx1"/>
                </a:solidFill>
              </a:rPr>
              <a:t>vosotros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1936209" y="4403793"/>
            <a:ext cx="2293471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ESTUVISTEIS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93737" y="5085184"/>
            <a:ext cx="80650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6. </a:t>
            </a:r>
            <a:r>
              <a:rPr lang="cs-CZ" sz="2000" b="1" dirty="0" err="1" smtClean="0"/>
              <a:t>Cuando</a:t>
            </a:r>
            <a:r>
              <a:rPr lang="cs-CZ" sz="2000" b="1" dirty="0" smtClean="0"/>
              <a:t>                            , no nos                              </a:t>
            </a:r>
            <a:r>
              <a:rPr lang="cs-CZ" sz="2000" b="1" dirty="0" err="1" smtClean="0"/>
              <a:t>cuenta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lo</a:t>
            </a:r>
            <a:r>
              <a:rPr lang="cs-CZ" sz="2000" b="1" dirty="0" smtClean="0"/>
              <a:t> </a:t>
            </a:r>
          </a:p>
          <a:p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estaba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pasando</a:t>
            </a:r>
            <a:r>
              <a:rPr lang="cs-CZ" sz="2000" b="1" dirty="0" smtClean="0"/>
              <a:t>. </a:t>
            </a:r>
            <a:endParaRPr lang="cs-CZ" sz="2000" b="1" dirty="0"/>
          </a:p>
        </p:txBody>
      </p:sp>
      <p:sp>
        <p:nvSpPr>
          <p:cNvPr id="49" name="Zaoblený obdélník 48"/>
          <p:cNvSpPr/>
          <p:nvPr/>
        </p:nvSpPr>
        <p:spPr>
          <a:xfrm>
            <a:off x="1936209" y="5105186"/>
            <a:ext cx="1929011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VENIR, </a:t>
            </a:r>
            <a:r>
              <a:rPr lang="cs-CZ" b="1" dirty="0" err="1" smtClean="0">
                <a:solidFill>
                  <a:schemeClr val="tx1"/>
                </a:solidFill>
              </a:rPr>
              <a:t>ellos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4895978" y="5105186"/>
            <a:ext cx="1908270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DAR, </a:t>
            </a:r>
            <a:r>
              <a:rPr lang="cs-CZ" b="1" dirty="0" err="1" smtClean="0">
                <a:solidFill>
                  <a:schemeClr val="tx1"/>
                </a:solidFill>
              </a:rPr>
              <a:t>nosotros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1941623" y="5085184"/>
            <a:ext cx="1929011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VINIERON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4853925" y="5105186"/>
            <a:ext cx="1929011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DIMOS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350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  <p:bldP spid="8" grpId="0" animBg="1"/>
      <p:bldP spid="9" grpId="0" animBg="1"/>
      <p:bldP spid="10" grpId="0"/>
      <p:bldP spid="11" grpId="0" animBg="1"/>
      <p:bldP spid="12" grpId="0"/>
      <p:bldP spid="13" grpId="0" animBg="1"/>
      <p:bldP spid="17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3" grpId="0" animBg="1"/>
      <p:bldP spid="44" grpId="0" animBg="1"/>
      <p:bldP spid="45" grpId="0"/>
      <p:bldP spid="46" grpId="0" animBg="1"/>
      <p:bldP spid="47" grpId="0" animBg="1"/>
      <p:bldP spid="48" grpId="0"/>
      <p:bldP spid="49" grpId="0" animBg="1"/>
      <p:bldP spid="50" grpId="0" animBg="1"/>
      <p:bldP spid="51" grpId="0" animBg="1"/>
      <p:bldP spid="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699792" y="620688"/>
            <a:ext cx="3024336" cy="7200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pravopisné nepravidelnosti</a:t>
            </a:r>
            <a:endParaRPr lang="cs-CZ" sz="12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772816"/>
            <a:ext cx="8212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slovesa mění pravopis v různých osobách, jsou to slovesa</a:t>
            </a:r>
          </a:p>
          <a:p>
            <a:r>
              <a:rPr lang="cs-CZ" sz="2400" dirty="0" smtClean="0"/>
              <a:t>končící na – CAR, - GAR, - ZAR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3326200"/>
            <a:ext cx="6803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při psaní se řídíme výslovností, která se nemění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655739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platí tato pravidla:</a:t>
            </a:r>
            <a:endParaRPr lang="cs-CZ" sz="2400" dirty="0"/>
          </a:p>
        </p:txBody>
      </p:sp>
      <p:sp>
        <p:nvSpPr>
          <p:cNvPr id="6" name="Zaoblený obdélník 5"/>
          <p:cNvSpPr/>
          <p:nvPr/>
        </p:nvSpPr>
        <p:spPr>
          <a:xfrm>
            <a:off x="395536" y="4005064"/>
            <a:ext cx="1944216" cy="7200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CAR - QUÉ</a:t>
            </a:r>
            <a:endParaRPr lang="cs-CZ" sz="1200" dirty="0" smtClean="0"/>
          </a:p>
        </p:txBody>
      </p:sp>
      <p:sp>
        <p:nvSpPr>
          <p:cNvPr id="7" name="Zaoblený obdélník 6"/>
          <p:cNvSpPr/>
          <p:nvPr/>
        </p:nvSpPr>
        <p:spPr>
          <a:xfrm>
            <a:off x="384920" y="4936192"/>
            <a:ext cx="1954832" cy="7200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GAR - GUÉ</a:t>
            </a:r>
            <a:endParaRPr lang="cs-CZ" sz="1200" dirty="0" smtClean="0"/>
          </a:p>
        </p:txBody>
      </p:sp>
      <p:sp>
        <p:nvSpPr>
          <p:cNvPr id="8" name="Zaoblený obdélník 7"/>
          <p:cNvSpPr/>
          <p:nvPr/>
        </p:nvSpPr>
        <p:spPr>
          <a:xfrm>
            <a:off x="380964" y="5877272"/>
            <a:ext cx="1954832" cy="7200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ZAR - CÉ</a:t>
            </a:r>
            <a:endParaRPr lang="cs-CZ" sz="1200" dirty="0" smtClean="0"/>
          </a:p>
        </p:txBody>
      </p:sp>
      <p:sp>
        <p:nvSpPr>
          <p:cNvPr id="9" name="TextovéPole 8"/>
          <p:cNvSpPr txBox="1"/>
          <p:nvPr/>
        </p:nvSpPr>
        <p:spPr>
          <a:xfrm>
            <a:off x="2483768" y="4005064"/>
            <a:ext cx="59018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TO</a:t>
            </a:r>
            <a:r>
              <a:rPr lang="cs-CZ" sz="2400" b="1" dirty="0" smtClean="0">
                <a:solidFill>
                  <a:srgbClr val="FF0000"/>
                </a:solidFill>
              </a:rPr>
              <a:t>QUÉ</a:t>
            </a:r>
            <a:r>
              <a:rPr lang="cs-CZ" sz="2400" b="1" dirty="0" smtClean="0"/>
              <a:t>, BUS</a:t>
            </a:r>
            <a:r>
              <a:rPr lang="cs-CZ" sz="2400" b="1" dirty="0" smtClean="0">
                <a:solidFill>
                  <a:srgbClr val="FF0000"/>
                </a:solidFill>
              </a:rPr>
              <a:t>QUÉ</a:t>
            </a:r>
            <a:r>
              <a:rPr lang="cs-CZ" sz="2400" b="1" dirty="0" smtClean="0"/>
              <a:t> – ostatní osoby jsou </a:t>
            </a:r>
          </a:p>
          <a:p>
            <a:r>
              <a:rPr lang="cs-CZ" sz="2400" b="1" dirty="0" smtClean="0"/>
              <a:t>pravidelné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74754" y="4936192"/>
            <a:ext cx="57198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LLE</a:t>
            </a:r>
            <a:r>
              <a:rPr lang="cs-CZ" sz="2400" b="1" dirty="0" smtClean="0">
                <a:solidFill>
                  <a:srgbClr val="FF0000"/>
                </a:solidFill>
              </a:rPr>
              <a:t>GUÉ</a:t>
            </a:r>
            <a:r>
              <a:rPr lang="cs-CZ" sz="2400" b="1" dirty="0" smtClean="0"/>
              <a:t>, JU</a:t>
            </a:r>
            <a:r>
              <a:rPr lang="cs-CZ" sz="2400" b="1" dirty="0" smtClean="0">
                <a:solidFill>
                  <a:srgbClr val="FF0000"/>
                </a:solidFill>
              </a:rPr>
              <a:t>GUÉ</a:t>
            </a:r>
            <a:r>
              <a:rPr lang="cs-CZ" sz="2400" b="1" dirty="0" smtClean="0"/>
              <a:t> – ostatní osoby jsou</a:t>
            </a:r>
          </a:p>
          <a:p>
            <a:r>
              <a:rPr lang="cs-CZ" sz="2400" b="1" dirty="0" smtClean="0"/>
              <a:t>pravidelné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427278" y="5879191"/>
            <a:ext cx="6014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EMPE</a:t>
            </a:r>
            <a:r>
              <a:rPr lang="cs-CZ" sz="2400" b="1" dirty="0" smtClean="0">
                <a:solidFill>
                  <a:srgbClr val="FF0000"/>
                </a:solidFill>
              </a:rPr>
              <a:t>CÉ</a:t>
            </a:r>
            <a:r>
              <a:rPr lang="cs-CZ" sz="2400" b="1" dirty="0" smtClean="0"/>
              <a:t>, COMEN</a:t>
            </a:r>
            <a:r>
              <a:rPr lang="cs-CZ" sz="2400" b="1" dirty="0" smtClean="0">
                <a:solidFill>
                  <a:srgbClr val="FF0000"/>
                </a:solidFill>
              </a:rPr>
              <a:t>CÉ</a:t>
            </a:r>
            <a:r>
              <a:rPr lang="cs-CZ" sz="2400" b="1" dirty="0" smtClean="0"/>
              <a:t>, ENLA</a:t>
            </a:r>
            <a:r>
              <a:rPr lang="cs-CZ" sz="2400" b="1" dirty="0" smtClean="0">
                <a:solidFill>
                  <a:srgbClr val="FF0000"/>
                </a:solidFill>
              </a:rPr>
              <a:t>CÉ </a:t>
            </a:r>
            <a:r>
              <a:rPr lang="cs-CZ" sz="2400" b="1" dirty="0" smtClean="0"/>
              <a:t>– ostatní</a:t>
            </a:r>
          </a:p>
          <a:p>
            <a:r>
              <a:rPr lang="cs-CZ" sz="2400" b="1" dirty="0" smtClean="0"/>
              <a:t>osoby jsou pravidelné</a:t>
            </a:r>
            <a:endParaRPr lang="cs-CZ" sz="2400" b="1" dirty="0"/>
          </a:p>
        </p:txBody>
      </p:sp>
    </p:spTree>
    <p:extLst>
      <p:ext uri="{BB962C8B-B14F-4D97-AF65-F5344CB8AC3E}">
        <p14:creationId xmlns="" xmlns:p14="http://schemas.microsoft.com/office/powerpoint/2010/main" val="87885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699792" y="620688"/>
            <a:ext cx="2088232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Zdroje:</a:t>
            </a:r>
            <a:endParaRPr lang="cs-CZ" sz="1200" dirty="0" smtClean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03511"/>
            <a:ext cx="83240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PROKOPOVÁ, L. </a:t>
            </a:r>
            <a:r>
              <a:rPr kumimoji="0" lang="cs-C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Španělština pro samouky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2.vyd. Praha : Leda, 1994. ISBN 80-85927-08-X. </a:t>
            </a:r>
            <a:r>
              <a:rPr lang="cs-CZ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Lekce 23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, s. 200 – </a:t>
            </a:r>
            <a:r>
              <a:rPr lang="cs-CZ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205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099846"/>
            <a:ext cx="87111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FIALOVÁ, I., V. JUŘINOVÁ, a J. ŠKUTOVÁ.  </a:t>
            </a:r>
            <a:r>
              <a:rPr kumimoji="0" lang="cs-C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Španělská slovesa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1.vyd. Brno :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Computer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Press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2006. ISBN 80-251-1000-1.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Kapitola  11, s.43 – 45.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747918"/>
            <a:ext cx="8870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CASTRO, F. </a:t>
            </a:r>
            <a:r>
              <a:rPr kumimoji="0" lang="cs-CZ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Uso</a:t>
            </a:r>
            <a:r>
              <a:rPr kumimoji="0" lang="cs-C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de la </a:t>
            </a:r>
            <a:r>
              <a:rPr kumimoji="0" lang="cs-CZ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gramática</a:t>
            </a:r>
            <a:r>
              <a:rPr kumimoji="0" lang="cs-C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española</a:t>
            </a:r>
            <a:r>
              <a:rPr kumimoji="0" lang="cs-C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intermedio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16.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reimp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1.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Madrid :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Edelsa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1997. ISBN  978-84-7711-134-4.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Tema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1, p.6 - 11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26518" y="681694"/>
            <a:ext cx="8279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Nepravidelnosti v </a:t>
            </a:r>
            <a:r>
              <a:rPr lang="cs-CZ" sz="2400" b="1" dirty="0" err="1" smtClean="0"/>
              <a:t>indefinidu</a:t>
            </a:r>
            <a:r>
              <a:rPr lang="cs-CZ" sz="2400" b="1" dirty="0" smtClean="0"/>
              <a:t> lze rozdělit do těchto typů:</a:t>
            </a:r>
            <a:endParaRPr lang="cs-CZ" sz="2400" b="1" dirty="0"/>
          </a:p>
        </p:txBody>
      </p:sp>
      <p:sp>
        <p:nvSpPr>
          <p:cNvPr id="3" name="Zaoblený obdélník 2">
            <a:hlinkClick r:id="rId2" action="ppaction://hlinksldjump"/>
          </p:cNvPr>
          <p:cNvSpPr/>
          <p:nvPr/>
        </p:nvSpPr>
        <p:spPr>
          <a:xfrm>
            <a:off x="395536" y="1268760"/>
            <a:ext cx="3024336" cy="7200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E – I </a:t>
            </a:r>
            <a:r>
              <a:rPr lang="cs-CZ" sz="1600" dirty="0" smtClean="0"/>
              <a:t>(platí pro 3. osoby)</a:t>
            </a:r>
            <a:endParaRPr lang="cs-CZ" sz="1600" dirty="0"/>
          </a:p>
        </p:txBody>
      </p:sp>
      <p:sp>
        <p:nvSpPr>
          <p:cNvPr id="5" name="Zaoblený obdélník 4">
            <a:hlinkClick r:id="rId3" action="ppaction://hlinksldjump"/>
          </p:cNvPr>
          <p:cNvSpPr/>
          <p:nvPr/>
        </p:nvSpPr>
        <p:spPr>
          <a:xfrm>
            <a:off x="395536" y="2132856"/>
            <a:ext cx="3024336" cy="79208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O</a:t>
            </a:r>
            <a:r>
              <a:rPr lang="cs-CZ" sz="2800" b="1" dirty="0" smtClean="0"/>
              <a:t> – U </a:t>
            </a:r>
            <a:r>
              <a:rPr lang="cs-CZ" sz="1600" dirty="0" smtClean="0"/>
              <a:t>(platí pro 3. osoby)</a:t>
            </a:r>
          </a:p>
        </p:txBody>
      </p:sp>
      <p:sp>
        <p:nvSpPr>
          <p:cNvPr id="6" name="Zaoblený obdélník 5">
            <a:hlinkClick r:id="rId4" action="ppaction://hlinksldjump"/>
          </p:cNvPr>
          <p:cNvSpPr/>
          <p:nvPr/>
        </p:nvSpPr>
        <p:spPr>
          <a:xfrm>
            <a:off x="390275" y="3068960"/>
            <a:ext cx="3024336" cy="7200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-Y- </a:t>
            </a:r>
            <a:r>
              <a:rPr lang="cs-CZ" sz="1600" dirty="0" smtClean="0"/>
              <a:t>(platí pro 3. osoby)</a:t>
            </a:r>
          </a:p>
        </p:txBody>
      </p:sp>
      <p:sp>
        <p:nvSpPr>
          <p:cNvPr id="7" name="Zaoblený obdélník 6">
            <a:hlinkClick r:id="rId5" action="ppaction://hlinksldjump"/>
          </p:cNvPr>
          <p:cNvSpPr/>
          <p:nvPr/>
        </p:nvSpPr>
        <p:spPr>
          <a:xfrm>
            <a:off x="383280" y="3933056"/>
            <a:ext cx="3024336" cy="7200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-J- </a:t>
            </a:r>
            <a:r>
              <a:rPr lang="cs-CZ" sz="1600" dirty="0" smtClean="0"/>
              <a:t>(platí pro všechny osoby)</a:t>
            </a:r>
          </a:p>
        </p:txBody>
      </p:sp>
      <p:sp>
        <p:nvSpPr>
          <p:cNvPr id="8" name="Zaoblený obdélník 7">
            <a:hlinkClick r:id="rId6" action="ppaction://hlinksldjump"/>
          </p:cNvPr>
          <p:cNvSpPr/>
          <p:nvPr/>
        </p:nvSpPr>
        <p:spPr>
          <a:xfrm>
            <a:off x="395536" y="4797152"/>
            <a:ext cx="3024336" cy="7200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nepravidelný kořen</a:t>
            </a:r>
          </a:p>
        </p:txBody>
      </p:sp>
      <p:sp>
        <p:nvSpPr>
          <p:cNvPr id="9" name="Zaoblený obdélník 8">
            <a:hlinkClick r:id="rId7" action="ppaction://hlinksldjump"/>
          </p:cNvPr>
          <p:cNvSpPr/>
          <p:nvPr/>
        </p:nvSpPr>
        <p:spPr>
          <a:xfrm>
            <a:off x="395536" y="5661248"/>
            <a:ext cx="3024336" cy="7200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pravopisné nepravidelnosti</a:t>
            </a:r>
            <a:endParaRPr lang="cs-CZ" sz="1200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3509327" y="1293588"/>
            <a:ext cx="5259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pedir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mentir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seguir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elegir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repetir</a:t>
            </a:r>
            <a:r>
              <a:rPr lang="cs-CZ" sz="2400" b="1" dirty="0" smtClean="0"/>
              <a:t>,</a:t>
            </a:r>
          </a:p>
          <a:p>
            <a:r>
              <a:rPr lang="cs-CZ" sz="2400" b="1" dirty="0" err="1" smtClean="0"/>
              <a:t>sentir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preferir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vestir</a:t>
            </a:r>
            <a:endParaRPr lang="cs-CZ" sz="2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531727" y="2298067"/>
            <a:ext cx="2099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dormir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morir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477203" y="3068960"/>
            <a:ext cx="52007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leer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caer</a:t>
            </a:r>
            <a:r>
              <a:rPr lang="cs-CZ" sz="2400" b="1" dirty="0" smtClean="0"/>
              <a:t>(se), </a:t>
            </a:r>
            <a:r>
              <a:rPr lang="cs-CZ" sz="2400" b="1" dirty="0" err="1" smtClean="0"/>
              <a:t>oír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huír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construír</a:t>
            </a:r>
            <a:r>
              <a:rPr lang="cs-CZ" sz="2400" b="1" dirty="0" smtClean="0"/>
              <a:t> + </a:t>
            </a:r>
          </a:p>
          <a:p>
            <a:r>
              <a:rPr lang="cs-CZ" sz="2400" b="1" dirty="0" smtClean="0"/>
              <a:t>všechna slovesa -</a:t>
            </a:r>
            <a:r>
              <a:rPr lang="cs-CZ" sz="2400" b="1" dirty="0" err="1" smtClean="0"/>
              <a:t>uír</a:t>
            </a:r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477203" y="3966155"/>
            <a:ext cx="54203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decir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conducir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producir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traducir</a:t>
            </a:r>
            <a:r>
              <a:rPr lang="cs-CZ" sz="2400" b="1" dirty="0" smtClean="0"/>
              <a:t> + </a:t>
            </a:r>
          </a:p>
          <a:p>
            <a:r>
              <a:rPr lang="cs-CZ" sz="2400" b="1" dirty="0" smtClean="0"/>
              <a:t>všechna slovesa - </a:t>
            </a:r>
            <a:r>
              <a:rPr lang="cs-CZ" sz="2400" b="1" dirty="0" err="1" smtClean="0"/>
              <a:t>ducir</a:t>
            </a:r>
            <a:endParaRPr lang="cs-CZ" sz="24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510421" y="4760435"/>
            <a:ext cx="58625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ser, </a:t>
            </a:r>
            <a:r>
              <a:rPr lang="cs-CZ" sz="2400" b="1" dirty="0" err="1" smtClean="0"/>
              <a:t>ir</a:t>
            </a:r>
            <a:r>
              <a:rPr lang="cs-CZ" sz="2400" b="1" dirty="0" smtClean="0"/>
              <a:t>, ver, dar, </a:t>
            </a:r>
            <a:r>
              <a:rPr lang="cs-CZ" sz="2400" b="1" dirty="0" err="1" smtClean="0"/>
              <a:t>poner</a:t>
            </a:r>
            <a:r>
              <a:rPr lang="cs-CZ" sz="2400" b="1" dirty="0" smtClean="0"/>
              <a:t>, poder, </a:t>
            </a:r>
            <a:r>
              <a:rPr lang="cs-CZ" sz="2400" b="1" dirty="0" err="1" smtClean="0"/>
              <a:t>traer</a:t>
            </a:r>
            <a:r>
              <a:rPr lang="cs-CZ" sz="2400" b="1" dirty="0" smtClean="0"/>
              <a:t>, </a:t>
            </a:r>
          </a:p>
          <a:p>
            <a:r>
              <a:rPr lang="cs-CZ" sz="2400" b="1" dirty="0" err="1" smtClean="0"/>
              <a:t>decir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venir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saber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querer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hacer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andar</a:t>
            </a:r>
            <a:endParaRPr lang="cs-CZ" sz="24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587393" y="5679942"/>
            <a:ext cx="50738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buscar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tocar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jugar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llegar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tragar</a:t>
            </a:r>
            <a:r>
              <a:rPr lang="cs-CZ" sz="2400" b="1" dirty="0" smtClean="0"/>
              <a:t>,</a:t>
            </a:r>
          </a:p>
          <a:p>
            <a:r>
              <a:rPr lang="cs-CZ" sz="2400" b="1" dirty="0" err="1" smtClean="0"/>
              <a:t>empezar,comenzar</a:t>
            </a:r>
            <a:endParaRPr lang="cs-CZ" sz="2400" b="1" dirty="0"/>
          </a:p>
        </p:txBody>
      </p:sp>
    </p:spTree>
    <p:extLst>
      <p:ext uri="{BB962C8B-B14F-4D97-AF65-F5344CB8AC3E}">
        <p14:creationId xmlns="" xmlns:p14="http://schemas.microsoft.com/office/powerpoint/2010/main" val="60116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2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1475656" y="691208"/>
            <a:ext cx="5328592" cy="7200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E – I </a:t>
            </a:r>
            <a:r>
              <a:rPr lang="cs-CZ" sz="2000" b="1" dirty="0" smtClean="0"/>
              <a:t>(platí pouze pro 3. os. j.č., mn.č.)</a:t>
            </a:r>
            <a:endParaRPr lang="cs-CZ" sz="16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79512" y="2060848"/>
            <a:ext cx="6603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slovesa skupiny - IR, která obsahují kombinaci </a:t>
            </a:r>
          </a:p>
          <a:p>
            <a:r>
              <a:rPr lang="cs-CZ" sz="2400" dirty="0" smtClean="0"/>
              <a:t>vokálů E - I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728625" y="203007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P</a:t>
            </a:r>
            <a:endParaRPr lang="cs-CZ" sz="2800" b="1" dirty="0"/>
          </a:p>
        </p:txBody>
      </p:sp>
      <p:sp>
        <p:nvSpPr>
          <p:cNvPr id="5" name="Obdélník 4"/>
          <p:cNvSpPr/>
          <p:nvPr/>
        </p:nvSpPr>
        <p:spPr>
          <a:xfrm>
            <a:off x="7537088" y="2006485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/>
              <a:t>D</a:t>
            </a:r>
            <a:endParaRPr lang="cs-CZ" sz="2800" b="1" dirty="0"/>
          </a:p>
        </p:txBody>
      </p:sp>
      <p:sp>
        <p:nvSpPr>
          <p:cNvPr id="6" name="Obdélník 5"/>
          <p:cNvSpPr/>
          <p:nvPr/>
        </p:nvSpPr>
        <p:spPr>
          <a:xfrm>
            <a:off x="8311400" y="201023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/>
              <a:t>R</a:t>
            </a:r>
            <a:endParaRPr lang="cs-CZ" sz="2800" b="1" dirty="0"/>
          </a:p>
        </p:txBody>
      </p:sp>
      <p:sp>
        <p:nvSpPr>
          <p:cNvPr id="7" name="Obdélník 6"/>
          <p:cNvSpPr/>
          <p:nvPr/>
        </p:nvSpPr>
        <p:spPr>
          <a:xfrm>
            <a:off x="7152139" y="2006485"/>
            <a:ext cx="360040" cy="5232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E</a:t>
            </a:r>
            <a:endParaRPr lang="cs-CZ" sz="2400" b="1" dirty="0"/>
          </a:p>
        </p:txBody>
      </p:sp>
      <p:sp>
        <p:nvSpPr>
          <p:cNvPr id="8" name="Obdélník 7"/>
          <p:cNvSpPr/>
          <p:nvPr/>
        </p:nvSpPr>
        <p:spPr>
          <a:xfrm>
            <a:off x="7928952" y="2010230"/>
            <a:ext cx="360040" cy="5232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I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79512" y="2852936"/>
            <a:ext cx="3384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časování probíhá takto:</a:t>
            </a:r>
            <a:endParaRPr lang="cs-CZ" sz="2400" dirty="0"/>
          </a:p>
        </p:txBody>
      </p:sp>
      <p:sp>
        <p:nvSpPr>
          <p:cNvPr id="11" name="Zaoblený obdélník 10"/>
          <p:cNvSpPr/>
          <p:nvPr/>
        </p:nvSpPr>
        <p:spPr>
          <a:xfrm>
            <a:off x="3588532" y="2852584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PEDÍ</a:t>
            </a:r>
            <a:endParaRPr lang="cs-CZ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3588532" y="3638248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PEDISTE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3588532" y="4437112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</a:t>
            </a:r>
            <a:r>
              <a:rPr lang="cs-CZ" sz="2400" b="1" dirty="0" smtClean="0">
                <a:solidFill>
                  <a:srgbClr val="FFFF00"/>
                </a:solidFill>
              </a:rPr>
              <a:t>I</a:t>
            </a:r>
            <a:r>
              <a:rPr lang="cs-CZ" sz="2400" b="1" dirty="0" smtClean="0"/>
              <a:t>DIÓ</a:t>
            </a:r>
            <a:endParaRPr lang="cs-CZ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5588495" y="2852936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PEDIMOS</a:t>
            </a:r>
            <a:endParaRPr lang="cs-CZ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5588494" y="3638248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PEDISTEIS</a:t>
            </a:r>
            <a:endParaRPr lang="cs-CZ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5586691" y="4437112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</a:t>
            </a:r>
            <a:r>
              <a:rPr lang="cs-CZ" sz="2400" b="1" dirty="0" smtClean="0">
                <a:solidFill>
                  <a:srgbClr val="FFFF00"/>
                </a:solidFill>
              </a:rPr>
              <a:t>I</a:t>
            </a:r>
            <a:r>
              <a:rPr lang="cs-CZ" sz="2400" b="1" dirty="0" smtClean="0"/>
              <a:t>DIERON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79512" y="5733256"/>
            <a:ext cx="88806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Poznámka: patří sem i odvozená slovesa – </a:t>
            </a:r>
            <a:r>
              <a:rPr lang="cs-CZ" sz="2400" dirty="0" err="1" smtClean="0"/>
              <a:t>conseguir</a:t>
            </a:r>
            <a:r>
              <a:rPr lang="cs-CZ" sz="2400" dirty="0" smtClean="0"/>
              <a:t>, </a:t>
            </a:r>
            <a:r>
              <a:rPr lang="cs-CZ" sz="2400" dirty="0" err="1" smtClean="0"/>
              <a:t>despedir</a:t>
            </a:r>
            <a:r>
              <a:rPr lang="cs-CZ" sz="2400" dirty="0" smtClean="0"/>
              <a:t>,</a:t>
            </a:r>
          </a:p>
          <a:p>
            <a:r>
              <a:rPr lang="cs-CZ" sz="2400" dirty="0" smtClean="0"/>
              <a:t>	</a:t>
            </a:r>
            <a:r>
              <a:rPr lang="cs-CZ" sz="2400" dirty="0" err="1" smtClean="0"/>
              <a:t>consentir</a:t>
            </a:r>
            <a:r>
              <a:rPr lang="cs-CZ" sz="2400" dirty="0" smtClean="0"/>
              <a:t>, …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405594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3"/>
            <a:ext cx="8015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Ejercicios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Completa</a:t>
            </a:r>
            <a:r>
              <a:rPr lang="cs-CZ" sz="2400" b="1" dirty="0" smtClean="0"/>
              <a:t> con el </a:t>
            </a:r>
            <a:r>
              <a:rPr lang="cs-CZ" sz="2400" b="1" dirty="0" err="1" smtClean="0"/>
              <a:t>verbo</a:t>
            </a:r>
            <a:r>
              <a:rPr lang="cs-CZ" sz="2400" b="1" dirty="0" smtClean="0"/>
              <a:t> en forma </a:t>
            </a:r>
            <a:r>
              <a:rPr lang="cs-CZ" sz="2400" b="1" dirty="0" err="1" smtClean="0"/>
              <a:t>adecuada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700808"/>
            <a:ext cx="7095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1. El </a:t>
            </a:r>
            <a:r>
              <a:rPr lang="cs-CZ" sz="2000" b="1" dirty="0" err="1" smtClean="0"/>
              <a:t>detective</a:t>
            </a:r>
            <a:r>
              <a:rPr lang="cs-CZ" sz="2000" b="1" dirty="0"/>
              <a:t> </a:t>
            </a:r>
            <a:r>
              <a:rPr lang="cs-CZ" sz="2000" b="1" dirty="0" smtClean="0"/>
              <a:t>                             al </a:t>
            </a:r>
            <a:r>
              <a:rPr lang="cs-CZ" sz="2000" b="1" dirty="0" err="1" smtClean="0"/>
              <a:t>criminal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hasta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casa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2258517" y="1728827"/>
            <a:ext cx="1944216" cy="3440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PERSEGUIR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258517" y="1739929"/>
            <a:ext cx="1944216" cy="3440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PERSIGUIÓ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2492896"/>
            <a:ext cx="446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2. </a:t>
            </a:r>
            <a:r>
              <a:rPr lang="cs-CZ" sz="2000" b="1" dirty="0" err="1" smtClean="0"/>
              <a:t>Ayer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</a:t>
            </a:r>
            <a:r>
              <a:rPr lang="cs-CZ" sz="2000" b="1" dirty="0" smtClean="0"/>
              <a:t>                               </a:t>
            </a:r>
            <a:r>
              <a:rPr lang="cs-CZ" sz="2000" b="1" dirty="0" err="1" smtClean="0"/>
              <a:t>ayuda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1953206" y="2487975"/>
            <a:ext cx="1944216" cy="3440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PEDIR (</a:t>
            </a:r>
            <a:r>
              <a:rPr lang="cs-CZ" b="1" dirty="0" err="1" smtClean="0">
                <a:solidFill>
                  <a:schemeClr val="tx1"/>
                </a:solidFill>
              </a:rPr>
              <a:t>ellos</a:t>
            </a:r>
            <a:r>
              <a:rPr lang="cs-CZ" b="1" dirty="0" smtClean="0">
                <a:solidFill>
                  <a:schemeClr val="tx1"/>
                </a:solidFill>
              </a:rPr>
              <a:t>)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951510" y="2487974"/>
            <a:ext cx="1944216" cy="3440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PIDIERON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67544" y="3244334"/>
            <a:ext cx="672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3. En </a:t>
            </a:r>
            <a:r>
              <a:rPr lang="cs-CZ" b="1" dirty="0" err="1" smtClean="0"/>
              <a:t>junio</a:t>
            </a:r>
            <a:r>
              <a:rPr lang="cs-CZ" b="1" dirty="0" smtClean="0"/>
              <a:t> los </a:t>
            </a:r>
            <a:r>
              <a:rPr lang="cs-CZ" b="1" dirty="0" err="1" smtClean="0"/>
              <a:t>espaňoles</a:t>
            </a:r>
            <a:r>
              <a:rPr lang="cs-CZ" b="1" dirty="0" smtClean="0"/>
              <a:t>                            </a:t>
            </a:r>
            <a:r>
              <a:rPr lang="cs-CZ" b="1" dirty="0" err="1" smtClean="0"/>
              <a:t>nuevo</a:t>
            </a:r>
            <a:r>
              <a:rPr lang="cs-CZ" b="1" dirty="0" smtClean="0"/>
              <a:t> </a:t>
            </a:r>
            <a:r>
              <a:rPr lang="cs-CZ" b="1" dirty="0" err="1" smtClean="0"/>
              <a:t>gobierno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3371470" y="3279725"/>
            <a:ext cx="1536948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ELEGIR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371470" y="3279725"/>
            <a:ext cx="1628756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ELIGIERON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53064" y="4054584"/>
            <a:ext cx="7430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4. En la </a:t>
            </a:r>
            <a:r>
              <a:rPr lang="cs-CZ" b="1" dirty="0" err="1" smtClean="0"/>
              <a:t>bala</a:t>
            </a:r>
            <a:r>
              <a:rPr lang="cs-CZ" b="1" dirty="0" smtClean="0"/>
              <a:t>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sábado</a:t>
            </a:r>
            <a:r>
              <a:rPr lang="cs-CZ" b="1" dirty="0" smtClean="0"/>
              <a:t> </a:t>
            </a:r>
            <a:r>
              <a:rPr lang="cs-CZ" b="1" dirty="0" err="1" smtClean="0"/>
              <a:t>Mónica</a:t>
            </a:r>
            <a:r>
              <a:rPr lang="cs-CZ" b="1" dirty="0" smtClean="0"/>
              <a:t>                      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vestido</a:t>
            </a:r>
            <a:r>
              <a:rPr lang="cs-CZ" b="1" dirty="0" smtClean="0"/>
              <a:t> precioso.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4139944" y="4089975"/>
            <a:ext cx="1274803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VESTIR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139944" y="4097489"/>
            <a:ext cx="1274803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VISTIÓ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51968" y="4824154"/>
            <a:ext cx="6750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5. </a:t>
            </a:r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lo</a:t>
            </a:r>
            <a:r>
              <a:rPr lang="cs-CZ" b="1" dirty="0" smtClean="0"/>
              <a:t>                              </a:t>
            </a:r>
            <a:r>
              <a:rPr lang="cs-CZ" b="1" dirty="0" err="1" smtClean="0"/>
              <a:t>cinco</a:t>
            </a:r>
            <a:r>
              <a:rPr lang="cs-CZ" b="1" dirty="0" smtClean="0"/>
              <a:t> </a:t>
            </a:r>
            <a:r>
              <a:rPr lang="cs-CZ" b="1" dirty="0" err="1" smtClean="0"/>
              <a:t>veces</a:t>
            </a:r>
            <a:r>
              <a:rPr lang="cs-CZ" b="1" dirty="0" smtClean="0"/>
              <a:t> </a:t>
            </a:r>
            <a:r>
              <a:rPr lang="cs-CZ" b="1" dirty="0" err="1" smtClean="0"/>
              <a:t>hasta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entendí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1657350" y="4824154"/>
            <a:ext cx="1582502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REPETIR, </a:t>
            </a:r>
            <a:r>
              <a:rPr lang="cs-CZ" b="1" dirty="0" err="1" smtClean="0">
                <a:solidFill>
                  <a:schemeClr val="tx1"/>
                </a:solidFill>
              </a:rPr>
              <a:t>él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658333" y="4824153"/>
            <a:ext cx="1582502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REPITIÓ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91600" y="5517232"/>
            <a:ext cx="796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6. Los </a:t>
            </a:r>
            <a:r>
              <a:rPr lang="cs-CZ" sz="2000" b="1" dirty="0" err="1" smtClean="0"/>
              <a:t>estudiantes</a:t>
            </a:r>
            <a:r>
              <a:rPr lang="cs-CZ" sz="2000" b="1" dirty="0" smtClean="0"/>
              <a:t>                                </a:t>
            </a:r>
            <a:r>
              <a:rPr lang="cs-CZ" sz="2000" b="1" dirty="0" err="1" smtClean="0"/>
              <a:t>buenos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resultados</a:t>
            </a:r>
            <a:endParaRPr lang="cs-CZ" sz="2000" b="1" dirty="0" smtClean="0"/>
          </a:p>
          <a:p>
            <a:r>
              <a:rPr lang="cs-CZ" sz="2000" b="1" dirty="0" smtClean="0"/>
              <a:t>en el examen.</a:t>
            </a:r>
            <a:endParaRPr lang="cs-CZ" sz="2000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2925314" y="5544878"/>
            <a:ext cx="1983104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CONSEGUIR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904578" y="5544878"/>
            <a:ext cx="2095648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CONSIGUIERON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217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 animBg="1"/>
      <p:bldP spid="8" grpId="0" animBg="1"/>
      <p:bldP spid="9" grpId="0"/>
      <p:bldP spid="10" grpId="0" animBg="1"/>
      <p:bldP spid="11" grpId="0" animBg="1"/>
      <p:bldP spid="12" grpId="0"/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1475656" y="691208"/>
            <a:ext cx="5328592" cy="7200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O</a:t>
            </a:r>
            <a:r>
              <a:rPr lang="cs-CZ" sz="2800" b="1" dirty="0" smtClean="0"/>
              <a:t> – U </a:t>
            </a:r>
            <a:r>
              <a:rPr lang="cs-CZ" sz="2000" b="1" dirty="0" smtClean="0"/>
              <a:t>(platí pouze pro 3. os. j.č., mn.č.)</a:t>
            </a:r>
            <a:endParaRPr lang="cs-CZ" sz="16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251520" y="1700808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slovesa skupiny - IR, </a:t>
            </a:r>
            <a:r>
              <a:rPr lang="cs-CZ" sz="2400" dirty="0" smtClean="0"/>
              <a:t>která obsahují kombinaci vokálů O - I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6261644" y="2270625"/>
            <a:ext cx="360040" cy="5232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O</a:t>
            </a:r>
            <a:endParaRPr lang="cs-CZ" sz="2800" b="1" dirty="0"/>
          </a:p>
        </p:txBody>
      </p:sp>
      <p:sp>
        <p:nvSpPr>
          <p:cNvPr id="7" name="Obdélník 6"/>
          <p:cNvSpPr/>
          <p:nvPr/>
        </p:nvSpPr>
        <p:spPr>
          <a:xfrm>
            <a:off x="7380312" y="2268095"/>
            <a:ext cx="360040" cy="5232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I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848516" y="2270625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D</a:t>
            </a:r>
            <a:endParaRPr lang="cs-CZ" sz="28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82072" y="2270625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R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929656" y="2275685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M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740352" y="2268095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R</a:t>
            </a:r>
            <a:endParaRPr lang="cs-CZ" sz="28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42040" y="3065631"/>
            <a:ext cx="3384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časování probíhá takto:</a:t>
            </a:r>
            <a:endParaRPr lang="cs-CZ" sz="24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3626299" y="3098700"/>
            <a:ext cx="2025821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DORMÍ</a:t>
            </a:r>
            <a:endParaRPr lang="cs-CZ" sz="2400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3626300" y="3943048"/>
            <a:ext cx="2025820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DORMISTE</a:t>
            </a:r>
            <a:endParaRPr lang="cs-CZ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3626300" y="4782896"/>
            <a:ext cx="2025820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</a:t>
            </a:r>
            <a:r>
              <a:rPr lang="cs-CZ" sz="2400" b="1" dirty="0" smtClean="0">
                <a:solidFill>
                  <a:srgbClr val="FFFF00"/>
                </a:solidFill>
              </a:rPr>
              <a:t>U</a:t>
            </a:r>
            <a:r>
              <a:rPr lang="cs-CZ" sz="2400" b="1" dirty="0" smtClean="0"/>
              <a:t>RMIÓ</a:t>
            </a:r>
            <a:endParaRPr lang="cs-CZ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5919606" y="4794928"/>
            <a:ext cx="2265098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</a:t>
            </a:r>
            <a:r>
              <a:rPr lang="cs-CZ" sz="2400" b="1" dirty="0" smtClean="0">
                <a:solidFill>
                  <a:srgbClr val="FFFF00"/>
                </a:solidFill>
              </a:rPr>
              <a:t>U</a:t>
            </a:r>
            <a:r>
              <a:rPr lang="cs-CZ" sz="2400" b="1" dirty="0" smtClean="0"/>
              <a:t>RMIERON</a:t>
            </a:r>
            <a:endParaRPr lang="cs-CZ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5904718" y="3943048"/>
            <a:ext cx="2279986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DORMISTEIS</a:t>
            </a:r>
            <a:endParaRPr lang="cs-CZ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5848516" y="3065631"/>
            <a:ext cx="2336188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DORMIMOS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220635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627784" y="692696"/>
            <a:ext cx="3024336" cy="7200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-Y- </a:t>
            </a:r>
            <a:r>
              <a:rPr lang="cs-CZ" sz="1600" dirty="0" smtClean="0"/>
              <a:t>(platí pro 3. osoby)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528" y="1988840"/>
            <a:ext cx="6295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slovesa, která obsahují dva vokály za sebou: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7384790" y="1988840"/>
            <a:ext cx="360040" cy="5232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E</a:t>
            </a:r>
            <a:endParaRPr lang="cs-CZ" sz="2800" b="1" dirty="0"/>
          </a:p>
        </p:txBody>
      </p:sp>
      <p:sp>
        <p:nvSpPr>
          <p:cNvPr id="5" name="Obdélník 4"/>
          <p:cNvSpPr/>
          <p:nvPr/>
        </p:nvSpPr>
        <p:spPr>
          <a:xfrm>
            <a:off x="7005358" y="1988840"/>
            <a:ext cx="360040" cy="5232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E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618841" y="198884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L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7744830" y="198884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R</a:t>
            </a:r>
            <a:endParaRPr lang="cs-CZ" sz="2800" b="1" dirty="0"/>
          </a:p>
        </p:txBody>
      </p:sp>
      <p:sp>
        <p:nvSpPr>
          <p:cNvPr id="8" name="Obdélník 7"/>
          <p:cNvSpPr/>
          <p:nvPr/>
        </p:nvSpPr>
        <p:spPr>
          <a:xfrm>
            <a:off x="7108305" y="2729106"/>
            <a:ext cx="360040" cy="5232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Í</a:t>
            </a:r>
            <a:endParaRPr lang="cs-CZ" sz="2800" b="1" dirty="0"/>
          </a:p>
        </p:txBody>
      </p:sp>
      <p:sp>
        <p:nvSpPr>
          <p:cNvPr id="9" name="Obdélník 8"/>
          <p:cNvSpPr/>
          <p:nvPr/>
        </p:nvSpPr>
        <p:spPr>
          <a:xfrm>
            <a:off x="6679259" y="2721114"/>
            <a:ext cx="360040" cy="5232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O</a:t>
            </a:r>
            <a:endParaRPr lang="cs-CZ" sz="2800" b="1" dirty="0"/>
          </a:p>
        </p:txBody>
      </p:sp>
      <p:sp>
        <p:nvSpPr>
          <p:cNvPr id="11" name="Obdélník 10"/>
          <p:cNvSpPr/>
          <p:nvPr/>
        </p:nvSpPr>
        <p:spPr>
          <a:xfrm>
            <a:off x="7467464" y="272910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/>
              <a:t>R</a:t>
            </a:r>
            <a:endParaRPr lang="cs-CZ" sz="28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3528" y="3454191"/>
            <a:ext cx="3384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časování probíhá takto:</a:t>
            </a:r>
            <a:endParaRPr lang="cs-CZ" sz="24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4139950" y="3599224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LEÍ</a:t>
            </a:r>
            <a:endParaRPr lang="cs-CZ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4139951" y="4375448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LEISTE</a:t>
            </a:r>
            <a:endParaRPr lang="cs-CZ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4139952" y="5154880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LE</a:t>
            </a:r>
            <a:r>
              <a:rPr lang="cs-CZ" sz="2400" b="1" dirty="0" smtClean="0">
                <a:solidFill>
                  <a:srgbClr val="FFFF00"/>
                </a:solidFill>
              </a:rPr>
              <a:t>Y</a:t>
            </a:r>
            <a:r>
              <a:rPr lang="cs-CZ" sz="2400" b="1" dirty="0" smtClean="0"/>
              <a:t>Ó</a:t>
            </a:r>
            <a:endParaRPr lang="cs-CZ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6364543" y="5154880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LE</a:t>
            </a:r>
            <a:r>
              <a:rPr lang="cs-CZ" sz="2400" b="1" dirty="0" smtClean="0">
                <a:solidFill>
                  <a:srgbClr val="FFFF00"/>
                </a:solidFill>
              </a:rPr>
              <a:t>Y</a:t>
            </a:r>
            <a:r>
              <a:rPr lang="cs-CZ" sz="2400" b="1" dirty="0" smtClean="0"/>
              <a:t>ERON</a:t>
            </a:r>
            <a:endParaRPr lang="cs-CZ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6341618" y="4375448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LEISTEIS</a:t>
            </a:r>
            <a:endParaRPr lang="cs-CZ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6341619" y="3599224"/>
            <a:ext cx="1847563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LEÍMOS</a:t>
            </a:r>
            <a:endParaRPr lang="cs-CZ" b="1" dirty="0"/>
          </a:p>
        </p:txBody>
      </p:sp>
      <p:sp>
        <p:nvSpPr>
          <p:cNvPr id="19" name="Obdélník 18"/>
          <p:cNvSpPr/>
          <p:nvPr/>
        </p:nvSpPr>
        <p:spPr>
          <a:xfrm>
            <a:off x="323528" y="5776580"/>
            <a:ext cx="82809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Poznámka: patří sem i odvozená slovesa – </a:t>
            </a:r>
            <a:r>
              <a:rPr lang="cs-CZ" sz="2400" dirty="0" err="1" smtClean="0"/>
              <a:t>reconstruír</a:t>
            </a:r>
            <a:r>
              <a:rPr lang="cs-CZ" sz="2400" dirty="0" smtClean="0"/>
              <a:t>, </a:t>
            </a:r>
            <a:r>
              <a:rPr lang="cs-CZ" sz="2400" dirty="0" err="1" smtClean="0"/>
              <a:t>destruír</a:t>
            </a:r>
            <a:r>
              <a:rPr lang="cs-CZ" sz="2400" dirty="0" smtClean="0"/>
              <a:t>, …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115822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/>
      <p:bldP spid="8" grpId="0" animBg="1"/>
      <p:bldP spid="9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692696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err="1" smtClean="0"/>
              <a:t>Ejercicios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Completa</a:t>
            </a:r>
            <a:r>
              <a:rPr lang="cs-CZ" sz="2400" b="1" dirty="0" smtClean="0"/>
              <a:t> con el </a:t>
            </a:r>
            <a:r>
              <a:rPr lang="cs-CZ" sz="2400" b="1" dirty="0" err="1" smtClean="0"/>
              <a:t>verbo</a:t>
            </a:r>
            <a:r>
              <a:rPr lang="cs-CZ" sz="2400" b="1" dirty="0" smtClean="0"/>
              <a:t> en forma </a:t>
            </a:r>
            <a:r>
              <a:rPr lang="cs-CZ" sz="2400" b="1" dirty="0" err="1" smtClean="0"/>
              <a:t>adecuada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628800"/>
            <a:ext cx="6933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1. </a:t>
            </a:r>
            <a:r>
              <a:rPr lang="cs-CZ" sz="2000" b="1" dirty="0" err="1" smtClean="0"/>
              <a:t>Ayer</a:t>
            </a:r>
            <a:r>
              <a:rPr lang="cs-CZ" sz="2000" b="1" dirty="0" smtClean="0"/>
              <a:t> mi </a:t>
            </a:r>
            <a:r>
              <a:rPr lang="cs-CZ" sz="2000" b="1" dirty="0" err="1" smtClean="0"/>
              <a:t>hermano</a:t>
            </a:r>
            <a:r>
              <a:rPr lang="cs-CZ" sz="2000" b="1" dirty="0" smtClean="0"/>
              <a:t>                        y se </a:t>
            </a:r>
            <a:r>
              <a:rPr lang="cs-CZ" sz="2000" b="1" dirty="0" err="1" smtClean="0"/>
              <a:t>rompió</a:t>
            </a:r>
            <a:r>
              <a:rPr lang="cs-CZ" sz="2000" b="1" dirty="0" smtClean="0"/>
              <a:t> el </a:t>
            </a:r>
            <a:r>
              <a:rPr lang="cs-CZ" sz="2000" b="1" dirty="0" err="1" smtClean="0"/>
              <a:t>brazo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2915454" y="1694969"/>
            <a:ext cx="1368514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CAERSE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915454" y="1696782"/>
            <a:ext cx="1368514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SE CAYÓ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40728" y="2292841"/>
            <a:ext cx="8512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2. Los </a:t>
            </a:r>
            <a:r>
              <a:rPr lang="cs-CZ" sz="2000" b="1" dirty="0" err="1" smtClean="0"/>
              <a:t>vecinos</a:t>
            </a:r>
            <a:r>
              <a:rPr lang="cs-CZ" sz="2000" b="1" dirty="0" smtClean="0"/>
              <a:t>                         </a:t>
            </a:r>
            <a:r>
              <a:rPr lang="cs-CZ" sz="2000" b="1" dirty="0" err="1" smtClean="0"/>
              <a:t>un</a:t>
            </a:r>
            <a:r>
              <a:rPr lang="cs-CZ" sz="2000" b="1" dirty="0" smtClean="0"/>
              <a:t> gran </a:t>
            </a:r>
            <a:r>
              <a:rPr lang="cs-CZ" sz="2000" b="1" dirty="0" err="1" smtClean="0"/>
              <a:t>ruido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smtClean="0"/>
              <a:t>piso</a:t>
            </a:r>
            <a:r>
              <a:rPr lang="cs-CZ" sz="2000" b="1" dirty="0" smtClean="0"/>
              <a:t> </a:t>
            </a:r>
            <a:r>
              <a:rPr lang="cs-CZ" sz="2000" b="1" dirty="0" smtClean="0"/>
              <a:t>de Seňor </a:t>
            </a:r>
            <a:r>
              <a:rPr lang="cs-CZ" sz="2000" b="1" dirty="0" err="1" smtClean="0"/>
              <a:t>García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2395866" y="2325925"/>
            <a:ext cx="1368514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OÍR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395866" y="2325925"/>
            <a:ext cx="1368514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OYERON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51072" y="3059440"/>
            <a:ext cx="8034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3. Los </a:t>
            </a:r>
            <a:r>
              <a:rPr lang="cs-CZ" sz="2000" b="1" dirty="0" err="1" smtClean="0"/>
              <a:t>espaňoles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completamente</a:t>
            </a:r>
            <a:r>
              <a:rPr lang="cs-CZ" sz="2000" b="1" dirty="0" smtClean="0"/>
              <a:t>                                </a:t>
            </a:r>
            <a:r>
              <a:rPr lang="cs-CZ" sz="2000" b="1" dirty="0" err="1" smtClean="0"/>
              <a:t>Tenochtitlán</a:t>
            </a:r>
            <a:r>
              <a:rPr lang="cs-CZ" sz="2000" b="1" dirty="0" smtClean="0"/>
              <a:t>, </a:t>
            </a:r>
          </a:p>
          <a:p>
            <a:r>
              <a:rPr lang="cs-CZ" sz="2000" b="1" dirty="0" smtClean="0"/>
              <a:t>la </a:t>
            </a:r>
            <a:r>
              <a:rPr lang="cs-CZ" sz="2000" b="1" dirty="0" err="1" smtClean="0"/>
              <a:t>capital</a:t>
            </a:r>
            <a:r>
              <a:rPr lang="cs-CZ" sz="2000" b="1" dirty="0" smtClean="0"/>
              <a:t> de los </a:t>
            </a:r>
            <a:r>
              <a:rPr lang="cs-CZ" sz="2000" b="1" dirty="0" err="1" smtClean="0"/>
              <a:t>Aztecas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4469512" y="3079442"/>
            <a:ext cx="2022729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DESTRUÍR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433508" y="3079442"/>
            <a:ext cx="2154716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DESTRUYERON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64824" y="4036422"/>
            <a:ext cx="8852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4. El </a:t>
            </a:r>
            <a:r>
              <a:rPr lang="cs-CZ" sz="2000" b="1" dirty="0" err="1" smtClean="0"/>
              <a:t>criminal</a:t>
            </a:r>
            <a:r>
              <a:rPr lang="cs-CZ" sz="2000" b="1" dirty="0" smtClean="0"/>
              <a:t>                        ante la </a:t>
            </a:r>
            <a:r>
              <a:rPr lang="cs-CZ" sz="2000" b="1" dirty="0" err="1" smtClean="0"/>
              <a:t>policía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destrozando</a:t>
            </a:r>
            <a:r>
              <a:rPr lang="cs-CZ" sz="2000" b="1" dirty="0" smtClean="0"/>
              <a:t> el </a:t>
            </a:r>
            <a:r>
              <a:rPr lang="cs-CZ" sz="2000" b="1" dirty="0" err="1" smtClean="0"/>
              <a:t>coche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robado</a:t>
            </a:r>
            <a:r>
              <a:rPr lang="cs-CZ" sz="2000" b="1" dirty="0" smtClean="0"/>
              <a:t>.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2123728" y="4102591"/>
            <a:ext cx="1366399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HUÍR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118792" y="4102591"/>
            <a:ext cx="1366399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HUYÓ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64824" y="4828510"/>
            <a:ext cx="7911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5. El </a:t>
            </a:r>
            <a:r>
              <a:rPr lang="cs-CZ" sz="2000" b="1" dirty="0" err="1" smtClean="0"/>
              <a:t>verano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todos</a:t>
            </a:r>
            <a:r>
              <a:rPr lang="cs-CZ" sz="2000" b="1" dirty="0" smtClean="0"/>
              <a:t> los </a:t>
            </a:r>
            <a:r>
              <a:rPr lang="cs-CZ" sz="2000" b="1" dirty="0" err="1" smtClean="0"/>
              <a:t>chicos</a:t>
            </a:r>
            <a:r>
              <a:rPr lang="cs-CZ" sz="2000" b="1" dirty="0" smtClean="0"/>
              <a:t>                              </a:t>
            </a:r>
            <a:r>
              <a:rPr lang="cs-CZ" sz="2000" b="1" dirty="0" err="1" smtClean="0"/>
              <a:t>algo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Márquez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4106711" y="4894679"/>
            <a:ext cx="1537643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LEER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139952" y="4941168"/>
            <a:ext cx="1537643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LEYERON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450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 animBg="1"/>
      <p:bldP spid="8" grpId="0" animBg="1"/>
      <p:bldP spid="9" grpId="0"/>
      <p:bldP spid="10" grpId="0" animBg="1"/>
      <p:bldP spid="11" grpId="0" animBg="1"/>
      <p:bldP spid="12" grpId="0"/>
      <p:bldP spid="13" grpId="0" animBg="1"/>
      <p:bldP spid="14" grpId="0" animBg="1"/>
      <p:bldP spid="15" grpId="0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555776" y="620688"/>
            <a:ext cx="3024336" cy="7200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-J- </a:t>
            </a:r>
            <a:r>
              <a:rPr lang="cs-CZ" sz="1600" dirty="0" smtClean="0"/>
              <a:t>(platí pro všechny osoby)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07408" y="1728311"/>
            <a:ext cx="3674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slovesa končící na – CIR: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499992" y="1697533"/>
            <a:ext cx="1481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PRODU</a:t>
            </a:r>
            <a:endParaRPr lang="cs-CZ" sz="2800" b="1" dirty="0"/>
          </a:p>
        </p:txBody>
      </p:sp>
      <p:sp>
        <p:nvSpPr>
          <p:cNvPr id="5" name="Obdélník 4"/>
          <p:cNvSpPr/>
          <p:nvPr/>
        </p:nvSpPr>
        <p:spPr>
          <a:xfrm>
            <a:off x="5868144" y="1679137"/>
            <a:ext cx="898960" cy="5232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CIR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98725" y="2591038"/>
            <a:ext cx="3469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časování probíhá takto: </a:t>
            </a:r>
            <a:endParaRPr lang="cs-CZ" sz="2400" dirty="0"/>
          </a:p>
        </p:txBody>
      </p:sp>
      <p:sp>
        <p:nvSpPr>
          <p:cNvPr id="9" name="Zaoblený obdélník 8"/>
          <p:cNvSpPr/>
          <p:nvPr/>
        </p:nvSpPr>
        <p:spPr>
          <a:xfrm>
            <a:off x="1787958" y="3342928"/>
            <a:ext cx="2279986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PRODU</a:t>
            </a:r>
            <a:r>
              <a:rPr lang="cs-CZ" sz="2400" b="1" dirty="0" smtClean="0">
                <a:solidFill>
                  <a:srgbClr val="FFFF00"/>
                </a:solidFill>
              </a:rPr>
              <a:t>JE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787958" y="4139488"/>
            <a:ext cx="2279986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PRODU</a:t>
            </a:r>
            <a:r>
              <a:rPr lang="cs-CZ" sz="2400" b="1" dirty="0" smtClean="0">
                <a:solidFill>
                  <a:srgbClr val="FFFF00"/>
                </a:solidFill>
              </a:rPr>
              <a:t>JISTE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216152" y="4929336"/>
            <a:ext cx="2727920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PRODU</a:t>
            </a:r>
            <a:r>
              <a:rPr lang="cs-CZ" sz="2400" b="1" dirty="0" smtClean="0">
                <a:solidFill>
                  <a:srgbClr val="FFFF00"/>
                </a:solidFill>
              </a:rPr>
              <a:t>JERON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262380" y="3342928"/>
            <a:ext cx="2685884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PRODU</a:t>
            </a:r>
            <a:r>
              <a:rPr lang="cs-CZ" sz="2400" b="1" dirty="0" smtClean="0">
                <a:solidFill>
                  <a:srgbClr val="FFFF00"/>
                </a:solidFill>
              </a:rPr>
              <a:t>JIMOS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767038" y="4929336"/>
            <a:ext cx="2279986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PRODU</a:t>
            </a:r>
            <a:r>
              <a:rPr lang="cs-CZ" sz="2400" b="1" dirty="0" smtClean="0">
                <a:solidFill>
                  <a:srgbClr val="FFFF00"/>
                </a:solidFill>
              </a:rPr>
              <a:t>JO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256700" y="4115312"/>
            <a:ext cx="2691564" cy="6332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PRODU</a:t>
            </a:r>
            <a:r>
              <a:rPr lang="cs-CZ" sz="2400" b="1" dirty="0" smtClean="0">
                <a:solidFill>
                  <a:srgbClr val="FFFF00"/>
                </a:solidFill>
              </a:rPr>
              <a:t>JISTEIS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69776" y="5733256"/>
            <a:ext cx="8550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Poznámka: patří sem i </a:t>
            </a:r>
            <a:r>
              <a:rPr lang="cs-CZ" sz="2400" dirty="0"/>
              <a:t>slovesa odvozená </a:t>
            </a:r>
            <a:r>
              <a:rPr lang="cs-CZ" sz="2400" dirty="0" smtClean="0"/>
              <a:t>od kmene – DUCIR: </a:t>
            </a:r>
            <a:r>
              <a:rPr lang="cs-CZ" sz="2400" dirty="0" err="1" smtClean="0"/>
              <a:t>reproducir</a:t>
            </a:r>
            <a:r>
              <a:rPr lang="cs-CZ" sz="2400" dirty="0" smtClean="0"/>
              <a:t>, </a:t>
            </a:r>
            <a:r>
              <a:rPr lang="cs-CZ" sz="2400" dirty="0" err="1" smtClean="0"/>
              <a:t>deducir</a:t>
            </a:r>
            <a:r>
              <a:rPr lang="cs-CZ" sz="2400" dirty="0" smtClean="0"/>
              <a:t>,…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2344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620688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err="1" smtClean="0"/>
              <a:t>Ejercicios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Completa</a:t>
            </a:r>
            <a:r>
              <a:rPr lang="cs-CZ" sz="2400" b="1" dirty="0" smtClean="0"/>
              <a:t> con el </a:t>
            </a:r>
            <a:r>
              <a:rPr lang="cs-CZ" sz="2400" b="1" dirty="0" err="1" smtClean="0"/>
              <a:t>verbo</a:t>
            </a:r>
            <a:r>
              <a:rPr lang="cs-CZ" sz="2400" b="1" dirty="0" smtClean="0"/>
              <a:t> en forma </a:t>
            </a:r>
            <a:r>
              <a:rPr lang="cs-CZ" sz="2400" b="1" dirty="0" err="1" smtClean="0"/>
              <a:t>adecuada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484784"/>
            <a:ext cx="6375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1. </a:t>
            </a:r>
            <a:r>
              <a:rPr lang="cs-CZ" sz="2000" b="1" dirty="0" err="1" smtClean="0"/>
              <a:t>Esta</a:t>
            </a:r>
            <a:r>
              <a:rPr lang="cs-CZ" sz="2000" b="1" dirty="0" smtClean="0"/>
              <a:t> novela la                          Francisco </a:t>
            </a:r>
            <a:r>
              <a:rPr lang="cs-CZ" sz="2000" b="1" dirty="0" err="1" smtClean="0"/>
              <a:t>Jiménez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2627784" y="1517868"/>
            <a:ext cx="1689426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TRADUCIR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627784" y="1517867"/>
            <a:ext cx="1689426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TRADUJO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42690" y="2092786"/>
            <a:ext cx="7914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2. </a:t>
            </a:r>
            <a:r>
              <a:rPr lang="cs-CZ" sz="2000" b="1" dirty="0" err="1" smtClean="0"/>
              <a:t>Ayer</a:t>
            </a:r>
            <a:r>
              <a:rPr lang="cs-CZ" sz="2000" b="1" dirty="0" smtClean="0"/>
              <a:t>                                  </a:t>
            </a:r>
            <a:r>
              <a:rPr lang="cs-CZ" sz="2000" b="1" dirty="0" err="1" smtClean="0"/>
              <a:t>por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primera</a:t>
            </a:r>
            <a:r>
              <a:rPr lang="cs-CZ" sz="2000" b="1" dirty="0" smtClean="0"/>
              <a:t> vez y </a:t>
            </a:r>
            <a:r>
              <a:rPr lang="cs-CZ" sz="2000" b="1" dirty="0" err="1" smtClean="0"/>
              <a:t>me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salió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bien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creo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1589914" y="2125870"/>
            <a:ext cx="2085969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CONDUCIR, </a:t>
            </a:r>
            <a:r>
              <a:rPr lang="cs-CZ" b="1" dirty="0" err="1" smtClean="0">
                <a:solidFill>
                  <a:schemeClr val="tx1"/>
                </a:solidFill>
              </a:rPr>
              <a:t>yo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275856" y="2854534"/>
            <a:ext cx="1544666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DECIR, </a:t>
            </a:r>
            <a:r>
              <a:rPr lang="cs-CZ" b="1" dirty="0" err="1" smtClean="0">
                <a:solidFill>
                  <a:schemeClr val="tx1"/>
                </a:solidFill>
              </a:rPr>
              <a:t>tú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569306" y="2125869"/>
            <a:ext cx="2085969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CONDUJE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42690" y="2818290"/>
            <a:ext cx="7258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3. </a:t>
            </a:r>
            <a:r>
              <a:rPr lang="cs-CZ" sz="2000" b="1" dirty="0" err="1" smtClean="0"/>
              <a:t>Qué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</a:t>
            </a:r>
            <a:r>
              <a:rPr lang="cs-CZ" sz="2000" b="1" dirty="0" smtClean="0"/>
              <a:t>                          </a:t>
            </a:r>
            <a:r>
              <a:rPr lang="cs-CZ" sz="2000" b="1" dirty="0" err="1" smtClean="0"/>
              <a:t>hace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un</a:t>
            </a:r>
            <a:r>
              <a:rPr lang="cs-CZ" sz="2000" b="1" dirty="0" smtClean="0"/>
              <a:t> par de </a:t>
            </a:r>
            <a:r>
              <a:rPr lang="cs-CZ" sz="2000" b="1" dirty="0" err="1" smtClean="0"/>
              <a:t>horas</a:t>
            </a:r>
            <a:r>
              <a:rPr lang="cs-CZ" sz="2000" b="1" dirty="0" smtClean="0"/>
              <a:t>?</a:t>
            </a:r>
            <a:endParaRPr lang="cs-CZ" sz="20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3275856" y="2854534"/>
            <a:ext cx="1620122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DIJISTE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42689" y="3545929"/>
            <a:ext cx="7781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4. </a:t>
            </a:r>
            <a:r>
              <a:rPr lang="cs-CZ" sz="2000" b="1" dirty="0" err="1" smtClean="0"/>
              <a:t>Después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terremoto</a:t>
            </a:r>
            <a:r>
              <a:rPr lang="cs-CZ" sz="2000" b="1" dirty="0" smtClean="0"/>
              <a:t>                                 una gran tsunami.</a:t>
            </a:r>
            <a:endParaRPr lang="cs-CZ" sz="20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3777537" y="3579013"/>
            <a:ext cx="2085969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PRODUCIRSE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777536" y="3579013"/>
            <a:ext cx="2085969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SE PRODUJO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55513" y="4293096"/>
            <a:ext cx="7768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5. </a:t>
            </a:r>
            <a:r>
              <a:rPr lang="cs-CZ" sz="2000" b="1" dirty="0" err="1" smtClean="0"/>
              <a:t>Sherlock</a:t>
            </a:r>
            <a:r>
              <a:rPr lang="cs-CZ" sz="2000" b="1" dirty="0" smtClean="0"/>
              <a:t> Holmes                               </a:t>
            </a:r>
            <a:r>
              <a:rPr lang="cs-CZ" sz="2000" b="1" dirty="0" err="1" smtClean="0"/>
              <a:t>muy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bien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el </a:t>
            </a:r>
            <a:r>
              <a:rPr lang="cs-CZ" sz="2000" b="1" dirty="0" err="1" smtClean="0"/>
              <a:t>asesino</a:t>
            </a:r>
            <a:r>
              <a:rPr lang="cs-CZ" sz="2000" b="1" dirty="0" smtClean="0"/>
              <a:t> </a:t>
            </a:r>
          </a:p>
          <a:p>
            <a:r>
              <a:rPr lang="cs-CZ" sz="2000" b="1" dirty="0" err="1" smtClean="0"/>
              <a:t>había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sido</a:t>
            </a:r>
            <a:r>
              <a:rPr lang="cs-CZ" sz="2000" b="1" dirty="0" smtClean="0"/>
              <a:t> el </a:t>
            </a:r>
            <a:r>
              <a:rPr lang="cs-CZ" sz="2000" b="1" dirty="0" err="1" smtClean="0"/>
              <a:t>jardinero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3082945" y="4313098"/>
            <a:ext cx="1930488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DEDUCIR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082945" y="4313098"/>
            <a:ext cx="1930488" cy="333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DEDUJO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897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 animBg="1"/>
      <p:bldP spid="8" grpId="0" animBg="1"/>
      <p:bldP spid="9" grpId="0" animBg="1"/>
      <p:bldP spid="11" grpId="0"/>
      <p:bldP spid="13" grpId="0" animBg="1"/>
      <p:bldP spid="14" grpId="0"/>
      <p:bldP spid="15" grpId="0" animBg="1"/>
      <p:bldP spid="16" grpId="0" animBg="1"/>
      <p:bldP spid="17" grpId="0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359</TotalTime>
  <Words>1005</Words>
  <Application>Microsoft Office PowerPoint</Application>
  <PresentationFormat>Předvádění na obrazovce (4:3)</PresentationFormat>
  <Paragraphs>236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Přehlednost</vt:lpstr>
      <vt:lpstr>cAmbios de verbos en indefinido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cAmbios de verbos en indefinido</dc:title>
  <dc:creator>Nano</dc:creator>
  <cp:lastModifiedBy>SGO</cp:lastModifiedBy>
  <cp:revision>35</cp:revision>
  <dcterms:created xsi:type="dcterms:W3CDTF">2013-02-17T11:56:30Z</dcterms:created>
  <dcterms:modified xsi:type="dcterms:W3CDTF">2013-12-03T10:41:22Z</dcterms:modified>
</cp:coreProperties>
</file>