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8" r:id="rId7"/>
    <p:sldId id="276" r:id="rId8"/>
    <p:sldId id="269" r:id="rId9"/>
    <p:sldId id="277" r:id="rId10"/>
    <p:sldId id="271" r:id="rId11"/>
    <p:sldId id="273" r:id="rId12"/>
    <p:sldId id="26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3" autoAdjust="0"/>
    <p:restoredTop sz="94660"/>
  </p:normalViewPr>
  <p:slideViewPr>
    <p:cSldViewPr>
      <p:cViewPr varScale="1">
        <p:scale>
          <a:sx n="70" d="100"/>
          <a:sy n="70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15. 3. 2014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15. 3. 2014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15. 3. 2014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15. 3. 2014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15. 3. 2014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15. 3. 2014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15. 3. 2014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15. 3. 2014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15. 3. 2014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15. 3. 2014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15. 3. 2014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ADB6F09-57E5-47D4-83F7-6A9D9238A532}" type="datetimeFigureOut">
              <a:rPr lang="cs-CZ" smtClean="0"/>
              <a:pPr/>
              <a:t>15. 3. 2014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15816" y="3429000"/>
            <a:ext cx="4104456" cy="991121"/>
          </a:xfrm>
        </p:spPr>
        <p:txBody>
          <a:bodyPr/>
          <a:lstStyle/>
          <a:p>
            <a:r>
              <a:rPr lang="cs-CZ" sz="4000" dirty="0" err="1" smtClean="0"/>
              <a:t>Infinitivo</a:t>
            </a:r>
            <a:endParaRPr lang="cs-CZ" sz="4000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11560" y="5445224"/>
            <a:ext cx="7704856" cy="115212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76672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912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1412776"/>
            <a:ext cx="6257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No </a:t>
            </a:r>
            <a:r>
              <a:rPr lang="cs-CZ" sz="2000" b="1" dirty="0" err="1" smtClean="0"/>
              <a:t>quiere</a:t>
            </a:r>
            <a:r>
              <a:rPr lang="cs-CZ" sz="2000" b="1" dirty="0" smtClean="0"/>
              <a:t> </a:t>
            </a:r>
            <a:r>
              <a:rPr lang="cs-CZ" sz="2000" b="1" u="sng" dirty="0" err="1" smtClean="0"/>
              <a:t>que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sea</a:t>
            </a:r>
            <a:r>
              <a:rPr lang="cs-CZ" sz="2000" b="1" u="sng" dirty="0" smtClean="0"/>
              <a:t> </a:t>
            </a:r>
            <a:r>
              <a:rPr lang="cs-CZ" sz="2000" b="1" dirty="0" err="1" smtClean="0"/>
              <a:t>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último</a:t>
            </a:r>
            <a:r>
              <a:rPr lang="cs-CZ" sz="2000" b="1" dirty="0" smtClean="0"/>
              <a:t> </a:t>
            </a:r>
            <a:r>
              <a:rPr lang="cs-CZ" sz="2000" b="1" u="sng" dirty="0" err="1" smtClean="0"/>
              <a:t>quién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lo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sepa</a:t>
            </a:r>
            <a:r>
              <a:rPr lang="cs-CZ" sz="2000" b="1" u="sng" dirty="0" smtClean="0"/>
              <a:t>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5536" y="2204864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Me</a:t>
            </a:r>
            <a:r>
              <a:rPr lang="cs-CZ" sz="2000" b="1" dirty="0" smtClean="0"/>
              <a:t> gusta </a:t>
            </a:r>
            <a:r>
              <a:rPr lang="cs-CZ" sz="2000" b="1" dirty="0" err="1" smtClean="0"/>
              <a:t>como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esta</a:t>
            </a:r>
            <a:r>
              <a:rPr lang="cs-CZ" sz="2000" b="1" dirty="0" smtClean="0"/>
              <a:t> seňorita </a:t>
            </a:r>
            <a:r>
              <a:rPr lang="cs-CZ" sz="2000" b="1" u="sng" dirty="0" err="1" smtClean="0"/>
              <a:t>anda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con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gracia</a:t>
            </a:r>
            <a:r>
              <a:rPr lang="cs-CZ" sz="2000" b="1" dirty="0" smtClean="0"/>
              <a:t>.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3068960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Este </a:t>
            </a:r>
            <a:r>
              <a:rPr lang="cs-CZ" sz="2000" b="1" dirty="0" err="1" smtClean="0"/>
              <a:t>proyecto</a:t>
            </a:r>
            <a:r>
              <a:rPr lang="cs-CZ" sz="2000" b="1" dirty="0" smtClean="0"/>
              <a:t> es </a:t>
            </a:r>
            <a:r>
              <a:rPr lang="cs-CZ" sz="2000" b="1" dirty="0" err="1" smtClean="0"/>
              <a:t>complicado</a:t>
            </a:r>
            <a:r>
              <a:rPr lang="cs-CZ" sz="2000" b="1" dirty="0" smtClean="0"/>
              <a:t> </a:t>
            </a:r>
            <a:r>
              <a:rPr lang="cs-CZ" sz="2000" b="1" u="sng" dirty="0" err="1" smtClean="0"/>
              <a:t>en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su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realización</a:t>
            </a:r>
            <a:r>
              <a:rPr lang="cs-CZ" sz="2000" b="1" dirty="0" smtClean="0"/>
              <a:t>.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67544" y="3933056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Me</a:t>
            </a:r>
            <a:r>
              <a:rPr lang="cs-CZ" sz="2000" b="1" dirty="0" smtClean="0"/>
              <a:t> gusta </a:t>
            </a:r>
            <a:r>
              <a:rPr lang="cs-CZ" sz="2000" b="1" dirty="0" err="1" smtClean="0"/>
              <a:t>como</a:t>
            </a:r>
            <a:r>
              <a:rPr lang="cs-CZ" sz="2000" b="1" dirty="0" smtClean="0"/>
              <a:t> viste (způsob oblékání).</a:t>
            </a:r>
          </a:p>
        </p:txBody>
      </p:sp>
      <p:sp>
        <p:nvSpPr>
          <p:cNvPr id="18" name="Obdélník se zakulaceným příčným rohem 17"/>
          <p:cNvSpPr/>
          <p:nvPr/>
        </p:nvSpPr>
        <p:spPr>
          <a:xfrm>
            <a:off x="755576" y="620688"/>
            <a:ext cx="7056784" cy="576064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Transforma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estas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expresiones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con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infinitivo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9" name="Obdélník se zakulaceným příčným rohem 18"/>
          <p:cNvSpPr/>
          <p:nvPr/>
        </p:nvSpPr>
        <p:spPr>
          <a:xfrm>
            <a:off x="6660232" y="1412776"/>
            <a:ext cx="1872208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en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saberlo</a:t>
            </a:r>
            <a:r>
              <a:rPr lang="cs-CZ" sz="2000" b="1" dirty="0" smtClean="0">
                <a:solidFill>
                  <a:srgbClr val="FFFF00"/>
                </a:solidFill>
              </a:rPr>
              <a:t>.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0" name="Obdélník se zakulaceným příčným rohem 19"/>
          <p:cNvSpPr/>
          <p:nvPr/>
        </p:nvSpPr>
        <p:spPr>
          <a:xfrm>
            <a:off x="5580112" y="1412776"/>
            <a:ext cx="864096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ser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1" name="Obdélník se zakulaceným příčným rohem 20"/>
          <p:cNvSpPr/>
          <p:nvPr/>
        </p:nvSpPr>
        <p:spPr>
          <a:xfrm>
            <a:off x="6300192" y="2132856"/>
            <a:ext cx="1584176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el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andar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2" name="Obdélník se zakulaceným příčným rohem 21"/>
          <p:cNvSpPr/>
          <p:nvPr/>
        </p:nvSpPr>
        <p:spPr>
          <a:xfrm>
            <a:off x="6300192" y="2996952"/>
            <a:ext cx="1872208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de </a:t>
            </a:r>
            <a:r>
              <a:rPr lang="cs-CZ" sz="2000" b="1" dirty="0" err="1" smtClean="0">
                <a:solidFill>
                  <a:srgbClr val="FFFF00"/>
                </a:solidFill>
              </a:rPr>
              <a:t>realizar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3" name="Obdélník se zakulaceným příčným rohem 22"/>
          <p:cNvSpPr/>
          <p:nvPr/>
        </p:nvSpPr>
        <p:spPr>
          <a:xfrm>
            <a:off x="5508104" y="3933056"/>
            <a:ext cx="2880320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manera</a:t>
            </a:r>
            <a:r>
              <a:rPr lang="cs-CZ" sz="2000" b="1" dirty="0" smtClean="0">
                <a:solidFill>
                  <a:srgbClr val="FFFF00"/>
                </a:solidFill>
              </a:rPr>
              <a:t> de </a:t>
            </a:r>
            <a:r>
              <a:rPr lang="cs-CZ" sz="2000" b="1" dirty="0" err="1" smtClean="0">
                <a:solidFill>
                  <a:srgbClr val="FFFF00"/>
                </a:solidFill>
              </a:rPr>
              <a:t>vestir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4" name="Obdélník se zakulaceným příčným rohem 23"/>
          <p:cNvSpPr/>
          <p:nvPr/>
        </p:nvSpPr>
        <p:spPr>
          <a:xfrm>
            <a:off x="5508104" y="4509120"/>
            <a:ext cx="2880320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modo</a:t>
            </a:r>
            <a:r>
              <a:rPr lang="cs-CZ" sz="2000" b="1" dirty="0" smtClean="0">
                <a:solidFill>
                  <a:srgbClr val="FFFF00"/>
                </a:solidFill>
              </a:rPr>
              <a:t> de </a:t>
            </a:r>
            <a:r>
              <a:rPr lang="cs-CZ" sz="2000" b="1" dirty="0" err="1" smtClean="0">
                <a:solidFill>
                  <a:srgbClr val="FFFF00"/>
                </a:solidFill>
              </a:rPr>
              <a:t>vestir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5" name="Obdélník se zakulaceným příčným rohem 24"/>
          <p:cNvSpPr/>
          <p:nvPr/>
        </p:nvSpPr>
        <p:spPr>
          <a:xfrm>
            <a:off x="5508104" y="5085184"/>
            <a:ext cx="2880320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forma de </a:t>
            </a:r>
            <a:r>
              <a:rPr lang="cs-CZ" sz="2000" b="1" dirty="0" err="1" smtClean="0">
                <a:solidFill>
                  <a:srgbClr val="FFFF00"/>
                </a:solidFill>
              </a:rPr>
              <a:t>vestir</a:t>
            </a:r>
            <a:endParaRPr lang="cs-CZ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16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5949280"/>
            <a:ext cx="6257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Refrán</a:t>
            </a:r>
            <a:r>
              <a:rPr lang="cs-CZ" sz="2000" b="1" dirty="0" smtClean="0"/>
              <a:t>: El </a:t>
            </a:r>
            <a:r>
              <a:rPr lang="cs-CZ" sz="2000" b="1" dirty="0" err="1" smtClean="0"/>
              <a:t>comer</a:t>
            </a:r>
            <a:r>
              <a:rPr lang="cs-CZ" sz="2000" b="1" dirty="0" smtClean="0"/>
              <a:t> y </a:t>
            </a:r>
            <a:r>
              <a:rPr lang="cs-CZ" sz="2000" b="1" dirty="0" err="1" smtClean="0"/>
              <a:t>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rascar</a:t>
            </a:r>
            <a:r>
              <a:rPr lang="cs-CZ" sz="2000" b="1" dirty="0" smtClean="0"/>
              <a:t> todo es </a:t>
            </a:r>
            <a:r>
              <a:rPr lang="cs-CZ" sz="2000" b="1" dirty="0" err="1" smtClean="0"/>
              <a:t>empezar</a:t>
            </a:r>
            <a:r>
              <a:rPr lang="cs-CZ" sz="2000" b="1" dirty="0" smtClean="0"/>
              <a:t>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67544" y="5589240"/>
            <a:ext cx="6257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Refrán</a:t>
            </a:r>
            <a:r>
              <a:rPr lang="cs-CZ" sz="2000" b="1" dirty="0" smtClean="0"/>
              <a:t>: </a:t>
            </a:r>
            <a:r>
              <a:rPr lang="cs-CZ" sz="2000" b="1" dirty="0" err="1" smtClean="0"/>
              <a:t>Ver</a:t>
            </a:r>
            <a:r>
              <a:rPr lang="cs-CZ" sz="2000" b="1" dirty="0" smtClean="0"/>
              <a:t> para </a:t>
            </a:r>
            <a:r>
              <a:rPr lang="cs-CZ" sz="2000" b="1" dirty="0" err="1" smtClean="0"/>
              <a:t>creer</a:t>
            </a:r>
            <a:r>
              <a:rPr lang="cs-CZ" sz="2000" b="1" dirty="0" smtClean="0"/>
              <a:t>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23528" y="980728"/>
            <a:ext cx="6257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 err="1" smtClean="0"/>
              <a:t>Cuando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llega</a:t>
            </a:r>
            <a:r>
              <a:rPr lang="cs-CZ" sz="2000" b="1" u="sng" dirty="0" smtClean="0"/>
              <a:t> </a:t>
            </a:r>
            <a:r>
              <a:rPr lang="cs-CZ" sz="2000" b="1" dirty="0" smtClean="0"/>
              <a:t>a </a:t>
            </a:r>
            <a:r>
              <a:rPr lang="cs-CZ" sz="2000" b="1" dirty="0" err="1" smtClean="0"/>
              <a:t>casa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siempre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un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beso</a:t>
            </a:r>
            <a:r>
              <a:rPr lang="cs-CZ" sz="2000" b="1" dirty="0" smtClean="0"/>
              <a:t>..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4077072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 err="1" smtClean="0"/>
              <a:t>En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cuanto</a:t>
            </a:r>
            <a:r>
              <a:rPr lang="cs-CZ" sz="2000" b="1" u="sng" dirty="0" smtClean="0"/>
              <a:t> </a:t>
            </a:r>
            <a:r>
              <a:rPr lang="cs-CZ" sz="2000" b="1" dirty="0" smtClean="0"/>
              <a:t>se </a:t>
            </a:r>
            <a:r>
              <a:rPr lang="cs-CZ" sz="2000" b="1" dirty="0" err="1" smtClean="0"/>
              <a:t>tome</a:t>
            </a:r>
            <a:r>
              <a:rPr lang="cs-CZ" sz="2000" b="1" dirty="0" smtClean="0"/>
              <a:t> la </a:t>
            </a:r>
            <a:r>
              <a:rPr lang="cs-CZ" sz="2000" b="1" dirty="0" err="1" smtClean="0"/>
              <a:t>tercera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cerveza</a:t>
            </a:r>
            <a:r>
              <a:rPr lang="cs-CZ" sz="2000" b="1" dirty="0" smtClean="0"/>
              <a:t> se </a:t>
            </a:r>
            <a:r>
              <a:rPr lang="cs-CZ" sz="2000" b="1" dirty="0" err="1" smtClean="0"/>
              <a:t>pone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borracho</a:t>
            </a:r>
            <a:r>
              <a:rPr lang="cs-CZ" sz="2000" b="1" dirty="0" smtClean="0"/>
              <a:t>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95536" y="2564904"/>
            <a:ext cx="6257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Preparo</a:t>
            </a:r>
            <a:r>
              <a:rPr lang="cs-CZ" sz="2000" b="1" dirty="0" smtClean="0"/>
              <a:t> los </a:t>
            </a:r>
            <a:r>
              <a:rPr lang="cs-CZ" sz="2000" b="1" dirty="0" err="1" smtClean="0"/>
              <a:t>bocadillos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antes</a:t>
            </a:r>
            <a:r>
              <a:rPr lang="cs-CZ" sz="2000" b="1" dirty="0" smtClean="0"/>
              <a:t> de </a:t>
            </a:r>
            <a:r>
              <a:rPr lang="cs-CZ" sz="2000" b="1" u="sng" dirty="0" err="1" smtClean="0"/>
              <a:t>que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salga</a:t>
            </a:r>
            <a:r>
              <a:rPr lang="cs-CZ" sz="2000" b="1" dirty="0" smtClean="0"/>
              <a:t>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5536" y="6309320"/>
            <a:ext cx="6257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 </a:t>
            </a:r>
            <a:r>
              <a:rPr lang="cs-CZ" sz="2000" b="1" dirty="0" err="1" smtClean="0"/>
              <a:t>Refrán</a:t>
            </a:r>
            <a:r>
              <a:rPr lang="cs-CZ" sz="2000" b="1" dirty="0" smtClean="0"/>
              <a:t>: </a:t>
            </a:r>
            <a:r>
              <a:rPr lang="cs-CZ" sz="2000" b="1" dirty="0" err="1" smtClean="0"/>
              <a:t>Querer</a:t>
            </a:r>
            <a:r>
              <a:rPr lang="cs-CZ" sz="2000" b="1" dirty="0" smtClean="0"/>
              <a:t> es poder.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95536" y="1772816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 smtClean="0"/>
              <a:t>Si </a:t>
            </a:r>
            <a:r>
              <a:rPr lang="cs-CZ" sz="2000" b="1" u="sng" dirty="0" err="1" smtClean="0"/>
              <a:t>hay</a:t>
            </a:r>
            <a:r>
              <a:rPr lang="cs-CZ" sz="2000" b="1" u="sng" dirty="0" smtClean="0"/>
              <a:t> </a:t>
            </a:r>
            <a:r>
              <a:rPr lang="cs-CZ" sz="2000" b="1" dirty="0" err="1" smtClean="0"/>
              <a:t>mucha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gente</a:t>
            </a:r>
            <a:r>
              <a:rPr lang="cs-CZ" sz="2000" b="1" dirty="0" smtClean="0"/>
              <a:t>, no </a:t>
            </a:r>
            <a:r>
              <a:rPr lang="cs-CZ" sz="2000" b="1" dirty="0" err="1" smtClean="0"/>
              <a:t>encontraremos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mesa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libre</a:t>
            </a:r>
            <a:r>
              <a:rPr lang="cs-CZ" sz="2000" b="1" dirty="0" smtClean="0"/>
              <a:t>.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endParaRPr lang="cs-CZ" sz="2000" b="1" dirty="0" smtClean="0"/>
          </a:p>
        </p:txBody>
      </p:sp>
      <p:sp>
        <p:nvSpPr>
          <p:cNvPr id="11" name="TextovéPole 10"/>
          <p:cNvSpPr txBox="1"/>
          <p:nvPr/>
        </p:nvSpPr>
        <p:spPr>
          <a:xfrm>
            <a:off x="395536" y="3356992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 smtClean="0"/>
              <a:t>Si </a:t>
            </a:r>
            <a:r>
              <a:rPr lang="cs-CZ" sz="2000" b="1" u="sng" dirty="0" err="1" smtClean="0"/>
              <a:t>me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lo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pregunta</a:t>
            </a:r>
            <a:r>
              <a:rPr lang="cs-CZ" sz="2000" b="1" dirty="0" smtClean="0"/>
              <a:t>, se </a:t>
            </a:r>
            <a:r>
              <a:rPr lang="cs-CZ" sz="2000" b="1" dirty="0" err="1" smtClean="0"/>
              <a:t>lo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voy</a:t>
            </a:r>
            <a:r>
              <a:rPr lang="cs-CZ" sz="2000" b="1" dirty="0" smtClean="0"/>
              <a:t> a </a:t>
            </a:r>
            <a:r>
              <a:rPr lang="cs-CZ" sz="2000" b="1" dirty="0" err="1" smtClean="0"/>
              <a:t>decir</a:t>
            </a:r>
            <a:r>
              <a:rPr lang="cs-CZ" sz="2000" b="1" dirty="0" smtClean="0"/>
              <a:t>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95536" y="4869160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 smtClean="0"/>
              <a:t>Si </a:t>
            </a:r>
            <a:r>
              <a:rPr lang="cs-CZ" sz="2000" b="1" u="sng" dirty="0" err="1" smtClean="0"/>
              <a:t>pronuncias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correctamente</a:t>
            </a:r>
            <a:r>
              <a:rPr lang="cs-CZ" sz="2000" b="1" dirty="0" smtClean="0"/>
              <a:t>, se </a:t>
            </a:r>
            <a:r>
              <a:rPr lang="cs-CZ" sz="2000" b="1" dirty="0" err="1" smtClean="0"/>
              <a:t>te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va</a:t>
            </a:r>
            <a:r>
              <a:rPr lang="cs-CZ" sz="2000" b="1" dirty="0" smtClean="0"/>
              <a:t> a </a:t>
            </a:r>
            <a:r>
              <a:rPr lang="cs-CZ" sz="2000" b="1" dirty="0" err="1" smtClean="0"/>
              <a:t>entender</a:t>
            </a:r>
            <a:r>
              <a:rPr lang="cs-CZ" sz="2000" b="1" dirty="0" smtClean="0"/>
              <a:t>.</a:t>
            </a:r>
          </a:p>
        </p:txBody>
      </p:sp>
      <p:sp>
        <p:nvSpPr>
          <p:cNvPr id="14" name="Obdélník se zakulaceným příčným rohem 13"/>
          <p:cNvSpPr/>
          <p:nvPr/>
        </p:nvSpPr>
        <p:spPr>
          <a:xfrm>
            <a:off x="6660232" y="4941168"/>
            <a:ext cx="2267744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con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pronunciar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5" name="Obdélník se zakulaceným příčným rohem 14"/>
          <p:cNvSpPr/>
          <p:nvPr/>
        </p:nvSpPr>
        <p:spPr>
          <a:xfrm>
            <a:off x="5004048" y="3284984"/>
            <a:ext cx="3456384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a/de </a:t>
            </a:r>
            <a:r>
              <a:rPr lang="cs-CZ" sz="2000" b="1" dirty="0" err="1" smtClean="0">
                <a:solidFill>
                  <a:srgbClr val="FFFF00"/>
                </a:solidFill>
              </a:rPr>
              <a:t>preguntármelo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él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6" name="Obdélník se zakulaceným příčným rohem 15"/>
          <p:cNvSpPr/>
          <p:nvPr/>
        </p:nvSpPr>
        <p:spPr>
          <a:xfrm>
            <a:off x="6732240" y="1700808"/>
            <a:ext cx="2232248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de/</a:t>
            </a:r>
            <a:r>
              <a:rPr lang="cs-CZ" sz="2000" b="1" dirty="0" err="1" smtClean="0">
                <a:solidFill>
                  <a:srgbClr val="FFFF00"/>
                </a:solidFill>
              </a:rPr>
              <a:t>con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haber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7" name="Obdélník se zakulaceným příčným rohem 16"/>
          <p:cNvSpPr/>
          <p:nvPr/>
        </p:nvSpPr>
        <p:spPr>
          <a:xfrm>
            <a:off x="5868144" y="2564904"/>
            <a:ext cx="2736304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antes</a:t>
            </a:r>
            <a:r>
              <a:rPr lang="cs-CZ" sz="2000" b="1" dirty="0" smtClean="0">
                <a:solidFill>
                  <a:srgbClr val="FFFF00"/>
                </a:solidFill>
              </a:rPr>
              <a:t> de </a:t>
            </a:r>
            <a:r>
              <a:rPr lang="cs-CZ" sz="2000" b="1" dirty="0" err="1" smtClean="0">
                <a:solidFill>
                  <a:srgbClr val="FFFF00"/>
                </a:solidFill>
              </a:rPr>
              <a:t>salir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8" name="Obdélník se zakulaceným příčným rohem 17"/>
          <p:cNvSpPr/>
          <p:nvPr/>
        </p:nvSpPr>
        <p:spPr>
          <a:xfrm>
            <a:off x="7415808" y="4149080"/>
            <a:ext cx="1476672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al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tomar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9" name="Obdélník se zakulaceným příčným rohem 18"/>
          <p:cNvSpPr/>
          <p:nvPr/>
        </p:nvSpPr>
        <p:spPr>
          <a:xfrm>
            <a:off x="6012160" y="980728"/>
            <a:ext cx="2016224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al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llegar</a:t>
            </a:r>
            <a:endParaRPr lang="cs-CZ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  <p:bldP spid="10" grpId="0"/>
      <p:bldP spid="11" grpId="0"/>
      <p:bldP spid="12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812546" y="1232632"/>
            <a:ext cx="7647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http://www.slideshare.net/margotrubio/proposiciones-subordinadas-con-formas-no-personales-del-verbo</a:t>
            </a:r>
            <a:endParaRPr lang="cs-CZ" sz="1400" dirty="0"/>
          </a:p>
        </p:txBody>
      </p:sp>
      <p:sp>
        <p:nvSpPr>
          <p:cNvPr id="4" name="Obdélník se zakulaceným příčným rohem 18"/>
          <p:cNvSpPr/>
          <p:nvPr/>
        </p:nvSpPr>
        <p:spPr>
          <a:xfrm>
            <a:off x="3635896" y="476672"/>
            <a:ext cx="2016224" cy="576064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Zdroje:</a:t>
            </a:r>
            <a:endParaRPr lang="cs-CZ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10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se zakulaceným příčným rohem 2"/>
          <p:cNvSpPr/>
          <p:nvPr/>
        </p:nvSpPr>
        <p:spPr>
          <a:xfrm>
            <a:off x="539552" y="764704"/>
            <a:ext cx="7992888" cy="576064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Infinitivo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tiene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diferentes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funciones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en</a:t>
            </a:r>
            <a:r>
              <a:rPr lang="cs-CZ" sz="2400" b="1" dirty="0" smtClean="0">
                <a:solidFill>
                  <a:srgbClr val="FFFF00"/>
                </a:solidFill>
              </a:rPr>
              <a:t> la </a:t>
            </a:r>
            <a:r>
              <a:rPr lang="cs-CZ" sz="2400" b="1" dirty="0" err="1" smtClean="0">
                <a:solidFill>
                  <a:srgbClr val="FFFF00"/>
                </a:solidFill>
              </a:rPr>
              <a:t>oración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6" name="Obdélník se zakulaceným příčným rohem 5">
            <a:hlinkClick r:id="rId2" action="ppaction://hlinksldjump"/>
          </p:cNvPr>
          <p:cNvSpPr/>
          <p:nvPr/>
        </p:nvSpPr>
        <p:spPr>
          <a:xfrm>
            <a:off x="251520" y="2132856"/>
            <a:ext cx="2707913" cy="576064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Podmět - </a:t>
            </a:r>
            <a:r>
              <a:rPr lang="cs-CZ" sz="2400" b="1" dirty="0" err="1" smtClean="0">
                <a:solidFill>
                  <a:srgbClr val="FFFF00"/>
                </a:solidFill>
              </a:rPr>
              <a:t>Sujeto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419872" y="2060848"/>
            <a:ext cx="53944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>
                <a:solidFill>
                  <a:srgbClr val="FF0000"/>
                </a:solidFill>
              </a:rPr>
              <a:t>Alquilar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esta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casa</a:t>
            </a:r>
            <a:r>
              <a:rPr lang="cs-CZ" sz="2000" b="1" dirty="0" smtClean="0"/>
              <a:t> es </a:t>
            </a:r>
            <a:r>
              <a:rPr lang="cs-CZ" sz="2000" b="1" dirty="0" err="1" smtClean="0"/>
              <a:t>mejor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que</a:t>
            </a:r>
            <a:r>
              <a:rPr lang="cs-CZ" sz="2000" b="1" dirty="0" smtClean="0"/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comprarla</a:t>
            </a:r>
            <a:r>
              <a:rPr lang="cs-CZ" sz="2000" b="1" dirty="0" smtClean="0"/>
              <a:t>.</a:t>
            </a:r>
          </a:p>
          <a:p>
            <a:r>
              <a:rPr lang="cs-CZ" sz="2000" b="1" dirty="0" err="1" smtClean="0">
                <a:solidFill>
                  <a:srgbClr val="FF0000"/>
                </a:solidFill>
              </a:rPr>
              <a:t>Fumar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puede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matar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8" name="Obdélník se zakulaceným příčným rohem 7">
            <a:hlinkClick r:id="rId2" action="ppaction://hlinksldjump"/>
          </p:cNvPr>
          <p:cNvSpPr/>
          <p:nvPr/>
        </p:nvSpPr>
        <p:spPr>
          <a:xfrm>
            <a:off x="251520" y="3356992"/>
            <a:ext cx="2923937" cy="720080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Complemento</a:t>
            </a:r>
            <a:r>
              <a:rPr lang="cs-CZ" sz="2400" b="1" dirty="0" smtClean="0">
                <a:solidFill>
                  <a:srgbClr val="FFFF00"/>
                </a:solidFill>
              </a:rPr>
              <a:t>  </a:t>
            </a:r>
            <a:r>
              <a:rPr lang="cs-CZ" sz="2400" b="1" dirty="0" err="1" smtClean="0">
                <a:solidFill>
                  <a:srgbClr val="FFFF00"/>
                </a:solidFill>
              </a:rPr>
              <a:t>directo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491880" y="3284984"/>
            <a:ext cx="36455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Intenta</a:t>
            </a:r>
            <a:r>
              <a:rPr lang="cs-CZ" sz="2000" b="1" dirty="0" smtClean="0"/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ayudar</a:t>
            </a:r>
            <a:r>
              <a:rPr lang="cs-CZ" sz="2000" b="1" dirty="0" smtClean="0"/>
              <a:t> a los </a:t>
            </a:r>
            <a:r>
              <a:rPr lang="cs-CZ" sz="2000" b="1" dirty="0" err="1" smtClean="0"/>
              <a:t>demás</a:t>
            </a:r>
            <a:r>
              <a:rPr lang="cs-CZ" sz="2000" b="1" dirty="0" smtClean="0"/>
              <a:t>.</a:t>
            </a:r>
          </a:p>
          <a:p>
            <a:r>
              <a:rPr lang="cs-CZ" sz="2000" b="1" dirty="0" err="1" smtClean="0"/>
              <a:t>Procura</a:t>
            </a:r>
            <a:r>
              <a:rPr lang="cs-CZ" sz="2000" b="1" dirty="0" smtClean="0"/>
              <a:t> no </a:t>
            </a:r>
            <a:r>
              <a:rPr lang="cs-CZ" sz="2000" b="1" dirty="0" err="1" smtClean="0">
                <a:solidFill>
                  <a:srgbClr val="FF0000"/>
                </a:solidFill>
              </a:rPr>
              <a:t>moverte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aquí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10" name="Obdélník se zakulaceným příčným rohem 9">
            <a:hlinkClick r:id="rId2" action="ppaction://hlinksldjump"/>
          </p:cNvPr>
          <p:cNvSpPr/>
          <p:nvPr/>
        </p:nvSpPr>
        <p:spPr>
          <a:xfrm>
            <a:off x="323528" y="5013176"/>
            <a:ext cx="2736304" cy="864096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Atributo</a:t>
            </a:r>
            <a:r>
              <a:rPr lang="cs-CZ" sz="2400" b="1" dirty="0" smtClean="0">
                <a:solidFill>
                  <a:srgbClr val="FFFF00"/>
                </a:solidFill>
              </a:rPr>
              <a:t> - Přívlastek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491880" y="4725144"/>
            <a:ext cx="53671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Actuar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esta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manera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significa</a:t>
            </a:r>
            <a:r>
              <a:rPr lang="cs-CZ" sz="2000" b="1" dirty="0" smtClean="0"/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demostrar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r>
              <a:rPr lang="cs-CZ" sz="2000" b="1" dirty="0" err="1" smtClean="0"/>
              <a:t>poca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vergüenza</a:t>
            </a:r>
            <a:r>
              <a:rPr lang="cs-CZ" sz="2000" b="1" dirty="0" smtClean="0"/>
              <a:t>.</a:t>
            </a:r>
            <a:endParaRPr lang="cs-CZ" sz="2000" b="1" dirty="0"/>
          </a:p>
          <a:p>
            <a:r>
              <a:rPr lang="cs-CZ" sz="2000" b="1" dirty="0" smtClean="0"/>
              <a:t>Eso es </a:t>
            </a:r>
            <a:r>
              <a:rPr lang="cs-CZ" sz="2000" b="1" dirty="0" err="1" smtClean="0"/>
              <a:t>muy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fácil</a:t>
            </a:r>
            <a:r>
              <a:rPr lang="cs-CZ" sz="2000" b="1" dirty="0" smtClean="0"/>
              <a:t> de </a:t>
            </a:r>
            <a:r>
              <a:rPr lang="cs-CZ" sz="2000" b="1" dirty="0" err="1" smtClean="0">
                <a:solidFill>
                  <a:srgbClr val="FF0000"/>
                </a:solidFill>
              </a:rPr>
              <a:t>decir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99834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se zakulaceným příčným rohem 1">
            <a:hlinkClick r:id="rId2" action="ppaction://hlinksldjump"/>
          </p:cNvPr>
          <p:cNvSpPr/>
          <p:nvPr/>
        </p:nvSpPr>
        <p:spPr>
          <a:xfrm>
            <a:off x="395536" y="1124744"/>
            <a:ext cx="2923937" cy="720080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Complemento</a:t>
            </a:r>
            <a:r>
              <a:rPr lang="cs-CZ" sz="2400" b="1" dirty="0" smtClean="0">
                <a:solidFill>
                  <a:srgbClr val="FFFF00"/>
                </a:solidFill>
              </a:rPr>
              <a:t> de </a:t>
            </a:r>
            <a:r>
              <a:rPr lang="cs-CZ" sz="2400" b="1" dirty="0" err="1" smtClean="0">
                <a:solidFill>
                  <a:srgbClr val="FFFF00"/>
                </a:solidFill>
              </a:rPr>
              <a:t>nombre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457600" y="1162864"/>
            <a:ext cx="38427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He </a:t>
            </a:r>
            <a:r>
              <a:rPr lang="cs-CZ" sz="2000" b="1" dirty="0" err="1" smtClean="0"/>
              <a:t>tenido</a:t>
            </a:r>
            <a:r>
              <a:rPr lang="cs-CZ" sz="2000" b="1" dirty="0" smtClean="0"/>
              <a:t> </a:t>
            </a:r>
            <a:r>
              <a:rPr lang="cs-CZ" sz="2000" b="1" u="sng" dirty="0" smtClean="0"/>
              <a:t>la </a:t>
            </a:r>
            <a:r>
              <a:rPr lang="cs-CZ" sz="2000" b="1" u="sng" dirty="0" err="1" smtClean="0"/>
              <a:t>suerte</a:t>
            </a:r>
            <a:r>
              <a:rPr lang="cs-CZ" sz="2000" b="1" u="sng" dirty="0" smtClean="0"/>
              <a:t> </a:t>
            </a:r>
            <a:r>
              <a:rPr lang="cs-CZ" sz="2000" b="1" dirty="0" smtClean="0"/>
              <a:t>de </a:t>
            </a:r>
            <a:r>
              <a:rPr lang="cs-CZ" sz="2000" b="1" dirty="0" err="1" smtClean="0">
                <a:solidFill>
                  <a:srgbClr val="FF0000"/>
                </a:solidFill>
              </a:rPr>
              <a:t>acertar</a:t>
            </a:r>
            <a:r>
              <a:rPr lang="cs-CZ" sz="2000" b="1" dirty="0" smtClean="0"/>
              <a:t> </a:t>
            </a:r>
          </a:p>
          <a:p>
            <a:r>
              <a:rPr lang="cs-CZ" sz="2000" b="1" dirty="0" err="1" smtClean="0"/>
              <a:t>todos</a:t>
            </a:r>
            <a:r>
              <a:rPr lang="cs-CZ" sz="2000" b="1" dirty="0" smtClean="0"/>
              <a:t> los </a:t>
            </a:r>
            <a:r>
              <a:rPr lang="cs-CZ" sz="2000" b="1" dirty="0" err="1" smtClean="0"/>
              <a:t>números</a:t>
            </a:r>
            <a:r>
              <a:rPr lang="cs-CZ" sz="2000" b="1" dirty="0" smtClean="0"/>
              <a:t> de Bingo.</a:t>
            </a:r>
            <a:endParaRPr lang="cs-CZ" dirty="0"/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418064" y="2049800"/>
            <a:ext cx="2938133" cy="864096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Complemento</a:t>
            </a:r>
            <a:r>
              <a:rPr lang="cs-CZ" sz="2400" b="1" dirty="0" smtClean="0">
                <a:solidFill>
                  <a:srgbClr val="FFFF00"/>
                </a:solidFill>
              </a:rPr>
              <a:t> de </a:t>
            </a:r>
            <a:r>
              <a:rPr lang="cs-CZ" sz="2400" b="1" dirty="0" err="1" smtClean="0">
                <a:solidFill>
                  <a:srgbClr val="FFFF00"/>
                </a:solidFill>
              </a:rPr>
              <a:t>adjetivo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491880" y="2276872"/>
            <a:ext cx="4913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Estoy</a:t>
            </a:r>
            <a:r>
              <a:rPr lang="cs-CZ" sz="2000" b="1" dirty="0" smtClean="0"/>
              <a:t> </a:t>
            </a:r>
            <a:r>
              <a:rPr lang="cs-CZ" sz="2000" b="1" u="sng" dirty="0" err="1" smtClean="0"/>
              <a:t>seguro</a:t>
            </a:r>
            <a:r>
              <a:rPr lang="cs-CZ" sz="2000" b="1" dirty="0" smtClean="0"/>
              <a:t> de </a:t>
            </a:r>
            <a:r>
              <a:rPr lang="cs-CZ" sz="2000" b="1" dirty="0" err="1" smtClean="0">
                <a:solidFill>
                  <a:srgbClr val="FF0000"/>
                </a:solidFill>
              </a:rPr>
              <a:t>encontrar</a:t>
            </a:r>
            <a:r>
              <a:rPr lang="cs-CZ" sz="2000" b="1" dirty="0" smtClean="0"/>
              <a:t> la </a:t>
            </a:r>
            <a:r>
              <a:rPr lang="cs-CZ" sz="2000" b="1" dirty="0" err="1" smtClean="0"/>
              <a:t>solución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7" name="Obdélník se zakulaceným příčným rohem 6"/>
          <p:cNvSpPr/>
          <p:nvPr/>
        </p:nvSpPr>
        <p:spPr>
          <a:xfrm>
            <a:off x="418064" y="3140968"/>
            <a:ext cx="2901409" cy="648072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C. de </a:t>
            </a:r>
            <a:r>
              <a:rPr lang="cs-CZ" sz="2400" b="1" dirty="0" err="1" smtClean="0">
                <a:solidFill>
                  <a:srgbClr val="FFFF00"/>
                </a:solidFill>
              </a:rPr>
              <a:t>adverbio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57600" y="3264949"/>
            <a:ext cx="4330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Estaba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muy</a:t>
            </a:r>
            <a:r>
              <a:rPr lang="cs-CZ" sz="2000" b="1" dirty="0" smtClean="0"/>
              <a:t> </a:t>
            </a:r>
            <a:r>
              <a:rPr lang="cs-CZ" sz="2000" b="1" u="sng" dirty="0" err="1" smtClean="0"/>
              <a:t>cerca</a:t>
            </a:r>
            <a:r>
              <a:rPr lang="cs-CZ" sz="2000" b="1" u="sng" dirty="0" smtClean="0"/>
              <a:t> </a:t>
            </a:r>
            <a:r>
              <a:rPr lang="cs-CZ" sz="2000" b="1" dirty="0" smtClean="0"/>
              <a:t>de </a:t>
            </a:r>
            <a:r>
              <a:rPr lang="cs-CZ" sz="2000" b="1" dirty="0" err="1" smtClean="0">
                <a:solidFill>
                  <a:srgbClr val="FF0000"/>
                </a:solidFill>
              </a:rPr>
              <a:t>conseguirlo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9" name="Obdélník se zakulaceným příčným rohem 8"/>
          <p:cNvSpPr/>
          <p:nvPr/>
        </p:nvSpPr>
        <p:spPr>
          <a:xfrm>
            <a:off x="410966" y="4005064"/>
            <a:ext cx="2952328" cy="648072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C. de </a:t>
            </a:r>
            <a:r>
              <a:rPr lang="cs-CZ" sz="2400" b="1" dirty="0" err="1" smtClean="0">
                <a:solidFill>
                  <a:srgbClr val="FFFF00"/>
                </a:solidFill>
              </a:rPr>
              <a:t>régimen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515896" y="4129045"/>
            <a:ext cx="3331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u="sng" dirty="0" err="1" smtClean="0"/>
              <a:t>Pienso</a:t>
            </a:r>
            <a:r>
              <a:rPr lang="cs-CZ" sz="2000" b="1" dirty="0" smtClean="0"/>
              <a:t> en </a:t>
            </a:r>
            <a:r>
              <a:rPr lang="cs-CZ" sz="2000" b="1" dirty="0" err="1" smtClean="0">
                <a:solidFill>
                  <a:srgbClr val="FF0000"/>
                </a:solidFill>
              </a:rPr>
              <a:t>volver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otra</a:t>
            </a:r>
            <a:r>
              <a:rPr lang="cs-CZ" sz="2000" b="1" dirty="0" smtClean="0"/>
              <a:t> vez.</a:t>
            </a:r>
            <a:endParaRPr lang="cs-CZ" sz="2000" b="1" dirty="0"/>
          </a:p>
        </p:txBody>
      </p:sp>
      <p:sp>
        <p:nvSpPr>
          <p:cNvPr id="11" name="Šipka dolů 10"/>
          <p:cNvSpPr/>
          <p:nvPr/>
        </p:nvSpPr>
        <p:spPr>
          <a:xfrm>
            <a:off x="3995936" y="4941168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683568" y="5733256"/>
            <a:ext cx="790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Infinitiv budeme do češtiny překládat vedlejší větou! </a:t>
            </a:r>
          </a:p>
        </p:txBody>
      </p:sp>
    </p:spTree>
    <p:extLst>
      <p:ext uri="{BB962C8B-B14F-4D97-AF65-F5344CB8AC3E}">
        <p14:creationId xmlns:p14="http://schemas.microsoft.com/office/powerpoint/2010/main" val="259036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se zakulaceným příčným rohem 1"/>
          <p:cNvSpPr/>
          <p:nvPr/>
        </p:nvSpPr>
        <p:spPr>
          <a:xfrm>
            <a:off x="2699792" y="764704"/>
            <a:ext cx="2952328" cy="864096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Infinitivo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1916832"/>
            <a:ext cx="74526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- Může také nahrazovat vedlejší věty příslovečné; </a:t>
            </a:r>
          </a:p>
          <a:p>
            <a:r>
              <a:rPr lang="cs-CZ" sz="2400" b="1" dirty="0" smtClean="0"/>
              <a:t>v tomto případě bývá doprovázen příslušnou</a:t>
            </a:r>
          </a:p>
          <a:p>
            <a:r>
              <a:rPr lang="cs-CZ" sz="2400" b="1" dirty="0" smtClean="0"/>
              <a:t>předložkou.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3568" y="1916832"/>
            <a:ext cx="3158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- Existují tyto formy:</a:t>
            </a:r>
            <a:endParaRPr lang="cs-CZ" sz="2400" b="1" dirty="0"/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525176" y="2171288"/>
            <a:ext cx="2520280" cy="679087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Temporal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073486" y="2171288"/>
            <a:ext cx="53190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Al </a:t>
            </a:r>
            <a:r>
              <a:rPr lang="cs-CZ" sz="2000" b="1" dirty="0" err="1" smtClean="0">
                <a:solidFill>
                  <a:srgbClr val="FF0000"/>
                </a:solidFill>
              </a:rPr>
              <a:t>terminar</a:t>
            </a:r>
            <a:r>
              <a:rPr lang="cs-CZ" sz="2000" b="1" dirty="0" smtClean="0"/>
              <a:t> el </a:t>
            </a:r>
            <a:r>
              <a:rPr lang="cs-CZ" sz="2000" b="1" dirty="0" err="1" smtClean="0"/>
              <a:t>trabajo</a:t>
            </a:r>
            <a:r>
              <a:rPr lang="cs-CZ" sz="2000" b="1" dirty="0" smtClean="0"/>
              <a:t>, nos </a:t>
            </a:r>
            <a:r>
              <a:rPr lang="cs-CZ" sz="2000" b="1" dirty="0" err="1" smtClean="0"/>
              <a:t>fuímos</a:t>
            </a:r>
            <a:r>
              <a:rPr lang="cs-CZ" sz="2000" b="1" dirty="0" smtClean="0"/>
              <a:t> a </a:t>
            </a:r>
            <a:r>
              <a:rPr lang="cs-CZ" sz="2000" b="1" dirty="0" err="1" smtClean="0"/>
              <a:t>tomar</a:t>
            </a:r>
            <a:r>
              <a:rPr lang="cs-CZ" sz="2000" b="1" dirty="0" smtClean="0"/>
              <a:t> </a:t>
            </a:r>
          </a:p>
          <a:p>
            <a:r>
              <a:rPr lang="cs-CZ" sz="2000" b="1" dirty="0" err="1" smtClean="0"/>
              <a:t>unas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copas</a:t>
            </a:r>
            <a:r>
              <a:rPr lang="cs-CZ" sz="2000" b="1" dirty="0" smtClean="0"/>
              <a:t> al </a:t>
            </a:r>
            <a:r>
              <a:rPr lang="cs-CZ" sz="2000" b="1" dirty="0" err="1" smtClean="0"/>
              <a:t>Montaito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7" name="Obdélník se zakulaceným příčným rohem 6"/>
          <p:cNvSpPr/>
          <p:nvPr/>
        </p:nvSpPr>
        <p:spPr>
          <a:xfrm>
            <a:off x="496928" y="2996952"/>
            <a:ext cx="2520280" cy="679087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Modal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049118" y="3117161"/>
            <a:ext cx="52517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Se </a:t>
            </a:r>
            <a:r>
              <a:rPr lang="cs-CZ" sz="2000" b="1" dirty="0" err="1" smtClean="0"/>
              <a:t>lo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comió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todo</a:t>
            </a:r>
            <a:r>
              <a:rPr lang="cs-CZ" sz="2000" b="1" dirty="0" smtClean="0"/>
              <a:t> </a:t>
            </a:r>
            <a:r>
              <a:rPr lang="cs-CZ" sz="2000" b="1" dirty="0" smtClean="0">
                <a:solidFill>
                  <a:srgbClr val="FF0000"/>
                </a:solidFill>
              </a:rPr>
              <a:t>sin </a:t>
            </a:r>
            <a:r>
              <a:rPr lang="cs-CZ" sz="2000" b="1" dirty="0" err="1" smtClean="0">
                <a:solidFill>
                  <a:srgbClr val="FF0000"/>
                </a:solidFill>
              </a:rPr>
              <a:t>decir</a:t>
            </a:r>
            <a:r>
              <a:rPr lang="cs-CZ" sz="2000" b="1" dirty="0" smtClean="0"/>
              <a:t> ni una </a:t>
            </a:r>
            <a:r>
              <a:rPr lang="cs-CZ" sz="2000" b="1" dirty="0" err="1" smtClean="0"/>
              <a:t>palabra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9" name="Obdélník se zakulaceným příčným rohem 8"/>
          <p:cNvSpPr/>
          <p:nvPr/>
        </p:nvSpPr>
        <p:spPr>
          <a:xfrm>
            <a:off x="525176" y="3789389"/>
            <a:ext cx="2520280" cy="679087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Causal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091782" y="4061103"/>
            <a:ext cx="5737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Me</a:t>
            </a:r>
            <a:r>
              <a:rPr lang="cs-CZ" sz="2000" b="1" dirty="0" smtClean="0"/>
              <a:t> han </a:t>
            </a:r>
            <a:r>
              <a:rPr lang="cs-CZ" sz="2000" b="1" dirty="0" err="1" smtClean="0"/>
              <a:t>puesto</a:t>
            </a:r>
            <a:r>
              <a:rPr lang="cs-CZ" sz="2000" b="1" dirty="0" smtClean="0"/>
              <a:t> una </a:t>
            </a:r>
            <a:r>
              <a:rPr lang="cs-CZ" sz="2000" b="1" dirty="0" err="1" smtClean="0"/>
              <a:t>multa</a:t>
            </a:r>
            <a:r>
              <a:rPr lang="cs-CZ" sz="2000" b="1" dirty="0" smtClean="0"/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por</a:t>
            </a:r>
            <a:r>
              <a:rPr lang="cs-CZ" sz="2000" b="1" dirty="0" smtClean="0">
                <a:solidFill>
                  <a:srgbClr val="FF0000"/>
                </a:solidFill>
              </a:rPr>
              <a:t> no </a:t>
            </a:r>
            <a:r>
              <a:rPr lang="cs-CZ" sz="2000" b="1" dirty="0" err="1" smtClean="0">
                <a:solidFill>
                  <a:srgbClr val="FF0000"/>
                </a:solidFill>
              </a:rPr>
              <a:t>llevar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/>
              <a:t>casco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11" name="Obdélník se zakulaceným příčným rohem 10"/>
          <p:cNvSpPr/>
          <p:nvPr/>
        </p:nvSpPr>
        <p:spPr>
          <a:xfrm>
            <a:off x="541454" y="4649688"/>
            <a:ext cx="2520280" cy="679087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Final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104750" y="4789176"/>
            <a:ext cx="5522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Quedamos</a:t>
            </a:r>
            <a:r>
              <a:rPr lang="cs-CZ" sz="2000" b="1" dirty="0" smtClean="0"/>
              <a:t> a las </a:t>
            </a:r>
            <a:r>
              <a:rPr lang="cs-CZ" sz="2000" b="1" dirty="0" err="1" smtClean="0"/>
              <a:t>cinco</a:t>
            </a:r>
            <a:r>
              <a:rPr lang="cs-CZ" sz="2000" b="1" dirty="0" smtClean="0"/>
              <a:t> </a:t>
            </a:r>
            <a:r>
              <a:rPr lang="cs-CZ" sz="2000" b="1" dirty="0" smtClean="0">
                <a:solidFill>
                  <a:srgbClr val="FF0000"/>
                </a:solidFill>
              </a:rPr>
              <a:t>para </a:t>
            </a:r>
            <a:r>
              <a:rPr lang="cs-CZ" sz="2000" b="1" dirty="0" err="1" smtClean="0">
                <a:solidFill>
                  <a:srgbClr val="FF0000"/>
                </a:solidFill>
              </a:rPr>
              <a:t>salir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smtClean="0"/>
              <a:t>de </a:t>
            </a:r>
            <a:r>
              <a:rPr lang="cs-CZ" sz="2000" b="1" dirty="0" err="1" smtClean="0"/>
              <a:t>marcha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13" name="Obdélník se zakulaceným příčným rohem 12"/>
          <p:cNvSpPr/>
          <p:nvPr/>
        </p:nvSpPr>
        <p:spPr>
          <a:xfrm>
            <a:off x="516792" y="5445224"/>
            <a:ext cx="2520280" cy="679087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Condicional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137150" y="5584712"/>
            <a:ext cx="40126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De </a:t>
            </a:r>
            <a:r>
              <a:rPr lang="cs-CZ" sz="2000" b="1" dirty="0" err="1" smtClean="0">
                <a:solidFill>
                  <a:srgbClr val="FF0000"/>
                </a:solidFill>
              </a:rPr>
              <a:t>saberlo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antes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te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llamaría</a:t>
            </a:r>
            <a:r>
              <a:rPr lang="cs-CZ" sz="2000" b="1" dirty="0" smtClean="0"/>
              <a:t>.</a:t>
            </a:r>
          </a:p>
          <a:p>
            <a:r>
              <a:rPr lang="cs-CZ" sz="2000" b="1" dirty="0" err="1" smtClean="0"/>
              <a:t>Me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llamará</a:t>
            </a:r>
            <a:r>
              <a:rPr lang="cs-CZ" sz="2000" b="1" dirty="0" smtClean="0"/>
              <a:t> </a:t>
            </a:r>
            <a:r>
              <a:rPr lang="cs-CZ" sz="2000" b="1" dirty="0" smtClean="0">
                <a:solidFill>
                  <a:srgbClr val="FF0000"/>
                </a:solidFill>
              </a:rPr>
              <a:t>a no </a:t>
            </a:r>
            <a:r>
              <a:rPr lang="cs-CZ" sz="2000" b="1" dirty="0" err="1" smtClean="0">
                <a:solidFill>
                  <a:srgbClr val="FF0000"/>
                </a:solidFill>
              </a:rPr>
              <a:t>estar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/>
              <a:t>contento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88669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se zakulaceným příčným rohem 1"/>
          <p:cNvSpPr/>
          <p:nvPr/>
        </p:nvSpPr>
        <p:spPr>
          <a:xfrm>
            <a:off x="2699792" y="764704"/>
            <a:ext cx="2952328" cy="864096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Infinitivo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525176" y="2171288"/>
            <a:ext cx="2520280" cy="679087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Temporal</a:t>
            </a:r>
            <a:r>
              <a:rPr lang="cs-CZ" sz="2800" b="1" dirty="0" smtClean="0">
                <a:solidFill>
                  <a:srgbClr val="FFFF00"/>
                </a:solidFill>
              </a:rPr>
              <a:t> II.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066808" y="2002999"/>
            <a:ext cx="50962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- </a:t>
            </a:r>
            <a:r>
              <a:rPr lang="cs-CZ" sz="2000" b="1" dirty="0" err="1" smtClean="0">
                <a:solidFill>
                  <a:srgbClr val="FF0000"/>
                </a:solidFill>
              </a:rPr>
              <a:t>Antes</a:t>
            </a:r>
            <a:r>
              <a:rPr lang="cs-CZ" sz="2000" b="1" dirty="0" smtClean="0">
                <a:solidFill>
                  <a:srgbClr val="FF0000"/>
                </a:solidFill>
              </a:rPr>
              <a:t> de </a:t>
            </a:r>
            <a:r>
              <a:rPr lang="cs-CZ" sz="2000" b="1" dirty="0" err="1" smtClean="0">
                <a:solidFill>
                  <a:srgbClr val="FF0000"/>
                </a:solidFill>
              </a:rPr>
              <a:t>comer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/>
              <a:t>lávate</a:t>
            </a:r>
            <a:r>
              <a:rPr lang="cs-CZ" sz="2000" b="1" dirty="0" smtClean="0"/>
              <a:t> las </a:t>
            </a:r>
            <a:r>
              <a:rPr lang="cs-CZ" sz="2000" b="1" dirty="0" err="1" smtClean="0"/>
              <a:t>manos</a:t>
            </a:r>
            <a:r>
              <a:rPr lang="cs-CZ" sz="2000" b="1" dirty="0" smtClean="0"/>
              <a:t>.</a:t>
            </a:r>
          </a:p>
          <a:p>
            <a:r>
              <a:rPr lang="cs-CZ" sz="2000" b="1" dirty="0" smtClean="0">
                <a:solidFill>
                  <a:srgbClr val="FF0000"/>
                </a:solidFill>
              </a:rPr>
              <a:t>- </a:t>
            </a:r>
            <a:r>
              <a:rPr lang="cs-CZ" sz="2000" b="1" dirty="0" err="1" smtClean="0">
                <a:solidFill>
                  <a:srgbClr val="FF0000"/>
                </a:solidFill>
              </a:rPr>
              <a:t>Después</a:t>
            </a:r>
            <a:r>
              <a:rPr lang="cs-CZ" sz="2000" b="1" dirty="0" smtClean="0">
                <a:solidFill>
                  <a:srgbClr val="FF0000"/>
                </a:solidFill>
              </a:rPr>
              <a:t> de </a:t>
            </a:r>
            <a:r>
              <a:rPr lang="cs-CZ" sz="2000" b="1" dirty="0" err="1" smtClean="0">
                <a:solidFill>
                  <a:srgbClr val="FF0000"/>
                </a:solidFill>
              </a:rPr>
              <a:t>leer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tanto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está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claro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que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lo</a:t>
            </a:r>
            <a:endParaRPr lang="cs-CZ" sz="2000" b="1" dirty="0" smtClean="0"/>
          </a:p>
          <a:p>
            <a:r>
              <a:rPr lang="cs-CZ" sz="2000" b="1" dirty="0" err="1" smtClean="0"/>
              <a:t>entiendes</a:t>
            </a:r>
            <a:r>
              <a:rPr lang="cs-CZ" sz="2000" b="1" dirty="0" smtClean="0"/>
              <a:t> todo.</a:t>
            </a:r>
          </a:p>
          <a:p>
            <a:r>
              <a:rPr lang="cs-CZ" sz="2000" b="1" dirty="0" smtClean="0">
                <a:solidFill>
                  <a:srgbClr val="FF0000"/>
                </a:solidFill>
              </a:rPr>
              <a:t>-Tras </a:t>
            </a:r>
            <a:r>
              <a:rPr lang="cs-CZ" sz="2000" b="1" dirty="0" err="1" smtClean="0">
                <a:solidFill>
                  <a:srgbClr val="FF0000"/>
                </a:solidFill>
              </a:rPr>
              <a:t>hacerlo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/>
              <a:t>vete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496928" y="3387004"/>
            <a:ext cx="2520280" cy="679087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Concesiva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045456" y="3357666"/>
            <a:ext cx="57922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- </a:t>
            </a:r>
            <a:r>
              <a:rPr lang="cs-CZ" sz="2000" b="1" dirty="0" smtClean="0">
                <a:solidFill>
                  <a:srgbClr val="FF0000"/>
                </a:solidFill>
              </a:rPr>
              <a:t>Con ser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tan</a:t>
            </a:r>
            <a:r>
              <a:rPr lang="cs-CZ" sz="2000" b="1" dirty="0" smtClean="0"/>
              <a:t> inteligente no </a:t>
            </a:r>
            <a:r>
              <a:rPr lang="cs-CZ" sz="2000" b="1" dirty="0" err="1" smtClean="0"/>
              <a:t>aprueba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porque</a:t>
            </a:r>
            <a:endParaRPr lang="cs-CZ" sz="2000" b="1" dirty="0"/>
          </a:p>
          <a:p>
            <a:r>
              <a:rPr lang="cs-CZ" sz="2000" b="1" dirty="0" smtClean="0"/>
              <a:t>no </a:t>
            </a:r>
            <a:r>
              <a:rPr lang="cs-CZ" sz="2000" b="1" dirty="0" err="1" smtClean="0"/>
              <a:t>estudia</a:t>
            </a:r>
            <a:r>
              <a:rPr lang="cs-CZ" sz="2000" b="1" dirty="0" smtClean="0"/>
              <a:t>.</a:t>
            </a:r>
          </a:p>
          <a:p>
            <a:r>
              <a:rPr lang="cs-CZ" sz="2000" b="1" dirty="0" smtClean="0"/>
              <a:t>- </a:t>
            </a:r>
            <a:r>
              <a:rPr lang="cs-CZ" sz="2000" b="1" dirty="0" smtClean="0">
                <a:solidFill>
                  <a:srgbClr val="FF0000"/>
                </a:solidFill>
              </a:rPr>
              <a:t>A pesar de </a:t>
            </a:r>
            <a:r>
              <a:rPr lang="cs-CZ" sz="2000" b="1" dirty="0" err="1" smtClean="0">
                <a:solidFill>
                  <a:srgbClr val="FF0000"/>
                </a:solidFill>
              </a:rPr>
              <a:t>estudiar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/>
              <a:t>tanto</a:t>
            </a:r>
            <a:r>
              <a:rPr lang="cs-CZ" sz="2000" b="1" dirty="0" smtClean="0"/>
              <a:t> no </a:t>
            </a:r>
            <a:r>
              <a:rPr lang="cs-CZ" sz="2000" b="1" dirty="0" err="1" smtClean="0"/>
              <a:t>aprueba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porque</a:t>
            </a:r>
            <a:endParaRPr lang="cs-CZ" sz="2000" b="1" dirty="0" smtClean="0"/>
          </a:p>
          <a:p>
            <a:r>
              <a:rPr lang="cs-CZ" sz="2000" b="1" dirty="0" smtClean="0"/>
              <a:t>no se </a:t>
            </a:r>
            <a:r>
              <a:rPr lang="cs-CZ" sz="2000" b="1" dirty="0" err="1" smtClean="0"/>
              <a:t>le</a:t>
            </a:r>
            <a:r>
              <a:rPr lang="cs-CZ" sz="2000" b="1" dirty="0" smtClean="0"/>
              <a:t> da </a:t>
            </a:r>
            <a:r>
              <a:rPr lang="cs-CZ" sz="2000" b="1" dirty="0" err="1" smtClean="0"/>
              <a:t>bien</a:t>
            </a:r>
            <a:r>
              <a:rPr lang="cs-CZ" sz="2000" b="1" dirty="0" smtClean="0"/>
              <a:t> la </a:t>
            </a:r>
            <a:r>
              <a:rPr lang="cs-CZ" sz="2000" b="1" dirty="0" err="1" smtClean="0"/>
              <a:t>gramática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8" name="Šipka doleva 7">
            <a:hlinkClick r:id="rId2" action="ppaction://hlinksldjump"/>
          </p:cNvPr>
          <p:cNvSpPr/>
          <p:nvPr/>
        </p:nvSpPr>
        <p:spPr>
          <a:xfrm>
            <a:off x="3491880" y="5772080"/>
            <a:ext cx="1368152" cy="8640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Atrás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33151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se zakulaceným příčným rohem 1"/>
          <p:cNvSpPr/>
          <p:nvPr/>
        </p:nvSpPr>
        <p:spPr>
          <a:xfrm>
            <a:off x="2267744" y="476672"/>
            <a:ext cx="4752528" cy="576064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Infinitivo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admite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artículo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1475656" y="1628800"/>
            <a:ext cx="1728192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el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saber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5796136" y="1628800"/>
            <a:ext cx="1872208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el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pensar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3563888" y="1628800"/>
            <a:ext cx="1800200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el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escribir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979712" y="1196752"/>
            <a:ext cx="5224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Vědění                     Psaní                       Myšlení</a:t>
            </a:r>
            <a:endParaRPr lang="cs-CZ" b="1" dirty="0"/>
          </a:p>
        </p:txBody>
      </p:sp>
      <p:sp>
        <p:nvSpPr>
          <p:cNvPr id="19" name="Obdélník se zakulaceným příčným rohem 18"/>
          <p:cNvSpPr/>
          <p:nvPr/>
        </p:nvSpPr>
        <p:spPr>
          <a:xfrm>
            <a:off x="2411760" y="2708920"/>
            <a:ext cx="4320480" cy="576064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Infinitivo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admite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plural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0" name="Obdélník se zakulaceným příčným rohem 19"/>
          <p:cNvSpPr/>
          <p:nvPr/>
        </p:nvSpPr>
        <p:spPr>
          <a:xfrm>
            <a:off x="2267744" y="3645024"/>
            <a:ext cx="1656184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deberes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1" name="Obdélník se zakulaceným příčným rohem 20"/>
          <p:cNvSpPr/>
          <p:nvPr/>
        </p:nvSpPr>
        <p:spPr>
          <a:xfrm>
            <a:off x="6732240" y="3645024"/>
            <a:ext cx="1979712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amaneceres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23528" y="3645024"/>
            <a:ext cx="8148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El </a:t>
            </a:r>
            <a:r>
              <a:rPr lang="cs-CZ" b="1" dirty="0" err="1" smtClean="0"/>
              <a:t>deber</a:t>
            </a:r>
            <a:r>
              <a:rPr lang="cs-CZ" b="1" dirty="0" smtClean="0"/>
              <a:t>   -   los                                    El </a:t>
            </a:r>
            <a:r>
              <a:rPr lang="cs-CZ" b="1" dirty="0" err="1" smtClean="0"/>
              <a:t>amanecer</a:t>
            </a:r>
            <a:r>
              <a:rPr lang="cs-CZ" b="1" dirty="0" smtClean="0"/>
              <a:t>   -     los                         </a:t>
            </a:r>
            <a:endParaRPr lang="cs-CZ" b="1" dirty="0"/>
          </a:p>
        </p:txBody>
      </p:sp>
      <p:sp>
        <p:nvSpPr>
          <p:cNvPr id="23" name="Obdélník se zakulaceným příčným rohem 22"/>
          <p:cNvSpPr/>
          <p:nvPr/>
        </p:nvSpPr>
        <p:spPr>
          <a:xfrm>
            <a:off x="971600" y="4437112"/>
            <a:ext cx="7560840" cy="504056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Sujeto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del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infinitivo</a:t>
            </a:r>
            <a:r>
              <a:rPr lang="cs-CZ" sz="2400" b="1" dirty="0" smtClean="0">
                <a:solidFill>
                  <a:srgbClr val="FFFF00"/>
                </a:solidFill>
              </a:rPr>
              <a:t>, si es </a:t>
            </a:r>
            <a:r>
              <a:rPr lang="cs-CZ" sz="2400" b="1" dirty="0" err="1" smtClean="0">
                <a:solidFill>
                  <a:srgbClr val="FFFF00"/>
                </a:solidFill>
              </a:rPr>
              <a:t>distinto</a:t>
            </a:r>
            <a:r>
              <a:rPr lang="cs-CZ" sz="2400" b="1" dirty="0" smtClean="0">
                <a:solidFill>
                  <a:srgbClr val="FFFF00"/>
                </a:solidFill>
              </a:rPr>
              <a:t>, </a:t>
            </a:r>
            <a:r>
              <a:rPr lang="cs-CZ" sz="2400" b="1" dirty="0" err="1" smtClean="0">
                <a:solidFill>
                  <a:srgbClr val="FFFF00"/>
                </a:solidFill>
              </a:rPr>
              <a:t>va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detrás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683568" y="5229200"/>
            <a:ext cx="3698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Al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entrar</a:t>
            </a:r>
            <a:r>
              <a:rPr lang="cs-CZ" sz="2000" b="1" dirty="0" smtClean="0"/>
              <a:t> </a:t>
            </a:r>
            <a:r>
              <a:rPr lang="cs-CZ" sz="2000" b="1" u="sng" dirty="0" err="1" smtClean="0"/>
              <a:t>ellos</a:t>
            </a:r>
            <a:r>
              <a:rPr lang="cs-CZ" sz="2000" b="1" dirty="0" smtClean="0"/>
              <a:t>, todo </a:t>
            </a:r>
            <a:r>
              <a:rPr lang="cs-CZ" sz="2000" b="1" dirty="0" err="1" smtClean="0"/>
              <a:t>cambió</a:t>
            </a:r>
            <a:r>
              <a:rPr lang="cs-CZ" sz="2000" b="1" dirty="0" smtClean="0"/>
              <a:t>. </a:t>
            </a:r>
            <a:endParaRPr lang="cs-CZ" sz="2000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4788024" y="5229200"/>
            <a:ext cx="3031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Al</a:t>
            </a:r>
            <a:r>
              <a:rPr lang="cs-CZ" b="1" dirty="0" smtClean="0"/>
              <a:t> </a:t>
            </a:r>
            <a:r>
              <a:rPr lang="cs-CZ" b="1" dirty="0" err="1" smtClean="0"/>
              <a:t>entrar</a:t>
            </a:r>
            <a:r>
              <a:rPr lang="cs-CZ" b="1" dirty="0" smtClean="0"/>
              <a:t> </a:t>
            </a:r>
            <a:r>
              <a:rPr lang="cs-CZ" b="1" dirty="0" err="1" smtClean="0"/>
              <a:t>me</a:t>
            </a:r>
            <a:r>
              <a:rPr lang="cs-CZ" b="1" dirty="0" smtClean="0"/>
              <a:t> </a:t>
            </a:r>
            <a:r>
              <a:rPr lang="cs-CZ" b="1" dirty="0" err="1" smtClean="0"/>
              <a:t>fijé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</a:t>
            </a:r>
            <a:r>
              <a:rPr lang="cs-CZ" b="1" dirty="0" err="1" smtClean="0"/>
              <a:t>algo</a:t>
            </a:r>
            <a:r>
              <a:rPr lang="cs-CZ" b="1" dirty="0" smtClean="0"/>
              <a:t>…</a:t>
            </a:r>
            <a:endParaRPr lang="cs-CZ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5652120" y="55892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yo</a:t>
            </a:r>
            <a:r>
              <a:rPr lang="cs-CZ" b="1" dirty="0" smtClean="0">
                <a:solidFill>
                  <a:srgbClr val="FF0000"/>
                </a:solidFill>
              </a:rPr>
              <a:t>    </a:t>
            </a:r>
            <a:r>
              <a:rPr lang="cs-CZ" b="1" dirty="0" err="1" smtClean="0">
                <a:solidFill>
                  <a:srgbClr val="FF0000"/>
                </a:solidFill>
              </a:rPr>
              <a:t>yo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8" grpId="0"/>
      <p:bldP spid="19" grpId="0" animBg="1"/>
      <p:bldP spid="20" grpId="0" animBg="1"/>
      <p:bldP spid="21" grpId="0" animBg="1"/>
      <p:bldP spid="22" grpId="0"/>
      <p:bldP spid="23" grpId="0" animBg="1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611560" y="2492896"/>
            <a:ext cx="7920880" cy="864096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U sloves sdělení (</a:t>
            </a:r>
            <a:r>
              <a:rPr lang="cs-CZ" sz="2400" b="1" dirty="0" err="1" smtClean="0">
                <a:solidFill>
                  <a:srgbClr val="FFFF00"/>
                </a:solidFill>
              </a:rPr>
              <a:t>comunicar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decir</a:t>
            </a:r>
            <a:r>
              <a:rPr lang="cs-CZ" sz="2400" b="1" dirty="0" smtClean="0">
                <a:solidFill>
                  <a:srgbClr val="FFFF00"/>
                </a:solidFill>
              </a:rPr>
              <a:t>, </a:t>
            </a:r>
            <a:r>
              <a:rPr lang="cs-CZ" sz="2400" b="1" dirty="0" err="1" smtClean="0">
                <a:solidFill>
                  <a:srgbClr val="FFFF00"/>
                </a:solidFill>
              </a:rPr>
              <a:t>anunciar</a:t>
            </a:r>
            <a:r>
              <a:rPr lang="cs-CZ" sz="2400" b="1" dirty="0" smtClean="0">
                <a:solidFill>
                  <a:srgbClr val="FFFF00"/>
                </a:solidFill>
              </a:rPr>
              <a:t>) se nezkracuje.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979712" y="3501008"/>
            <a:ext cx="6019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Nos  ha </a:t>
            </a:r>
            <a:r>
              <a:rPr lang="cs-CZ" b="1" dirty="0" err="1" smtClean="0"/>
              <a:t>llamado</a:t>
            </a:r>
            <a:r>
              <a:rPr lang="cs-CZ" b="1" dirty="0" smtClean="0"/>
              <a:t> y </a:t>
            </a:r>
            <a:r>
              <a:rPr lang="cs-CZ" b="1" u="sng" dirty="0" smtClean="0"/>
              <a:t>ha </a:t>
            </a:r>
            <a:r>
              <a:rPr lang="cs-CZ" b="1" u="sng" dirty="0" err="1" smtClean="0"/>
              <a:t>dicho</a:t>
            </a:r>
            <a:r>
              <a:rPr lang="cs-CZ" b="1" u="sng" dirty="0" smtClean="0"/>
              <a:t> (</a:t>
            </a:r>
            <a:r>
              <a:rPr lang="cs-CZ" b="1" u="sng" dirty="0" err="1" smtClean="0"/>
              <a:t>él</a:t>
            </a:r>
            <a:r>
              <a:rPr lang="cs-CZ" b="1" u="sng" dirty="0" smtClean="0"/>
              <a:t>)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está</a:t>
            </a:r>
            <a:r>
              <a:rPr lang="cs-CZ" b="1" dirty="0" smtClean="0"/>
              <a:t> </a:t>
            </a:r>
            <a:r>
              <a:rPr lang="cs-CZ" b="1" dirty="0" err="1" smtClean="0"/>
              <a:t>enfermo</a:t>
            </a:r>
            <a:r>
              <a:rPr lang="cs-CZ" b="1" dirty="0" smtClean="0"/>
              <a:t> (</a:t>
            </a:r>
            <a:r>
              <a:rPr lang="cs-CZ" b="1" dirty="0" err="1" smtClean="0"/>
              <a:t>él</a:t>
            </a:r>
            <a:r>
              <a:rPr lang="cs-CZ" b="1" dirty="0" smtClean="0"/>
              <a:t>).</a:t>
            </a:r>
            <a:endParaRPr lang="cs-CZ" b="1" dirty="0"/>
          </a:p>
        </p:txBody>
      </p:sp>
      <p:sp>
        <p:nvSpPr>
          <p:cNvPr id="9" name="Obdélník se zakulaceným příčným rohem 8"/>
          <p:cNvSpPr/>
          <p:nvPr/>
        </p:nvSpPr>
        <p:spPr>
          <a:xfrm>
            <a:off x="755576" y="4149080"/>
            <a:ext cx="7056784" cy="576064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Infinitivo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en</a:t>
            </a:r>
            <a:r>
              <a:rPr lang="cs-CZ" sz="2400" b="1" dirty="0" smtClean="0">
                <a:solidFill>
                  <a:srgbClr val="FFFF00"/>
                </a:solidFill>
              </a:rPr>
              <a:t> vez de </a:t>
            </a:r>
            <a:r>
              <a:rPr lang="cs-CZ" sz="2400" b="1" dirty="0" err="1" smtClean="0">
                <a:solidFill>
                  <a:srgbClr val="FFFF00"/>
                </a:solidFill>
              </a:rPr>
              <a:t>imperativo</a:t>
            </a:r>
            <a:r>
              <a:rPr lang="cs-CZ" sz="2400" b="1" dirty="0" smtClean="0">
                <a:solidFill>
                  <a:srgbClr val="FFFF00"/>
                </a:solidFill>
              </a:rPr>
              <a:t> (pouze „</a:t>
            </a:r>
            <a:r>
              <a:rPr lang="cs-CZ" sz="2400" b="1" dirty="0" err="1" smtClean="0">
                <a:solidFill>
                  <a:srgbClr val="FFFF00"/>
                </a:solidFill>
              </a:rPr>
              <a:t>tú</a:t>
            </a:r>
            <a:r>
              <a:rPr lang="cs-CZ" sz="2400" b="1" dirty="0" smtClean="0">
                <a:solidFill>
                  <a:srgbClr val="FFFF00"/>
                </a:solidFill>
              </a:rPr>
              <a:t>“)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827584" y="4941168"/>
            <a:ext cx="2852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Venir</a:t>
            </a:r>
            <a:r>
              <a:rPr lang="cs-CZ" b="1" dirty="0" smtClean="0"/>
              <a:t> </a:t>
            </a:r>
            <a:r>
              <a:rPr lang="cs-CZ" b="1" dirty="0" err="1" smtClean="0"/>
              <a:t>aquí</a:t>
            </a:r>
            <a:r>
              <a:rPr lang="cs-CZ" b="1" dirty="0" smtClean="0"/>
              <a:t> </a:t>
            </a:r>
            <a:r>
              <a:rPr lang="cs-CZ" b="1" dirty="0" err="1" smtClean="0"/>
              <a:t>ahora</a:t>
            </a:r>
            <a:r>
              <a:rPr lang="cs-CZ" b="1" dirty="0" smtClean="0"/>
              <a:t> </a:t>
            </a:r>
            <a:r>
              <a:rPr lang="cs-CZ" b="1" dirty="0" err="1" smtClean="0"/>
              <a:t>mismo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55576" y="6237312"/>
            <a:ext cx="1099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 </a:t>
            </a:r>
            <a:r>
              <a:rPr lang="cs-CZ" b="1" dirty="0" err="1" smtClean="0"/>
              <a:t>comer</a:t>
            </a:r>
            <a:endParaRPr lang="cs-CZ" b="1" dirty="0"/>
          </a:p>
        </p:txBody>
      </p:sp>
      <p:sp>
        <p:nvSpPr>
          <p:cNvPr id="12" name="Obdélník se zakulaceným příčným rohem 11"/>
          <p:cNvSpPr/>
          <p:nvPr/>
        </p:nvSpPr>
        <p:spPr>
          <a:xfrm>
            <a:off x="611560" y="980728"/>
            <a:ext cx="7920880" cy="864096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U sloves pocitů (</a:t>
            </a:r>
            <a:r>
              <a:rPr lang="cs-CZ" sz="2400" b="1" dirty="0" err="1" smtClean="0">
                <a:solidFill>
                  <a:srgbClr val="FFFF00"/>
                </a:solidFill>
              </a:rPr>
              <a:t>sentir</a:t>
            </a:r>
            <a:r>
              <a:rPr lang="cs-CZ" sz="2400" b="1" dirty="0" smtClean="0">
                <a:solidFill>
                  <a:srgbClr val="FFFF00"/>
                </a:solidFill>
              </a:rPr>
              <a:t>, </a:t>
            </a:r>
            <a:r>
              <a:rPr lang="cs-CZ" sz="2400" b="1" dirty="0" err="1" smtClean="0">
                <a:solidFill>
                  <a:srgbClr val="FFFF00"/>
                </a:solidFill>
              </a:rPr>
              <a:t>lamentar</a:t>
            </a:r>
            <a:r>
              <a:rPr lang="cs-CZ" sz="2400" b="1" dirty="0" smtClean="0">
                <a:solidFill>
                  <a:srgbClr val="FFFF00"/>
                </a:solidFill>
              </a:rPr>
              <a:t>, </a:t>
            </a:r>
            <a:r>
              <a:rPr lang="cs-CZ" sz="2400" b="1" dirty="0" err="1" smtClean="0">
                <a:solidFill>
                  <a:srgbClr val="FFFF00"/>
                </a:solidFill>
              </a:rPr>
              <a:t>esperar</a:t>
            </a:r>
            <a:r>
              <a:rPr lang="cs-CZ" sz="2400" b="1" dirty="0" smtClean="0">
                <a:solidFill>
                  <a:srgbClr val="FFFF00"/>
                </a:solidFill>
              </a:rPr>
              <a:t>) se zkracuje infinitivem při shodném podmětu.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259632" y="1988840"/>
            <a:ext cx="5711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Siento</a:t>
            </a:r>
            <a:r>
              <a:rPr lang="cs-CZ" b="1" dirty="0" smtClean="0"/>
              <a:t> (</a:t>
            </a:r>
            <a:r>
              <a:rPr lang="cs-CZ" b="1" dirty="0" err="1" smtClean="0"/>
              <a:t>yo</a:t>
            </a:r>
            <a:r>
              <a:rPr lang="cs-CZ" b="1" dirty="0" smtClean="0"/>
              <a:t>) </a:t>
            </a:r>
            <a:r>
              <a:rPr lang="cs-CZ" b="1" dirty="0" err="1" smtClean="0"/>
              <a:t>estar</a:t>
            </a:r>
            <a:r>
              <a:rPr lang="cs-CZ" b="1" dirty="0" smtClean="0"/>
              <a:t> </a:t>
            </a:r>
            <a:r>
              <a:rPr lang="cs-CZ" b="1" dirty="0" err="1" smtClean="0"/>
              <a:t>enfermo</a:t>
            </a:r>
            <a:r>
              <a:rPr lang="cs-CZ" b="1" dirty="0" smtClean="0"/>
              <a:t> (</a:t>
            </a:r>
            <a:r>
              <a:rPr lang="cs-CZ" b="1" dirty="0" err="1" smtClean="0"/>
              <a:t>yo</a:t>
            </a:r>
            <a:r>
              <a:rPr lang="cs-CZ" b="1" dirty="0" smtClean="0"/>
              <a:t>).</a:t>
            </a:r>
            <a:endParaRPr lang="cs-CZ" b="1" dirty="0"/>
          </a:p>
        </p:txBody>
      </p:sp>
      <p:sp>
        <p:nvSpPr>
          <p:cNvPr id="15" name="Obdélník se zakulaceným příčným rohem 14"/>
          <p:cNvSpPr/>
          <p:nvPr/>
        </p:nvSpPr>
        <p:spPr>
          <a:xfrm>
            <a:off x="755576" y="5445224"/>
            <a:ext cx="7056784" cy="576064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Imperativo</a:t>
            </a:r>
            <a:r>
              <a:rPr lang="cs-CZ" sz="2400" b="1" dirty="0" smtClean="0">
                <a:solidFill>
                  <a:srgbClr val="FFFF00"/>
                </a:solidFill>
              </a:rPr>
              <a:t> – </a:t>
            </a:r>
            <a:r>
              <a:rPr lang="cs-CZ" sz="2400" b="1" dirty="0" err="1" smtClean="0">
                <a:solidFill>
                  <a:srgbClr val="FFFF00"/>
                </a:solidFill>
              </a:rPr>
              <a:t>vosotros</a:t>
            </a:r>
            <a:r>
              <a:rPr lang="cs-CZ" sz="2400" b="1" dirty="0" smtClean="0">
                <a:solidFill>
                  <a:srgbClr val="FFFF00"/>
                </a:solidFill>
              </a:rPr>
              <a:t> = A + </a:t>
            </a:r>
            <a:r>
              <a:rPr lang="cs-CZ" sz="2400" b="1" dirty="0" err="1" smtClean="0">
                <a:solidFill>
                  <a:srgbClr val="FFFF00"/>
                </a:solidFill>
              </a:rPr>
              <a:t>infinitivo</a:t>
            </a:r>
            <a:endParaRPr lang="cs-CZ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/>
      <p:bldP spid="12" grpId="0" animBg="1"/>
      <p:bldP spid="14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323528" y="5517232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……  </a:t>
            </a:r>
            <a:r>
              <a:rPr lang="cs-CZ" sz="2000" b="1" dirty="0" err="1" smtClean="0"/>
              <a:t>llegar</a:t>
            </a:r>
            <a:r>
              <a:rPr lang="cs-CZ" sz="2000" b="1" dirty="0" smtClean="0"/>
              <a:t> a la </a:t>
            </a:r>
            <a:r>
              <a:rPr lang="cs-CZ" sz="2000" b="1" dirty="0" err="1" smtClean="0"/>
              <a:t>oficina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saludo</a:t>
            </a:r>
            <a:r>
              <a:rPr lang="cs-CZ" sz="2000" b="1" dirty="0" smtClean="0"/>
              <a:t>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23528" y="2780928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…..………………   </a:t>
            </a:r>
            <a:r>
              <a:rPr lang="cs-CZ" sz="2000" b="1" dirty="0" err="1" smtClean="0"/>
              <a:t>terminar</a:t>
            </a:r>
            <a:r>
              <a:rPr lang="cs-CZ" sz="2000" b="1" dirty="0" smtClean="0"/>
              <a:t> la </a:t>
            </a:r>
            <a:r>
              <a:rPr lang="cs-CZ" sz="2000" b="1" dirty="0" err="1" smtClean="0"/>
              <a:t>carrera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del</a:t>
            </a:r>
            <a:r>
              <a:rPr lang="cs-CZ" sz="2000" b="1" dirty="0" smtClean="0"/>
              <a:t> piano, no </a:t>
            </a:r>
            <a:r>
              <a:rPr lang="cs-CZ" sz="2000" b="1" dirty="0" err="1" smtClean="0"/>
              <a:t>volvió</a:t>
            </a:r>
            <a:r>
              <a:rPr lang="cs-CZ" sz="2000" b="1" dirty="0" smtClean="0"/>
              <a:t> a </a:t>
            </a:r>
            <a:r>
              <a:rPr lang="cs-CZ" sz="2000" b="1" dirty="0" err="1" smtClean="0"/>
              <a:t>tocar</a:t>
            </a:r>
            <a:r>
              <a:rPr lang="cs-CZ" sz="2000" b="1" dirty="0" smtClean="0"/>
              <a:t>..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95536" y="3717032"/>
            <a:ext cx="6257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No </a:t>
            </a:r>
            <a:r>
              <a:rPr lang="cs-CZ" sz="2000" b="1" dirty="0" err="1" smtClean="0"/>
              <a:t>sale</a:t>
            </a:r>
            <a:r>
              <a:rPr lang="cs-CZ" sz="2000" b="1" dirty="0" smtClean="0"/>
              <a:t>   ………  </a:t>
            </a:r>
            <a:r>
              <a:rPr lang="cs-CZ" sz="2000" b="1" dirty="0" err="1" smtClean="0"/>
              <a:t>estar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enferma</a:t>
            </a:r>
            <a:r>
              <a:rPr lang="cs-CZ" sz="2000" b="1" dirty="0" smtClean="0"/>
              <a:t>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95536" y="1988840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Me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levanto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temprano</a:t>
            </a:r>
            <a:r>
              <a:rPr lang="cs-CZ" sz="2000" b="1" dirty="0" smtClean="0"/>
              <a:t>   ……     no </a:t>
            </a:r>
            <a:r>
              <a:rPr lang="cs-CZ" sz="2000" b="1" dirty="0" err="1" smtClean="0"/>
              <a:t>llegar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tarde</a:t>
            </a:r>
            <a:r>
              <a:rPr lang="cs-CZ" sz="2000" b="1" dirty="0" smtClean="0"/>
              <a:t>.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323528" y="4581128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Refrán</a:t>
            </a:r>
            <a:r>
              <a:rPr lang="cs-CZ" sz="2000" b="1" dirty="0" smtClean="0"/>
              <a:t>: …….     </a:t>
            </a:r>
            <a:r>
              <a:rPr lang="cs-CZ" sz="2000" b="1" dirty="0" err="1" smtClean="0"/>
              <a:t>saber</a:t>
            </a:r>
            <a:r>
              <a:rPr lang="cs-CZ" sz="2000" b="1" dirty="0" smtClean="0"/>
              <a:t> no </a:t>
            </a:r>
            <a:r>
              <a:rPr lang="cs-CZ" sz="2000" b="1" dirty="0" err="1" smtClean="0"/>
              <a:t>ocupa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lugar</a:t>
            </a:r>
            <a:r>
              <a:rPr lang="cs-CZ" sz="2000" b="1" dirty="0" smtClean="0"/>
              <a:t>.</a:t>
            </a:r>
          </a:p>
        </p:txBody>
      </p:sp>
      <p:sp>
        <p:nvSpPr>
          <p:cNvPr id="25" name="Obdélník se zakulaceným příčným rohem 24"/>
          <p:cNvSpPr/>
          <p:nvPr/>
        </p:nvSpPr>
        <p:spPr>
          <a:xfrm>
            <a:off x="5472608" y="836712"/>
            <a:ext cx="815316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al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7" name="Obdélník se zakulaceným příčným rohem 26"/>
          <p:cNvSpPr/>
          <p:nvPr/>
        </p:nvSpPr>
        <p:spPr>
          <a:xfrm>
            <a:off x="4176464" y="836712"/>
            <a:ext cx="959332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por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30" name="Obdélník se zakulaceným příčným rohem 29"/>
          <p:cNvSpPr/>
          <p:nvPr/>
        </p:nvSpPr>
        <p:spPr>
          <a:xfrm>
            <a:off x="360040" y="836712"/>
            <a:ext cx="1944216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después</a:t>
            </a:r>
            <a:r>
              <a:rPr lang="cs-CZ" sz="2000" b="1" dirty="0" smtClean="0">
                <a:solidFill>
                  <a:srgbClr val="FFFF00"/>
                </a:solidFill>
              </a:rPr>
              <a:t> de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31" name="Obdélník se zakulaceným příčným rohem 30"/>
          <p:cNvSpPr/>
          <p:nvPr/>
        </p:nvSpPr>
        <p:spPr>
          <a:xfrm>
            <a:off x="6696744" y="836712"/>
            <a:ext cx="864096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el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35" name="Obdélník se zakulaceným příčným rohem 34"/>
          <p:cNvSpPr/>
          <p:nvPr/>
        </p:nvSpPr>
        <p:spPr>
          <a:xfrm>
            <a:off x="2664296" y="836712"/>
            <a:ext cx="1031340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para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323528" y="6237312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……     </a:t>
            </a:r>
            <a:r>
              <a:rPr lang="cs-CZ" sz="2000" b="1" dirty="0" err="1" smtClean="0"/>
              <a:t>leer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tanto</a:t>
            </a:r>
            <a:r>
              <a:rPr lang="cs-CZ" sz="2000" b="1" dirty="0" smtClean="0"/>
              <a:t> no </a:t>
            </a:r>
            <a:r>
              <a:rPr lang="cs-CZ" sz="2000" b="1" dirty="0" err="1" smtClean="0"/>
              <a:t>entiende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nada</a:t>
            </a:r>
            <a:r>
              <a:rPr lang="cs-CZ" sz="2000" b="1" dirty="0" smtClean="0"/>
              <a:t> de la </a:t>
            </a:r>
            <a:r>
              <a:rPr lang="cs-CZ" sz="2000" b="1" dirty="0" err="1" smtClean="0"/>
              <a:t>poesía</a:t>
            </a:r>
            <a:r>
              <a:rPr lang="cs-CZ" sz="2000" b="1" dirty="0" smtClean="0"/>
              <a:t>. </a:t>
            </a:r>
          </a:p>
        </p:txBody>
      </p:sp>
      <p:sp>
        <p:nvSpPr>
          <p:cNvPr id="37" name="Obdélník se zakulaceným příčným rohem 36"/>
          <p:cNvSpPr/>
          <p:nvPr/>
        </p:nvSpPr>
        <p:spPr>
          <a:xfrm>
            <a:off x="7812360" y="836712"/>
            <a:ext cx="1008112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con</a:t>
            </a:r>
            <a:endParaRPr lang="cs-CZ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49769E-7 L 0.02622 0.1574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" y="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49769E-7 L -0.02361 0.283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" y="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49769E-7 L -0.30851 0.4091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0" y="20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49769E-7 L -0.60243 0.5455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100" y="2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61 -2.49769E-7 L -0.58403 0.6820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200" y="3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83472 0.79718 " pathEditMode="relative" ptsTypes="AA">
                                      <p:cBhvr>
                                        <p:cTn id="6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21" grpId="0"/>
      <p:bldP spid="25" grpId="0" animBg="1"/>
      <p:bldP spid="25" grpId="1" animBg="1"/>
      <p:bldP spid="27" grpId="0" animBg="1"/>
      <p:bldP spid="27" grpId="1" animBg="1"/>
      <p:bldP spid="30" grpId="0" animBg="1"/>
      <p:bldP spid="30" grpId="1" animBg="1"/>
      <p:bldP spid="31" grpId="0" animBg="1"/>
      <p:bldP spid="31" grpId="1" animBg="1"/>
      <p:bldP spid="35" grpId="0" animBg="1"/>
      <p:bldP spid="35" grpId="1" animBg="1"/>
      <p:bldP spid="36" grpId="0"/>
      <p:bldP spid="37" grpId="0" animBg="1"/>
      <p:bldP spid="3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467544" y="2996952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…………..    </a:t>
            </a:r>
            <a:r>
              <a:rPr lang="cs-CZ" sz="2000" b="1" dirty="0" err="1" smtClean="0"/>
              <a:t>salir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extranjero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comprueba</a:t>
            </a:r>
            <a:r>
              <a:rPr lang="cs-CZ" sz="2000" b="1" dirty="0" smtClean="0"/>
              <a:t> tu </a:t>
            </a:r>
            <a:r>
              <a:rPr lang="cs-CZ" sz="2000" b="1" dirty="0" err="1" smtClean="0"/>
              <a:t>pasaporte</a:t>
            </a:r>
            <a:r>
              <a:rPr lang="cs-CZ" sz="2000" b="1" dirty="0" smtClean="0"/>
              <a:t>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95536" y="4653136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Hazme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favor</a:t>
            </a:r>
            <a:r>
              <a:rPr lang="cs-CZ" sz="2000" b="1" dirty="0" smtClean="0"/>
              <a:t>   ………  </a:t>
            </a:r>
            <a:r>
              <a:rPr lang="cs-CZ" sz="2000" b="1" dirty="0" err="1" smtClean="0"/>
              <a:t>llamar</a:t>
            </a:r>
            <a:r>
              <a:rPr lang="cs-CZ" sz="2000" b="1" dirty="0" smtClean="0"/>
              <a:t> a la </a:t>
            </a:r>
            <a:r>
              <a:rPr lang="cs-CZ" sz="2000" b="1" dirty="0" err="1" smtClean="0"/>
              <a:t>abuela</a:t>
            </a:r>
            <a:r>
              <a:rPr lang="cs-CZ" sz="2000" b="1" dirty="0" smtClean="0"/>
              <a:t>..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67544" y="2276872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No </a:t>
            </a:r>
            <a:r>
              <a:rPr lang="cs-CZ" sz="2000" b="1" dirty="0" err="1" smtClean="0"/>
              <a:t>te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digo</a:t>
            </a:r>
            <a:r>
              <a:rPr lang="cs-CZ" sz="2000" b="1" dirty="0" smtClean="0"/>
              <a:t> la </a:t>
            </a:r>
            <a:r>
              <a:rPr lang="cs-CZ" sz="2000" b="1" dirty="0" err="1" smtClean="0"/>
              <a:t>respuesta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correccta</a:t>
            </a:r>
            <a:r>
              <a:rPr lang="cs-CZ" sz="2000" b="1" dirty="0" smtClean="0"/>
              <a:t> ………………    </a:t>
            </a:r>
            <a:r>
              <a:rPr lang="cs-CZ" sz="2000" b="1" dirty="0" err="1" smtClean="0"/>
              <a:t>saberla</a:t>
            </a:r>
            <a:r>
              <a:rPr lang="cs-CZ" sz="2000" b="1" dirty="0" smtClean="0"/>
              <a:t>.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67544" y="3789040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Lo</a:t>
            </a:r>
            <a:r>
              <a:rPr lang="cs-CZ" sz="2000" b="1" dirty="0" smtClean="0"/>
              <a:t> he </a:t>
            </a:r>
            <a:r>
              <a:rPr lang="cs-CZ" sz="2000" b="1" dirty="0" err="1" smtClean="0"/>
              <a:t>hecho</a:t>
            </a:r>
            <a:r>
              <a:rPr lang="cs-CZ" sz="2000" b="1" dirty="0" smtClean="0"/>
              <a:t>   ……   </a:t>
            </a:r>
            <a:r>
              <a:rPr lang="cs-CZ" sz="2000" b="1" dirty="0" err="1" smtClean="0"/>
              <a:t>querer</a:t>
            </a:r>
            <a:r>
              <a:rPr lang="cs-CZ" sz="2000" b="1" dirty="0" smtClean="0"/>
              <a:t>..</a:t>
            </a:r>
          </a:p>
        </p:txBody>
      </p:sp>
      <p:sp>
        <p:nvSpPr>
          <p:cNvPr id="19" name="Obdélník se zakulaceným příčným rohem 18"/>
          <p:cNvSpPr/>
          <p:nvPr/>
        </p:nvSpPr>
        <p:spPr>
          <a:xfrm>
            <a:off x="2051720" y="620688"/>
            <a:ext cx="1512168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antes</a:t>
            </a:r>
            <a:r>
              <a:rPr lang="cs-CZ" sz="2000" b="1" dirty="0" smtClean="0">
                <a:solidFill>
                  <a:srgbClr val="FFFF00"/>
                </a:solidFill>
              </a:rPr>
              <a:t> de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1" name="Obdélník se zakulaceným příčným rohem 20"/>
          <p:cNvSpPr/>
          <p:nvPr/>
        </p:nvSpPr>
        <p:spPr>
          <a:xfrm>
            <a:off x="5724128" y="620688"/>
            <a:ext cx="1614373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en</a:t>
            </a:r>
            <a:r>
              <a:rPr lang="cs-CZ" sz="2000" b="1" dirty="0" smtClean="0">
                <a:solidFill>
                  <a:srgbClr val="FFFF00"/>
                </a:solidFill>
              </a:rPr>
              <a:t> vez de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2" name="Obdélník se zakulaceným příčným rohem 21"/>
          <p:cNvSpPr/>
          <p:nvPr/>
        </p:nvSpPr>
        <p:spPr>
          <a:xfrm>
            <a:off x="3707904" y="620688"/>
            <a:ext cx="815316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sin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3" name="Obdélník se zakulaceným příčným rohem 22"/>
          <p:cNvSpPr/>
          <p:nvPr/>
        </p:nvSpPr>
        <p:spPr>
          <a:xfrm>
            <a:off x="4716016" y="620688"/>
            <a:ext cx="792088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de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4" name="Obdélník se zakulaceným příčným rohem 23"/>
          <p:cNvSpPr/>
          <p:nvPr/>
        </p:nvSpPr>
        <p:spPr>
          <a:xfrm>
            <a:off x="251520" y="620688"/>
            <a:ext cx="1656184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a pesar de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395536" y="1484784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Liga </a:t>
            </a:r>
            <a:r>
              <a:rPr lang="cs-CZ" sz="2000" b="1" dirty="0" err="1" smtClean="0"/>
              <a:t>por</a:t>
            </a:r>
            <a:r>
              <a:rPr lang="cs-CZ" sz="2000" b="1" dirty="0" smtClean="0"/>
              <a:t> internet  ……………… </a:t>
            </a:r>
            <a:r>
              <a:rPr lang="cs-CZ" sz="2000" b="1" dirty="0" err="1" smtClean="0"/>
              <a:t>quedar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su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compi</a:t>
            </a:r>
            <a:r>
              <a:rPr lang="cs-CZ" sz="2000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5434 0.1154 " pathEditMode="relative" ptsTypes="AA">
                                      <p:cBhvr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8038 0.24121 " pathEditMode="relative" ptsTypes="AA">
                                      <p:cBhvr>
                                        <p:cTn id="4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108 0.34621 " pathEditMode="relative" ptsTypes="AA">
                                      <p:cBhvr>
                                        <p:cTn id="4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6545 0.46161 " pathEditMode="relative" ptsTypes="AA">
                                      <p:cBhvr>
                                        <p:cTn id="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208 0.59806 " pathEditMode="relative" ptsTypes="AA">
                                      <p:cBhvr>
                                        <p:cTn id="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  <p:bldP spid="19" grpId="0" animBg="1"/>
      <p:bldP spid="19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3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694</TotalTime>
  <Words>657</Words>
  <Application>Microsoft Office PowerPoint</Application>
  <PresentationFormat>Předvádění na obrazovce (4:3)</PresentationFormat>
  <Paragraphs>126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Wingdings 2</vt:lpstr>
      <vt:lpstr>Přehlednost</vt:lpstr>
      <vt:lpstr>Infinitivo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Concordancia temporal</dc:title>
  <dc:creator>Nano</dc:creator>
  <cp:lastModifiedBy>uživatel16</cp:lastModifiedBy>
  <cp:revision>60</cp:revision>
  <dcterms:created xsi:type="dcterms:W3CDTF">2013-03-02T08:02:52Z</dcterms:created>
  <dcterms:modified xsi:type="dcterms:W3CDTF">2014-03-15T10:19:39Z</dcterms:modified>
</cp:coreProperties>
</file>