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D1A"/>
    <a:srgbClr val="2010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7299-1272-4935-9874-3F8735805A5D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920-F3F9-4EBF-81A6-4EE0C44172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7299-1272-4935-9874-3F8735805A5D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920-F3F9-4EBF-81A6-4EE0C44172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7299-1272-4935-9874-3F8735805A5D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920-F3F9-4EBF-81A6-4EE0C44172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7299-1272-4935-9874-3F8735805A5D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920-F3F9-4EBF-81A6-4EE0C44172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7299-1272-4935-9874-3F8735805A5D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920-F3F9-4EBF-81A6-4EE0C44172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7299-1272-4935-9874-3F8735805A5D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920-F3F9-4EBF-81A6-4EE0C44172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7299-1272-4935-9874-3F8735805A5D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920-F3F9-4EBF-81A6-4EE0C44172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7299-1272-4935-9874-3F8735805A5D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920-F3F9-4EBF-81A6-4EE0C44172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7299-1272-4935-9874-3F8735805A5D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920-F3F9-4EBF-81A6-4EE0C44172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7299-1272-4935-9874-3F8735805A5D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920-F3F9-4EBF-81A6-4EE0C44172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7299-1272-4935-9874-3F8735805A5D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AB5920-F3F9-4EBF-81A6-4EE0C44172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7AB5920-F3F9-4EBF-81A6-4EE0C44172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ADA7299-1272-4935-9874-3F8735805A5D}" type="datetimeFigureOut">
              <a:rPr lang="cs-CZ" smtClean="0"/>
              <a:pPr/>
              <a:t>30.10.2013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Opisné vazby s gerundiem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611560" y="5445224"/>
            <a:ext cx="7704856" cy="115212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10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2699792" y="260648"/>
            <a:ext cx="3024336" cy="936104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Zdroje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5536" y="1700808"/>
            <a:ext cx="792088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FIALOVÁ, I., V. JUŘINOVÁ, a J. ŠKUTOVÁ.  </a:t>
            </a:r>
            <a:r>
              <a:rPr lang="cs-CZ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Španělská slovesa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1.vyd. Brno :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Computer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2006. ISBN 80-251-1000-1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1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Kap. </a:t>
            </a:r>
            <a:r>
              <a:rPr lang="cs-CZ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31, s.137 </a:t>
            </a:r>
            <a:r>
              <a:rPr lang="cs-CZ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141.</a:t>
            </a:r>
            <a:endParaRPr lang="cs-CZ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740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539552" y="620688"/>
            <a:ext cx="6984776" cy="1368152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Jsou vazby, ve kterých sloveso ve tvaru určitém ztrácí svůj původní význam, a modifikuje význam slovesa významového v gerundiu.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539552" y="2348880"/>
            <a:ext cx="5760640" cy="1368152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Příklad CZ: Kudy chodí, tudy nadává. Už na tebe čekám hodinu. Stále na ni myslím. Nakonec se nic nenaučil.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857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539552" y="620688"/>
            <a:ext cx="3024336" cy="936104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Začátek děje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548979" y="2420888"/>
            <a:ext cx="3024336" cy="936104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Trvání či opakování děje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539552" y="4107884"/>
            <a:ext cx="3024336" cy="936104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Konec děje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250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267744" y="260648"/>
            <a:ext cx="3024336" cy="936104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Začátek děje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95536" y="1953902"/>
            <a:ext cx="2160240" cy="789955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EMPEZAR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95536" y="3466594"/>
            <a:ext cx="2160240" cy="789955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SALIR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758480" y="3661516"/>
            <a:ext cx="3771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Se slovesy pohybu, hovorové užití</a:t>
            </a:r>
            <a:endParaRPr lang="cs-CZ" sz="20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395536" y="5085184"/>
            <a:ext cx="2160240" cy="789955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  <a:latin typeface="Calibri"/>
              </a:rPr>
              <a:t>¡</a:t>
            </a:r>
            <a:r>
              <a:rPr lang="cs-CZ" sz="2400" b="1" dirty="0" smtClean="0">
                <a:solidFill>
                  <a:schemeClr val="tx1"/>
                </a:solidFill>
              </a:rPr>
              <a:t>VETE..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164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692696"/>
            <a:ext cx="6039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Empezamos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repasando</a:t>
            </a:r>
            <a:r>
              <a:rPr lang="cs-CZ" sz="2000" b="1" dirty="0" smtClean="0"/>
              <a:t> la </a:t>
            </a:r>
            <a:r>
              <a:rPr lang="cs-CZ" sz="2000" b="1" dirty="0" err="1" smtClean="0"/>
              <a:t>gramática</a:t>
            </a:r>
            <a:r>
              <a:rPr lang="cs-CZ" sz="2000" b="1" dirty="0" smtClean="0"/>
              <a:t> de la </a:t>
            </a:r>
            <a:r>
              <a:rPr lang="cs-CZ" sz="2000" b="1" dirty="0" err="1" smtClean="0"/>
              <a:t>clase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pasada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699707" y="1464201"/>
            <a:ext cx="3641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Salí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corriendo</a:t>
            </a:r>
            <a:r>
              <a:rPr lang="cs-CZ" sz="2000" b="1" dirty="0" smtClean="0"/>
              <a:t> al </a:t>
            </a:r>
            <a:r>
              <a:rPr lang="cs-CZ" sz="2000" b="1" dirty="0" err="1" smtClean="0"/>
              <a:t>oír</a:t>
            </a:r>
            <a:r>
              <a:rPr lang="cs-CZ" sz="2000" b="1" dirty="0" smtClean="0"/>
              <a:t> la </a:t>
            </a:r>
            <a:r>
              <a:rPr lang="cs-CZ" sz="2000" b="1" dirty="0" err="1" smtClean="0"/>
              <a:t>explosión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48088" y="2204864"/>
            <a:ext cx="5414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Los </a:t>
            </a:r>
            <a:r>
              <a:rPr lang="cs-CZ" sz="2000" b="1" dirty="0" err="1" smtClean="0"/>
              <a:t>ladrones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salieron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huyendo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lugar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del</a:t>
            </a:r>
            <a:r>
              <a:rPr lang="cs-CZ" sz="2000" b="1" dirty="0" smtClean="0"/>
              <a:t> robo.</a:t>
            </a:r>
            <a:endParaRPr lang="cs-CZ" sz="20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75275" y="2996952"/>
            <a:ext cx="7730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Empezó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jugando</a:t>
            </a:r>
            <a:r>
              <a:rPr lang="cs-CZ" sz="2000" b="1" dirty="0" smtClean="0"/>
              <a:t> al </a:t>
            </a:r>
            <a:r>
              <a:rPr lang="cs-CZ" sz="2000" b="1" dirty="0" err="1" smtClean="0"/>
              <a:t>fútbol</a:t>
            </a:r>
            <a:r>
              <a:rPr lang="cs-CZ" sz="2000" b="1" dirty="0" smtClean="0"/>
              <a:t> en la </a:t>
            </a:r>
            <a:r>
              <a:rPr lang="cs-CZ" sz="2000" b="1" dirty="0" err="1" smtClean="0"/>
              <a:t>calle</a:t>
            </a:r>
            <a:r>
              <a:rPr lang="cs-CZ" sz="2000" b="1" dirty="0" smtClean="0"/>
              <a:t> y </a:t>
            </a:r>
            <a:r>
              <a:rPr lang="cs-CZ" sz="2000" b="1" dirty="0" err="1" smtClean="0"/>
              <a:t>terminó</a:t>
            </a:r>
            <a:r>
              <a:rPr lang="cs-CZ" sz="2000" b="1" dirty="0" smtClean="0"/>
              <a:t> en la </a:t>
            </a:r>
            <a:r>
              <a:rPr lang="cs-CZ" sz="2000" b="1" dirty="0" err="1" smtClean="0"/>
              <a:t>selección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nacional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1327559" y="4839417"/>
            <a:ext cx="6027958" cy="648072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Vystřelil jsem ven, když jsem uslyšel výbuch.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355449" y="4839417"/>
            <a:ext cx="6027958" cy="648072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Zloděli</a:t>
            </a:r>
            <a:r>
              <a:rPr lang="cs-CZ" sz="2400" b="1" dirty="0" smtClean="0">
                <a:solidFill>
                  <a:schemeClr val="tx1"/>
                </a:solidFill>
              </a:rPr>
              <a:t> se dali na útěk z míst </a:t>
            </a:r>
            <a:r>
              <a:rPr lang="cs-CZ" sz="2400" b="1" dirty="0" err="1" smtClean="0">
                <a:solidFill>
                  <a:schemeClr val="tx1"/>
                </a:solidFill>
              </a:rPr>
              <a:t>kráteže</a:t>
            </a:r>
            <a:r>
              <a:rPr lang="cs-CZ" sz="2400" b="1" dirty="0" smtClean="0">
                <a:solidFill>
                  <a:schemeClr val="tx1"/>
                </a:solidFill>
              </a:rPr>
              <a:t>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1029170" y="4849704"/>
            <a:ext cx="6624736" cy="648072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Začneme opakováním gramatiky z minulé lekce.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857883" y="4849704"/>
            <a:ext cx="7023091" cy="648072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Začal s fotbalem na ulici a dotáhl to do reprezentace.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11560" y="3861048"/>
            <a:ext cx="28041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latin typeface="Calibri"/>
              </a:rPr>
              <a:t>¡</a:t>
            </a:r>
            <a:r>
              <a:rPr lang="cs-CZ" sz="2000" b="1" dirty="0" err="1" smtClean="0"/>
              <a:t>Vete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lavando</a:t>
            </a:r>
            <a:r>
              <a:rPr lang="cs-CZ" sz="2000" b="1" dirty="0" smtClean="0"/>
              <a:t> los </a:t>
            </a:r>
            <a:r>
              <a:rPr lang="cs-CZ" sz="2000" b="1" dirty="0" err="1" smtClean="0"/>
              <a:t>platos</a:t>
            </a:r>
            <a:r>
              <a:rPr lang="cs-CZ" sz="2000" b="1" dirty="0" smtClean="0"/>
              <a:t>!</a:t>
            </a:r>
            <a:endParaRPr lang="cs-CZ" sz="2000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1355449" y="4849704"/>
            <a:ext cx="6027958" cy="648072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Začni už umývat </a:t>
            </a:r>
            <a:r>
              <a:rPr lang="cs-CZ" sz="2400" b="1" dirty="0" err="1" smtClean="0">
                <a:solidFill>
                  <a:schemeClr val="tx1"/>
                </a:solidFill>
              </a:rPr>
              <a:t>nadobí</a:t>
            </a:r>
            <a:r>
              <a:rPr lang="cs-CZ" sz="2400" b="1" dirty="0" smtClean="0">
                <a:solidFill>
                  <a:schemeClr val="tx1"/>
                </a:solidFill>
              </a:rPr>
              <a:t>!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204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  <p:bldP spid="7" grpId="0" animBg="1"/>
      <p:bldP spid="8" grpId="0" animBg="1"/>
      <p:bldP spid="9" grpId="0" animBg="1"/>
      <p:bldP spid="10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2411760" y="260648"/>
            <a:ext cx="3024336" cy="936104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Trvání či opakování děje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95536" y="1561379"/>
            <a:ext cx="1656184" cy="611002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ANDAR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95536" y="2430227"/>
            <a:ext cx="1656184" cy="611002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IR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93304" y="3284984"/>
            <a:ext cx="1656184" cy="611002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LLEVAR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93304" y="4077072"/>
            <a:ext cx="1656184" cy="611002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QUEDARSE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68976" y="4941168"/>
            <a:ext cx="1656184" cy="611002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SEGUIR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04352" y="5805264"/>
            <a:ext cx="1656184" cy="611002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VENIR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195736" y="1666825"/>
            <a:ext cx="61626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Opakování, Pejorativní zabarvení, CZ : Kudy chodí, tudy…</a:t>
            </a:r>
            <a:endParaRPr lang="cs-CZ" sz="20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195736" y="2528201"/>
            <a:ext cx="3963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Postupně se realizující, gradující děj</a:t>
            </a:r>
            <a:endParaRPr lang="cs-CZ" sz="20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195736" y="3284984"/>
            <a:ext cx="56788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Trvající děj, překládáme jako „už, již“. Používá se ve </a:t>
            </a:r>
          </a:p>
          <a:p>
            <a:r>
              <a:rPr lang="cs-CZ" sz="2000" b="1" dirty="0" smtClean="0"/>
              <a:t>spojení „</a:t>
            </a:r>
            <a:r>
              <a:rPr lang="cs-CZ" sz="2000" b="1" dirty="0" err="1" smtClean="0"/>
              <a:t>desde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hace</a:t>
            </a:r>
            <a:r>
              <a:rPr lang="cs-CZ" sz="2000" b="1" dirty="0" smtClean="0"/>
              <a:t> …“ – už od</a:t>
            </a:r>
            <a:endParaRPr lang="cs-CZ" sz="20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195736" y="5050723"/>
            <a:ext cx="6209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Překládáme jako „stále něco dělám, přestože / ačkoliv…“</a:t>
            </a:r>
            <a:endParaRPr lang="cs-CZ" sz="20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168703" y="5602933"/>
            <a:ext cx="59656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- Trvání děje od určitého momentu v minulosti (</a:t>
            </a:r>
            <a:r>
              <a:rPr lang="cs-CZ" sz="2000" b="1" dirty="0" err="1" smtClean="0"/>
              <a:t>desde</a:t>
            </a:r>
            <a:r>
              <a:rPr lang="cs-CZ" sz="2000" b="1" dirty="0" smtClean="0"/>
              <a:t>)</a:t>
            </a:r>
          </a:p>
          <a:p>
            <a:r>
              <a:rPr lang="cs-CZ" sz="2000" b="1" dirty="0" smtClean="0"/>
              <a:t>do okamžiku promluvy.</a:t>
            </a:r>
          </a:p>
          <a:p>
            <a:r>
              <a:rPr lang="cs-CZ" sz="2000" b="1" dirty="0" smtClean="0"/>
              <a:t>- Gradování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xmlns="" val="228083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548680"/>
            <a:ext cx="47912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Llevo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esperándote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desde</a:t>
            </a:r>
            <a:r>
              <a:rPr lang="cs-CZ" sz="2000" b="1" dirty="0" smtClean="0"/>
              <a:t>  </a:t>
            </a:r>
            <a:r>
              <a:rPr lang="cs-CZ" sz="2000" b="1" dirty="0" err="1" smtClean="0"/>
              <a:t>hace</a:t>
            </a:r>
            <a:r>
              <a:rPr lang="cs-CZ" sz="2000" b="1" dirty="0" smtClean="0"/>
              <a:t> media hora.</a:t>
            </a:r>
            <a:endParaRPr lang="cs-CZ" sz="2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83" y="1156682"/>
            <a:ext cx="464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Mi </a:t>
            </a:r>
            <a:r>
              <a:rPr lang="cs-CZ" sz="2000" b="1" dirty="0" err="1" smtClean="0"/>
              <a:t>madre</a:t>
            </a:r>
            <a:r>
              <a:rPr lang="cs-CZ" sz="2000" b="1" dirty="0" smtClean="0"/>
              <a:t> se </a:t>
            </a:r>
            <a:r>
              <a:rPr lang="cs-CZ" sz="2000" b="1" dirty="0" err="1" smtClean="0"/>
              <a:t>quedó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leyendo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toda</a:t>
            </a:r>
            <a:r>
              <a:rPr lang="cs-CZ" sz="2000" b="1" dirty="0" smtClean="0"/>
              <a:t> la </a:t>
            </a:r>
            <a:r>
              <a:rPr lang="cs-CZ" sz="2000" b="1" dirty="0" err="1" smtClean="0"/>
              <a:t>tarde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498456" y="1788785"/>
            <a:ext cx="38406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Mi </a:t>
            </a:r>
            <a:r>
              <a:rPr lang="cs-CZ" sz="2000" b="1" dirty="0" err="1" smtClean="0"/>
              <a:t>vecina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anda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contando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chismes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498456" y="2491700"/>
            <a:ext cx="5387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Desde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ayer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vengo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pensando</a:t>
            </a:r>
            <a:r>
              <a:rPr lang="cs-CZ" sz="2000" b="1" dirty="0" smtClean="0"/>
              <a:t> en </a:t>
            </a:r>
            <a:r>
              <a:rPr lang="cs-CZ" sz="2000" b="1" dirty="0" err="1" smtClean="0"/>
              <a:t>lo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que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dijiste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509936" y="3207900"/>
            <a:ext cx="4626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Estas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cosas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vienen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pasando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cada</a:t>
            </a:r>
            <a:r>
              <a:rPr lang="cs-CZ" sz="2000" b="1" dirty="0" smtClean="0"/>
              <a:t> vez </a:t>
            </a:r>
            <a:r>
              <a:rPr lang="cs-CZ" sz="2000" b="1" dirty="0" err="1" smtClean="0"/>
              <a:t>más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521416" y="3934936"/>
            <a:ext cx="5438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Nos </a:t>
            </a:r>
            <a:r>
              <a:rPr lang="cs-CZ" sz="2000" b="1" dirty="0" err="1" smtClean="0"/>
              <a:t>vamos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haciéndonos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viejos</a:t>
            </a:r>
            <a:r>
              <a:rPr lang="cs-CZ" sz="2000" b="1" dirty="0" smtClean="0"/>
              <a:t> sin </a:t>
            </a:r>
            <a:r>
              <a:rPr lang="cs-CZ" sz="2000" b="1" dirty="0" err="1" smtClean="0"/>
              <a:t>darnos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cuenta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542679" y="4869160"/>
            <a:ext cx="7023091" cy="648072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Od včerejška stále musím myslet na to, cos mi řekla.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42679" y="4869160"/>
            <a:ext cx="7023091" cy="648072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Tyhle věci se stávají stále častěji.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556823" y="4869160"/>
            <a:ext cx="7023091" cy="648072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Moje máma pročetla celé odpoledne.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556823" y="4869160"/>
            <a:ext cx="7023091" cy="648072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Už na tebe čekám půl hodiny.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39583" y="4869160"/>
            <a:ext cx="7023091" cy="648072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Moje sousedka pomlouvá kudy chodí.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58391" y="4869160"/>
            <a:ext cx="7023091" cy="648072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Pomalu stárneme, aniž bychom si to uvědomovali.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180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699792" y="260648"/>
            <a:ext cx="3024336" cy="936104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Konec děje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95536" y="1561379"/>
            <a:ext cx="1800200" cy="1075534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ACABAR TERMINAR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95536" y="3789040"/>
            <a:ext cx="1656184" cy="611002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SALIR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339752" y="1844824"/>
            <a:ext cx="1333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„Nakonec“</a:t>
            </a:r>
            <a:endParaRPr lang="cs-CZ" sz="20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213288" y="3889467"/>
            <a:ext cx="30710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Se slovesy GANAR, PERDER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xmlns="" val="161317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72711" y="499537"/>
            <a:ext cx="3728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De </a:t>
            </a:r>
            <a:r>
              <a:rPr lang="cs-CZ" sz="2000" b="1" dirty="0" err="1" smtClean="0"/>
              <a:t>este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partido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salimos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ganando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652097" y="1321713"/>
            <a:ext cx="3863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Acabó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dándose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cuenta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su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error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1321511" y="4725145"/>
            <a:ext cx="6027958" cy="648072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Nakonec si uvědomil svoji chybu.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325743" y="4725145"/>
            <a:ext cx="6027958" cy="648072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Z tohoto zápasu jsme vyšli vítězně.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218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47</TotalTime>
  <Words>412</Words>
  <Application>Microsoft Office PowerPoint</Application>
  <PresentationFormat>Předvádění na obrazovce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Sousedství</vt:lpstr>
      <vt:lpstr>Opisné vazby s gerundiem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Opisné vazby s gerundiem</dc:title>
  <dc:creator>Nano</dc:creator>
  <cp:lastModifiedBy>smoldasova</cp:lastModifiedBy>
  <cp:revision>8</cp:revision>
  <dcterms:created xsi:type="dcterms:W3CDTF">2013-03-29T12:48:50Z</dcterms:created>
  <dcterms:modified xsi:type="dcterms:W3CDTF">2013-10-30T17:22:02Z</dcterms:modified>
</cp:coreProperties>
</file>