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2D0F54-2EB0-4450-B2B9-FF5A05399B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270BD5-06EF-44A6-B25A-A62320D32D56}" type="datetimeFigureOut">
              <a:rPr lang="cs-CZ" smtClean="0"/>
              <a:pPr/>
              <a:t>30.10.2013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Opisné vazby s infinitivem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67544" y="5229200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977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260648"/>
            <a:ext cx="4147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Doplň vhodnou opisnou vazbu: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23728" y="1035209"/>
            <a:ext cx="2687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hablar</a:t>
            </a:r>
            <a:r>
              <a:rPr lang="cs-CZ" sz="2000" b="1" dirty="0" smtClean="0"/>
              <a:t>! </a:t>
            </a:r>
            <a:r>
              <a:rPr lang="cs-CZ" sz="2000" b="1" dirty="0" err="1" smtClean="0"/>
              <a:t>Eres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pesado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598813" y="983237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</a:t>
            </a:r>
            <a:r>
              <a:rPr lang="cs-CZ" sz="2000" b="1" dirty="0" err="1" smtClean="0">
                <a:solidFill>
                  <a:schemeClr val="tx1"/>
                </a:solidFill>
              </a:rPr>
              <a:t>tú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98812" y="1009223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Deja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2476" y="1628800"/>
            <a:ext cx="4519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Después</a:t>
            </a:r>
            <a:r>
              <a:rPr lang="cs-CZ" sz="2000" b="1" dirty="0" smtClean="0"/>
              <a:t> de 8 </a:t>
            </a:r>
            <a:r>
              <a:rPr lang="cs-CZ" sz="2000" b="1" dirty="0" err="1" smtClean="0"/>
              <a:t>aňos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estudiar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alemán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5101983" y="1628800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26898" y="1628800"/>
            <a:ext cx="1254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gustarme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5101983" y="1628800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acabó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82476" y="2369433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Qué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bueno</a:t>
            </a:r>
            <a:r>
              <a:rPr lang="cs-CZ" sz="2000" b="1" dirty="0" smtClean="0"/>
              <a:t>! 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2067206" y="2317461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</a:t>
            </a:r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779912" y="2369433"/>
            <a:ext cx="4607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contratarme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Maňana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empiezo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trabajar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2067205" y="2339934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acaban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98813" y="3028890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1089653" y="297691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</a:t>
            </a:r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614341" y="3028890"/>
            <a:ext cx="2878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comprender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dices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1089653" y="297691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llego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98813" y="3660993"/>
            <a:ext cx="4484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provocaba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tal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manera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día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5004048" y="3663552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</a:t>
            </a:r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531979" y="3697425"/>
            <a:ext cx="1049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pegarle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5007064" y="3671439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llegué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98813" y="4356258"/>
            <a:ext cx="3901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Aunque</a:t>
            </a:r>
            <a:r>
              <a:rPr lang="cs-CZ" sz="2000" b="1" dirty="0" smtClean="0"/>
              <a:t> no </a:t>
            </a:r>
            <a:r>
              <a:rPr lang="cs-CZ" sz="2000" b="1" dirty="0" err="1" smtClean="0"/>
              <a:t>podía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pagar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hipoteca</a:t>
            </a:r>
            <a:endParaRPr lang="cs-CZ" sz="2000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4499881" y="435625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</a:t>
            </a:r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127322" y="4408230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solucionar</a:t>
            </a:r>
            <a:r>
              <a:rPr lang="cs-CZ" sz="2000" b="1" dirty="0" smtClean="0"/>
              <a:t> 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82476" y="4829090"/>
            <a:ext cx="4801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problema</a:t>
            </a:r>
            <a:r>
              <a:rPr lang="cs-CZ" sz="2000" b="1" dirty="0" smtClean="0"/>
              <a:t> con el </a:t>
            </a:r>
            <a:r>
              <a:rPr lang="cs-CZ" sz="2000" b="1" dirty="0" err="1" smtClean="0"/>
              <a:t>préstamo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sus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padres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26" name="Zaoblený obdélník 25"/>
          <p:cNvSpPr/>
          <p:nvPr/>
        </p:nvSpPr>
        <p:spPr>
          <a:xfrm>
            <a:off x="4499880" y="437700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llegó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18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843808" y="260648"/>
            <a:ext cx="2808312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Ostatní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54890" y="1556792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DAR POR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54890" y="2811604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QUEDAR POR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85802" y="4063320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QUEDAR(SE) EN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21629" y="5301208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VENIR 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46263" y="1680773"/>
            <a:ext cx="4647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Přemrštěná reakce, zbláznit se do něčeho.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43808" y="2994806"/>
            <a:ext cx="897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Zbývat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25160" y="4216017"/>
            <a:ext cx="2943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Dohodnout se (na něčem)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43808" y="5333372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000" b="1" dirty="0" smtClean="0"/>
              <a:t>Přibližně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sloužit k (něčemu)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113298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79712" y="260648"/>
            <a:ext cx="4147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Doplň vhodnou opisnou vazbu: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268760"/>
            <a:ext cx="1047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Y </a:t>
            </a:r>
            <a:r>
              <a:rPr lang="cs-CZ" sz="2000" b="1" dirty="0" err="1" smtClean="0"/>
              <a:t>ahora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378013" y="1242774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70221" y="1268760"/>
            <a:ext cx="5019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hacer</a:t>
            </a:r>
            <a:r>
              <a:rPr lang="cs-CZ" sz="2000" b="1" dirty="0" smtClean="0"/>
              <a:t> sólo el pastel y la fiesta </a:t>
            </a:r>
            <a:r>
              <a:rPr lang="cs-CZ" sz="2000" b="1" dirty="0" err="1" smtClean="0"/>
              <a:t>está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preparada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378013" y="1242774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queda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347864" y="1912392"/>
            <a:ext cx="1862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ir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cenar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fuera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454797" y="1847256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</a:t>
            </a:r>
            <a:r>
              <a:rPr lang="cs-CZ" sz="2000" b="1" dirty="0" err="1" smtClean="0">
                <a:solidFill>
                  <a:schemeClr val="tx1"/>
                </a:solidFill>
              </a:rPr>
              <a:t>nosotros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4797" y="1847256"/>
            <a:ext cx="2651408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Hemos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quedado</a:t>
            </a:r>
            <a:r>
              <a:rPr lang="cs-CZ" sz="2000" b="1" dirty="0" smtClean="0">
                <a:solidFill>
                  <a:schemeClr val="tx1"/>
                </a:solidFill>
              </a:rPr>
              <a:t> en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54797" y="2588121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979873" y="2543397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491860" y="2606367"/>
            <a:ext cx="4548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leer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novelas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criminales</a:t>
            </a:r>
            <a:r>
              <a:rPr lang="cs-CZ" sz="2000" b="1" dirty="0" smtClean="0"/>
              <a:t> de Agata </a:t>
            </a:r>
            <a:r>
              <a:rPr lang="cs-CZ" sz="2000" b="1" dirty="0" err="1" smtClean="0"/>
              <a:t>Christie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979872" y="2554395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dio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por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9468" y="3244914"/>
            <a:ext cx="2047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El </a:t>
            </a:r>
            <a:r>
              <a:rPr lang="cs-CZ" sz="2000" b="1" dirty="0" err="1" smtClean="0"/>
              <a:t>nuevo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director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2504787" y="321892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049659" y="3219657"/>
            <a:ext cx="4043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a </a:t>
            </a:r>
            <a:r>
              <a:rPr lang="cs-CZ" sz="2000" b="1" dirty="0" err="1" smtClean="0"/>
              <a:t>resolver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problemas</a:t>
            </a:r>
            <a:r>
              <a:rPr lang="cs-CZ" sz="2000" b="1" dirty="0" smtClean="0"/>
              <a:t> de la </a:t>
            </a:r>
            <a:r>
              <a:rPr lang="cs-CZ" sz="2000" b="1" dirty="0" err="1" smtClean="0"/>
              <a:t>empresa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2491860" y="3219657"/>
            <a:ext cx="1524915" cy="7133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viene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</a:p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ha </a:t>
            </a:r>
            <a:r>
              <a:rPr lang="cs-CZ" sz="2000" b="1" dirty="0" err="1" smtClean="0">
                <a:solidFill>
                  <a:schemeClr val="tx1"/>
                </a:solidFill>
              </a:rPr>
              <a:t>venido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692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67544" y="1484784"/>
            <a:ext cx="770485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FIALOVÁ, I., V. JUŘINOVÁ, a J. ŠKUTOVÁ.  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Španělská slovesa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1.vyd. Brno 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2006. ISBN 80-251-1000-1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Kap.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30, s.132 – 136.</a:t>
            </a: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843808" y="260648"/>
            <a:ext cx="2592288" cy="72008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Zdroje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5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539552" y="1196752"/>
            <a:ext cx="6984776" cy="13681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Jsou vazby, ve kterých sloveso ve tvaru určitém ztrácí svůj původní význam, a modifikuje význam slovesa významového v infinitivu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1640" y="476672"/>
            <a:ext cx="5308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Opisné vazby – </a:t>
            </a:r>
            <a:r>
              <a:rPr lang="cs-CZ" sz="2800" b="1" dirty="0" err="1" smtClean="0"/>
              <a:t>perífrasis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verbales</a:t>
            </a:r>
            <a:r>
              <a:rPr lang="cs-CZ" sz="2800" b="1" dirty="0" smtClean="0"/>
              <a:t>:</a:t>
            </a:r>
            <a:endParaRPr lang="cs-CZ" sz="28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562950" y="2852936"/>
            <a:ext cx="4896544" cy="13681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Příklad CZ: Dal si říct. Pustil se do čtení. Rozplakal se, </a:t>
            </a:r>
            <a:r>
              <a:rPr lang="cs-CZ" sz="2400" b="1" dirty="0" err="1" smtClean="0">
                <a:solidFill>
                  <a:schemeClr val="tx1"/>
                </a:solidFill>
              </a:rPr>
              <a:t>apod</a:t>
            </a:r>
            <a:r>
              <a:rPr lang="cs-CZ" sz="2400" b="1" dirty="0" smtClean="0">
                <a:solidFill>
                  <a:schemeClr val="tx1"/>
                </a:solidFill>
              </a:rPr>
              <a:t>…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8446" y="4725144"/>
            <a:ext cx="70269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Pozn</a:t>
            </a:r>
            <a:r>
              <a:rPr lang="cs-CZ" sz="2400" b="1" dirty="0" smtClean="0"/>
              <a:t>: Čeština používá jiných způsobů vyjádření: např. 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zpodstatnělá slovesa: čtení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předpony: </a:t>
            </a:r>
            <a:r>
              <a:rPr lang="cs-CZ" sz="2400" b="1" dirty="0" err="1" smtClean="0"/>
              <a:t>roz</a:t>
            </a:r>
            <a:r>
              <a:rPr lang="cs-CZ" sz="2400" b="1" dirty="0" smtClean="0"/>
              <a:t>-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jiné, viz dále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7856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415427" y="980728"/>
            <a:ext cx="2808312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Začátek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395536" y="2492896"/>
            <a:ext cx="2808312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Průběh děje, trvání, opakování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4005064"/>
            <a:ext cx="2808312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Konec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5536" y="5517232"/>
            <a:ext cx="2808312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Ostatní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 flipH="1">
            <a:off x="3309488" y="160792"/>
            <a:ext cx="233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Menú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044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699792" y="332656"/>
            <a:ext cx="2808312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Začátek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6876256" y="5909888"/>
            <a:ext cx="1440160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Menú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0509" y="1556792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DAR EN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33524" y="2420888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ECHARSE 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3524" y="3284984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PONERSE 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5632" y="4132608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ROMPER 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5632" y="4932492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IR A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65632" y="5817531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LIARSE 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879307" y="1556792"/>
            <a:ext cx="4412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Zatvrdit se (v něčem), pojí se se slovesy </a:t>
            </a:r>
          </a:p>
          <a:p>
            <a:r>
              <a:rPr lang="cs-CZ" sz="2000" b="1" dirty="0" smtClean="0"/>
              <a:t>PENSAR, DECIR, CREER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879307" y="2269321"/>
            <a:ext cx="45459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Se slovesy pohybu; se slovesy nálady a</a:t>
            </a:r>
          </a:p>
          <a:p>
            <a:r>
              <a:rPr lang="cs-CZ" sz="2000" b="1" dirty="0" smtClean="0"/>
              <a:t>meteorologickými jevy; ustálená fráze </a:t>
            </a:r>
          </a:p>
          <a:p>
            <a:r>
              <a:rPr lang="cs-CZ" sz="2000" b="1" dirty="0" smtClean="0"/>
              <a:t>– </a:t>
            </a:r>
            <a:r>
              <a:rPr lang="cs-CZ" sz="2000" b="1" i="1" dirty="0" smtClean="0"/>
              <a:t>ECHARSE A PERDER – </a:t>
            </a:r>
            <a:r>
              <a:rPr lang="cs-CZ" sz="2000" b="1" dirty="0" smtClean="0"/>
              <a:t>zkazit se, zničit se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878281" y="3406622"/>
            <a:ext cx="5259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Začít, pustit se do (něčeho), dát se do (něčeho – </a:t>
            </a:r>
          </a:p>
          <a:p>
            <a:r>
              <a:rPr lang="cs-CZ" sz="2000" b="1" dirty="0" smtClean="0"/>
              <a:t>meteorologické jevy)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878281" y="4224606"/>
            <a:ext cx="5421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Náhlý začátek, obvykle se slovesy: REÍR, LLORAR, </a:t>
            </a:r>
          </a:p>
          <a:p>
            <a:r>
              <a:rPr lang="cs-CZ" sz="2000" b="1" dirty="0" smtClean="0"/>
              <a:t>HABLAR, GRITAR, CHILLAR, CANTAR, LLOVER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916849" y="5133513"/>
            <a:ext cx="5344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Budocí</a:t>
            </a:r>
            <a:r>
              <a:rPr lang="cs-CZ" sz="2000" b="1" dirty="0" smtClean="0"/>
              <a:t> čas, v CZ vyjádříme dokonavým slovesem</a:t>
            </a:r>
            <a:endParaRPr lang="cs-CZ" sz="2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878281" y="5955455"/>
            <a:ext cx="3596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Hovorové, pejorativní vyjádření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295031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03039"/>
            <a:ext cx="3360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Dio</a:t>
            </a:r>
            <a:r>
              <a:rPr lang="cs-CZ" sz="2400" b="1" dirty="0" smtClean="0"/>
              <a:t> en </a:t>
            </a:r>
            <a:r>
              <a:rPr lang="cs-CZ" sz="2400" b="1" dirty="0" err="1" smtClean="0"/>
              <a:t>pensar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mal</a:t>
            </a:r>
            <a:r>
              <a:rPr lang="cs-CZ" sz="2400" b="1" dirty="0" smtClean="0"/>
              <a:t> de mí.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34697" y="764784"/>
            <a:ext cx="5186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Se </a:t>
            </a:r>
            <a:r>
              <a:rPr lang="cs-CZ" sz="2400" b="1" dirty="0" err="1" smtClean="0"/>
              <a:t>echó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correr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cuando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vio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autobús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86421" y="1758007"/>
            <a:ext cx="579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Si </a:t>
            </a:r>
            <a:r>
              <a:rPr lang="cs-CZ" sz="2400" b="1" dirty="0" err="1" smtClean="0"/>
              <a:t>dejas</a:t>
            </a:r>
            <a:r>
              <a:rPr lang="cs-CZ" sz="2400" b="1" dirty="0" smtClean="0"/>
              <a:t> la </a:t>
            </a:r>
            <a:r>
              <a:rPr lang="cs-CZ" sz="2400" b="1" dirty="0" err="1" smtClean="0"/>
              <a:t>leche</a:t>
            </a:r>
            <a:r>
              <a:rPr lang="cs-CZ" sz="2400" b="1" dirty="0" smtClean="0"/>
              <a:t> en la </a:t>
            </a:r>
            <a:r>
              <a:rPr lang="cs-CZ" sz="2400" b="1" dirty="0" err="1" smtClean="0"/>
              <a:t>mesa</a:t>
            </a:r>
            <a:r>
              <a:rPr lang="cs-CZ" sz="2400" b="1" dirty="0" smtClean="0"/>
              <a:t> se echa a </a:t>
            </a:r>
            <a:r>
              <a:rPr lang="cs-CZ" sz="2400" b="1" dirty="0" err="1" smtClean="0"/>
              <a:t>perder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4882" y="1234442"/>
            <a:ext cx="441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Cuando</a:t>
            </a:r>
            <a:r>
              <a:rPr lang="cs-CZ" sz="2400" b="1" dirty="0" smtClean="0"/>
              <a:t> se </a:t>
            </a:r>
            <a:r>
              <a:rPr lang="cs-CZ" sz="2400" b="1" dirty="0" err="1" smtClean="0"/>
              <a:t>lo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dije</a:t>
            </a:r>
            <a:r>
              <a:rPr lang="cs-CZ" sz="2400" b="1" dirty="0" smtClean="0"/>
              <a:t> se </a:t>
            </a:r>
            <a:r>
              <a:rPr lang="cs-CZ" sz="2400" b="1" dirty="0" err="1" smtClean="0"/>
              <a:t>echó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llorar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7408" y="2293089"/>
            <a:ext cx="2324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Ponte a </a:t>
            </a:r>
            <a:r>
              <a:rPr lang="cs-CZ" sz="2400" b="1" dirty="0" err="1" smtClean="0"/>
              <a:t>estudiar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82603" y="2523921"/>
            <a:ext cx="2240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Se puso a </a:t>
            </a:r>
            <a:r>
              <a:rPr lang="cs-CZ" sz="2400" b="1" dirty="0" err="1" smtClean="0"/>
              <a:t>llover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03329" y="3005018"/>
            <a:ext cx="6963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Cuando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quité</a:t>
            </a:r>
            <a:r>
              <a:rPr lang="cs-CZ" sz="2400" b="1" dirty="0" smtClean="0"/>
              <a:t> el </a:t>
            </a:r>
            <a:r>
              <a:rPr lang="cs-CZ" sz="2400" b="1" dirty="0" err="1" smtClean="0"/>
              <a:t>cochecito</a:t>
            </a:r>
            <a:r>
              <a:rPr lang="cs-CZ" sz="2400" b="1" dirty="0" smtClean="0"/>
              <a:t> al </a:t>
            </a:r>
            <a:r>
              <a:rPr lang="cs-CZ" sz="2400" b="1" dirty="0" err="1" smtClean="0"/>
              <a:t>niňo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rompió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gritar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41314" y="3543399"/>
            <a:ext cx="324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Te </a:t>
            </a:r>
            <a:r>
              <a:rPr lang="cs-CZ" sz="2400" b="1" dirty="0" err="1" smtClean="0"/>
              <a:t>voy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decir</a:t>
            </a:r>
            <a:r>
              <a:rPr lang="cs-CZ" sz="2400" b="1" dirty="0" smtClean="0"/>
              <a:t> la </a:t>
            </a:r>
            <a:r>
              <a:rPr lang="cs-CZ" sz="2400" b="1" dirty="0" err="1" smtClean="0"/>
              <a:t>verdad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7408" y="4017128"/>
            <a:ext cx="573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Cuando</a:t>
            </a:r>
            <a:r>
              <a:rPr lang="cs-CZ" sz="2400" b="1" dirty="0" smtClean="0"/>
              <a:t> se </a:t>
            </a:r>
            <a:r>
              <a:rPr lang="cs-CZ" sz="2400" b="1" dirty="0" err="1" smtClean="0"/>
              <a:t>lía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hablar</a:t>
            </a:r>
            <a:r>
              <a:rPr lang="cs-CZ" sz="2400" b="1" dirty="0" smtClean="0"/>
              <a:t> no </a:t>
            </a:r>
            <a:r>
              <a:rPr lang="cs-CZ" sz="2400" b="1" dirty="0" err="1" smtClean="0"/>
              <a:t>hay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quien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le</a:t>
            </a:r>
            <a:r>
              <a:rPr lang="cs-CZ" sz="2400" b="1" dirty="0" smtClean="0"/>
              <a:t> pare.</a:t>
            </a:r>
            <a:endParaRPr lang="cs-CZ" sz="24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1631617" y="4725144"/>
            <a:ext cx="5634917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Pustil se do běhu, …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631617" y="4729884"/>
            <a:ext cx="5634917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Když necháš mléko na stole, zkazí se.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649521" y="4729884"/>
            <a:ext cx="5634917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Když začne mluvit, nikdo ho nezastaví.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631617" y="4745124"/>
            <a:ext cx="5634917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Řeknu ti pravdu.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649521" y="4745124"/>
            <a:ext cx="5634917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Dej se do učení. Pusť se do učení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623571" y="4725144"/>
            <a:ext cx="5634917" cy="91138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Pustil se do běhu, …Když jsem jí to řekl, dala se do pláče.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631616" y="4745124"/>
            <a:ext cx="5634917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Začal si o mě myslet to nejhorší.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631617" y="4745124"/>
            <a:ext cx="5634917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Rozpršelo se. Dalo se do deště.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1623572" y="4745124"/>
            <a:ext cx="5634917" cy="916124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Když jsem tomu dítěti vzal autíčko, rozkřičelo se.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05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51720" y="465664"/>
            <a:ext cx="4147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Doplň vhodnou opisnou vazbu: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226700" y="1160748"/>
            <a:ext cx="2497428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19200" y="1160748"/>
            <a:ext cx="2807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Cuando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menos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esperé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3250716" y="1160748"/>
            <a:ext cx="2497428" cy="5400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rompió</a:t>
            </a:r>
            <a:r>
              <a:rPr lang="cs-CZ" sz="2000" b="1" dirty="0" smtClean="0">
                <a:solidFill>
                  <a:schemeClr val="tx1"/>
                </a:solidFill>
              </a:rPr>
              <a:t> a/ se puso / se </a:t>
            </a:r>
            <a:r>
              <a:rPr lang="cs-CZ" sz="2000" b="1" dirty="0" err="1" smtClean="0">
                <a:solidFill>
                  <a:schemeClr val="tx1"/>
                </a:solidFill>
              </a:rPr>
              <a:t>echó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24128" y="1160748"/>
            <a:ext cx="977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llover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19200" y="1834792"/>
            <a:ext cx="3404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Cuando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conté</a:t>
            </a:r>
            <a:r>
              <a:rPr lang="cs-CZ" sz="2000" b="1" dirty="0" smtClean="0"/>
              <a:t> el </a:t>
            </a:r>
            <a:r>
              <a:rPr lang="cs-CZ" sz="2000" b="1" dirty="0" err="1" smtClean="0"/>
              <a:t>chiste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Javi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3765315" y="1834792"/>
            <a:ext cx="1468230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44224" y="1860778"/>
            <a:ext cx="855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reírse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3756807" y="1834792"/>
            <a:ext cx="1468230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rompió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9016" y="2435958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Maňana</a:t>
            </a:r>
            <a:r>
              <a:rPr lang="cs-CZ" sz="2000" b="1" dirty="0" smtClean="0"/>
              <a:t> no </a:t>
            </a:r>
            <a:endParaRPr lang="cs-CZ" sz="20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1842030" y="2422146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485520" y="2470545"/>
            <a:ext cx="676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salir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1842030" y="2418573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vamos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98860" y="3084929"/>
            <a:ext cx="1698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Cuando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Elvira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2121525" y="303041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 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699476" y="3092926"/>
            <a:ext cx="3147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trabajar</a:t>
            </a:r>
            <a:r>
              <a:rPr lang="cs-CZ" sz="2000" b="1" dirty="0" smtClean="0"/>
              <a:t>, no se </a:t>
            </a:r>
            <a:r>
              <a:rPr lang="cs-CZ" sz="2000" b="1" dirty="0" err="1" smtClean="0"/>
              <a:t>deja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distraer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2114317" y="3032957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  se </a:t>
            </a:r>
            <a:r>
              <a:rPr lang="cs-CZ" sz="2000" b="1" dirty="0" err="1" smtClean="0">
                <a:solidFill>
                  <a:schemeClr val="tx1"/>
                </a:solidFill>
              </a:rPr>
              <a:t>pone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14532" y="3733001"/>
            <a:ext cx="2187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Mi </a:t>
            </a:r>
            <a:r>
              <a:rPr lang="cs-CZ" sz="2000" b="1" dirty="0" err="1" smtClean="0"/>
              <a:t>vecina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siempre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2723062" y="3733001"/>
            <a:ext cx="1402463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 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162180" y="3733001"/>
            <a:ext cx="3294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hablar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así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no la </a:t>
            </a:r>
            <a:r>
              <a:rPr lang="cs-CZ" sz="2000" b="1" dirty="0" err="1" smtClean="0"/>
              <a:t>escucho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25" name="Zaoblený obdélník 24"/>
          <p:cNvSpPr/>
          <p:nvPr/>
        </p:nvSpPr>
        <p:spPr>
          <a:xfrm>
            <a:off x="2723062" y="3733001"/>
            <a:ext cx="1402463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  se </a:t>
            </a:r>
            <a:r>
              <a:rPr lang="cs-CZ" sz="2000" b="1" dirty="0" err="1" smtClean="0">
                <a:solidFill>
                  <a:schemeClr val="tx1"/>
                </a:solidFill>
              </a:rPr>
              <a:t>lía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17051" y="4453081"/>
            <a:ext cx="2034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Es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peligroso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28" name="Zaoblený obdélník 27"/>
          <p:cNvSpPr/>
          <p:nvPr/>
        </p:nvSpPr>
        <p:spPr>
          <a:xfrm>
            <a:off x="2525468" y="4453081"/>
            <a:ext cx="1402463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 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995980" y="4453081"/>
            <a:ext cx="3627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decir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cosas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malas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tus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amigos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0" name="Zaoblený obdélník 29"/>
          <p:cNvSpPr/>
          <p:nvPr/>
        </p:nvSpPr>
        <p:spPr>
          <a:xfrm>
            <a:off x="2525467" y="4453081"/>
            <a:ext cx="1402463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  dar en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74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10" grpId="0"/>
      <p:bldP spid="11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7" grpId="0"/>
      <p:bldP spid="28" grpId="0" animBg="1"/>
      <p:bldP spid="29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547664" y="332656"/>
            <a:ext cx="4752528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Průběh, trvání, opakování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07229" y="2060848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SEGUIR SIN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0509" y="3789040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VOLVER 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757151" y="2184829"/>
            <a:ext cx="5454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Rozvíjení, trvání děje. Překládáme jako </a:t>
            </a:r>
            <a:r>
              <a:rPr lang="cs-CZ" sz="2000" b="1" u="sng" dirty="0" smtClean="0"/>
              <a:t>– stále ne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57151" y="3941777"/>
            <a:ext cx="469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Opakování děje, překládáme jako </a:t>
            </a:r>
            <a:r>
              <a:rPr lang="cs-CZ" sz="2000" b="1" u="sng" dirty="0" smtClean="0"/>
              <a:t>– znovu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0" name="Zaoblený obdélník 9">
            <a:hlinkClick r:id="rId2" action="ppaction://hlinksldjump"/>
          </p:cNvPr>
          <p:cNvSpPr/>
          <p:nvPr/>
        </p:nvSpPr>
        <p:spPr>
          <a:xfrm>
            <a:off x="6876256" y="5909888"/>
            <a:ext cx="1440160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Menú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31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83944" y="317887"/>
            <a:ext cx="4147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/>
              <a:t>Doplň vhodnou opisnou vazbu: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386790"/>
            <a:ext cx="2108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Algunas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personas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359854" y="131952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94681" y="1386790"/>
            <a:ext cx="4360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entender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no vale la </a:t>
            </a:r>
            <a:r>
              <a:rPr lang="cs-CZ" sz="2000" b="1" dirty="0" err="1" smtClean="0"/>
              <a:t>pena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lamentar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2369766" y="131952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siguen</a:t>
            </a:r>
            <a:r>
              <a:rPr lang="cs-CZ" sz="2000" b="1" dirty="0" smtClean="0">
                <a:solidFill>
                  <a:schemeClr val="tx1"/>
                </a:solidFill>
              </a:rPr>
              <a:t> sin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2348880"/>
            <a:ext cx="2494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Se </a:t>
            </a:r>
            <a:r>
              <a:rPr lang="cs-CZ" sz="2000" b="1" dirty="0" err="1" smtClean="0"/>
              <a:t>rompió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pierna</a:t>
            </a:r>
            <a:r>
              <a:rPr lang="cs-CZ" sz="2000" b="1" dirty="0" smtClean="0"/>
              <a:t> y 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732834" y="229690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382264" y="2333163"/>
            <a:ext cx="1543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poder </a:t>
            </a:r>
            <a:r>
              <a:rPr lang="cs-CZ" sz="2000" b="1" dirty="0" err="1" smtClean="0"/>
              <a:t>andar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2732833" y="2314228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sigue</a:t>
            </a:r>
            <a:r>
              <a:rPr lang="cs-CZ" sz="2000" b="1" dirty="0" smtClean="0">
                <a:solidFill>
                  <a:schemeClr val="tx1"/>
                </a:solidFill>
              </a:rPr>
              <a:t> sin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60807" y="3179762"/>
            <a:ext cx="3170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Después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cinco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aňos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ayer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3531098" y="3179762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154206" y="3205748"/>
            <a:ext cx="877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fumar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3531098" y="3179762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volví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60807" y="4020641"/>
            <a:ext cx="548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 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937946" y="3968669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</a:t>
            </a:r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604872" y="4004617"/>
            <a:ext cx="3470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esquiar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desde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aquel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accidente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937946" y="3968669"/>
            <a:ext cx="1524915" cy="4520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he </a:t>
            </a:r>
            <a:r>
              <a:rPr lang="cs-CZ" sz="2000" b="1" dirty="0" err="1" smtClean="0">
                <a:solidFill>
                  <a:schemeClr val="tx1"/>
                </a:solidFill>
              </a:rPr>
              <a:t>vuelto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44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411760" y="332656"/>
            <a:ext cx="2808312" cy="86409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Konec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96181" y="1556792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ACABAR DE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17573" y="2690664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ACABAR POR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6181" y="3885692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DEJAR DE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6181" y="5013176"/>
            <a:ext cx="2253194" cy="64807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LLEGAR 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43807" y="1556792"/>
            <a:ext cx="5614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smtClean="0"/>
              <a:t>Právě</a:t>
            </a:r>
            <a:r>
              <a:rPr lang="cs-CZ" sz="2000" b="1" dirty="0" smtClean="0"/>
              <a:t> něco dokončit. Se záporem znamená mírnou </a:t>
            </a:r>
          </a:p>
          <a:p>
            <a:r>
              <a:rPr lang="cs-CZ" sz="2000" b="1" dirty="0" smtClean="0"/>
              <a:t>negaci, překládáme jako </a:t>
            </a:r>
            <a:r>
              <a:rPr lang="cs-CZ" sz="2000" b="1" u="sng" dirty="0" smtClean="0"/>
              <a:t>– ne zcela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41535" y="2690664"/>
            <a:ext cx="5100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- Ukončení dlouhotrvajícího děje, překládáme </a:t>
            </a:r>
          </a:p>
          <a:p>
            <a:r>
              <a:rPr lang="cs-CZ" sz="2000" b="1" dirty="0" smtClean="0"/>
              <a:t>jako </a:t>
            </a:r>
            <a:r>
              <a:rPr lang="cs-CZ" sz="2000" b="1" u="sng" dirty="0" smtClean="0"/>
              <a:t>– nakonec</a:t>
            </a:r>
            <a:r>
              <a:rPr lang="cs-CZ" sz="2000" b="1" dirty="0" smtClean="0"/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843807" y="4013161"/>
            <a:ext cx="391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Přestat něco dělat, přestat s něčím.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32430" y="4985908"/>
            <a:ext cx="41399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- V záporu – děj, který není dokončen</a:t>
            </a:r>
          </a:p>
          <a:p>
            <a:r>
              <a:rPr lang="cs-CZ" sz="2000" b="1" dirty="0" smtClean="0"/>
              <a:t>- Dokonce, dojít tak daleko</a:t>
            </a:r>
          </a:p>
          <a:p>
            <a:r>
              <a:rPr lang="cs-CZ" sz="2000" b="1" dirty="0" smtClean="0"/>
              <a:t>- Konečně, nakonec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3949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448</TotalTime>
  <Words>781</Words>
  <Application>Microsoft Office PowerPoint</Application>
  <PresentationFormat>Předvádění na obrazovce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Sousedství</vt:lpstr>
      <vt:lpstr>Opisné vazby s infinitivem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Opisné vazby s infinitivem</dc:title>
  <dc:creator>Nano</dc:creator>
  <cp:lastModifiedBy>smoldasova</cp:lastModifiedBy>
  <cp:revision>29</cp:revision>
  <dcterms:created xsi:type="dcterms:W3CDTF">2013-03-28T11:06:37Z</dcterms:created>
  <dcterms:modified xsi:type="dcterms:W3CDTF">2013-10-30T17:20:58Z</dcterms:modified>
</cp:coreProperties>
</file>