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451"/>
    <a:srgbClr val="F82EBE"/>
    <a:srgbClr val="6BB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D1BE4C-13A6-4162-B39C-D8EE1B5E88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463BC9-F468-4E1B-9035-35097DD3525B}" type="datetimeFigureOut">
              <a:rPr lang="cs-CZ" smtClean="0"/>
              <a:pPr/>
              <a:t>15. 3. 2014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Opisné vazby s participiem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611560" y="5301208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483768" y="332656"/>
            <a:ext cx="2952328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Ostatní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38380" y="2109249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DAR POR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31540" y="4365104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TRAER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83768" y="2115361"/>
            <a:ext cx="5705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Považovat, mít za …, se slovesy TERMINAR, GANAR, </a:t>
            </a:r>
          </a:p>
          <a:p>
            <a:r>
              <a:rPr lang="cs-CZ" sz="2000" b="1" dirty="0" smtClean="0"/>
              <a:t>VENCER, PERDER,  MORIR, OLVIDAR, </a:t>
            </a:r>
          </a:p>
          <a:p>
            <a:r>
              <a:rPr lang="cs-CZ" sz="2000" b="1" dirty="0" smtClean="0"/>
              <a:t>a v ustálených frázích.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27784" y="4319640"/>
            <a:ext cx="5134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Pouze v ustálených frázích: El </a:t>
            </a:r>
            <a:r>
              <a:rPr lang="cs-CZ" sz="2000" b="1" dirty="0" err="1" smtClean="0"/>
              <a:t>jefe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trae</a:t>
            </a:r>
            <a:r>
              <a:rPr lang="cs-CZ" sz="2000" b="1" dirty="0" smtClean="0"/>
              <a:t> frito</a:t>
            </a:r>
          </a:p>
          <a:p>
            <a:r>
              <a:rPr lang="cs-CZ" sz="2000" b="1" dirty="0" smtClean="0"/>
              <a:t>(Šéf mě štve.)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2556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33480"/>
            <a:ext cx="6283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Después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atentado</a:t>
            </a:r>
            <a:r>
              <a:rPr lang="cs-CZ" sz="2000" b="1" dirty="0" smtClean="0"/>
              <a:t> al presidente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dieron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muerto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556792"/>
            <a:ext cx="2376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doy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vencido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0728" y="2508865"/>
            <a:ext cx="4403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puňetera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gramática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trae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harto</a:t>
            </a:r>
            <a:r>
              <a:rPr lang="cs-CZ" sz="2000" b="1" dirty="0" smtClean="0"/>
              <a:t> .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827584" y="4041068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Tahle (zvrhlá) gramatika mě znechucuje.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837536" y="4047532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Po atentátu prohlásili prezidenta za mrtvého.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837536" y="4078012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Já to vzdávám / balím.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4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27784" y="404664"/>
            <a:ext cx="2232248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Zdroje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556792"/>
            <a:ext cx="77768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FIALOVÁ, I., V. JUŘINOVÁ, a J. ŠKUTOVÁ.  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Španělská slovesa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1.vyd. Brno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2006. ISBN 80-251-1000-1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Kap. </a:t>
            </a:r>
            <a:r>
              <a:rPr lang="cs-CZ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32, s.142 – 146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39552" y="620688"/>
            <a:ext cx="6984776" cy="136815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Jsou vazby, ve kterých sloveso ve tvaru určitém ztrácí svůj původní význam, a modifikuje význam slovesa významového v participiu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2276872"/>
            <a:ext cx="5904656" cy="201622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Příklad CZ: Mám zakázáno, uděláno…</a:t>
            </a:r>
          </a:p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Světlo zůstalo rozsvíceno/é</a:t>
            </a:r>
          </a:p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Mám v plánu jet do…</a:t>
            </a:r>
          </a:p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Máme přečteno… 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9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81257" y="764704"/>
            <a:ext cx="2952328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Trvání, opakování děje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09505" y="2132856"/>
            <a:ext cx="2952328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Konec, výsledek děje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81257" y="3682360"/>
            <a:ext cx="2952328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Množství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81257" y="5085184"/>
            <a:ext cx="2952328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Ostatní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835696" y="260648"/>
            <a:ext cx="4680520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Trvání, opakování děje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59532" y="1470434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ANDAR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07375" y="2645525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61206" y="4941168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TENER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59532" y="3803390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SEGUIR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27784" y="1601590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Trvání děje, obvykle negativního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27784" y="2803740"/>
            <a:ext cx="5378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Používá se pouze v přítomném čase a imperfektu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26496" y="4056006"/>
            <a:ext cx="1744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Stále, neustále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726496" y="4948373"/>
            <a:ext cx="2991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000" b="1" dirty="0" smtClean="0"/>
              <a:t>Trvání děje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Opakování s výhružkou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3610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36657"/>
            <a:ext cx="406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médico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tiene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prohibido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fumar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291233"/>
            <a:ext cx="4248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Te </a:t>
            </a:r>
            <a:r>
              <a:rPr lang="cs-CZ" sz="2000" b="1" dirty="0" err="1" smtClean="0"/>
              <a:t>tengo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dicho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laves</a:t>
            </a:r>
            <a:r>
              <a:rPr lang="cs-CZ" sz="2000" b="1" dirty="0" smtClean="0"/>
              <a:t> las </a:t>
            </a:r>
            <a:r>
              <a:rPr lang="cs-CZ" sz="2000" b="1" dirty="0" err="1" smtClean="0"/>
              <a:t>manos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6752" y="1981170"/>
            <a:ext cx="2646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Tu </a:t>
            </a:r>
            <a:r>
              <a:rPr lang="cs-CZ" sz="2000" b="1" dirty="0" err="1" smtClean="0"/>
              <a:t>reloj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sigue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atrasado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7752" y="2564904"/>
            <a:ext cx="355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Tu </a:t>
            </a:r>
            <a:r>
              <a:rPr lang="cs-CZ" sz="2000" b="1" dirty="0" err="1" smtClean="0"/>
              <a:t>cuarto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hecho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desastre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276193"/>
            <a:ext cx="620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Carmen </a:t>
            </a:r>
            <a:r>
              <a:rPr lang="cs-CZ" sz="2000" b="1" dirty="0" err="1" smtClean="0"/>
              <a:t>anda</a:t>
            </a:r>
            <a:r>
              <a:rPr lang="cs-CZ" sz="2000" b="1" dirty="0" smtClean="0"/>
              <a:t> / </a:t>
            </a:r>
            <a:r>
              <a:rPr lang="cs-CZ" sz="2000" b="1" dirty="0" err="1" smtClean="0"/>
              <a:t>va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preocupada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has </a:t>
            </a:r>
            <a:r>
              <a:rPr lang="cs-CZ" sz="2000" b="1" dirty="0" err="1" smtClean="0"/>
              <a:t>dicho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657752" y="436510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V tvém pokoji je nepořádek.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70328" y="437556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Řekl jsem ti 100 krát, ať si umyješ ruce.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36752" y="437744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Tvoje hodinky jdou stále pozadu.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70328" y="437744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Carmen má starosti, kvůli tomu, cos jí řekla.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4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37868" y="1470434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DEJAR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390096" y="188640"/>
            <a:ext cx="2952328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Konec, výsledek děje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40964" y="3048515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QUEDAR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37868" y="4696315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TENER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27783" y="1700808"/>
            <a:ext cx="3355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Výsledek děje </a:t>
            </a:r>
            <a:r>
              <a:rPr lang="cs-CZ" sz="2000" b="1" u="sng" dirty="0" smtClean="0"/>
              <a:t>v osobní vazbě.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27784" y="3160877"/>
            <a:ext cx="3623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Výsledek děje </a:t>
            </a:r>
            <a:r>
              <a:rPr lang="cs-CZ" sz="2000" b="1" u="sng" dirty="0" smtClean="0"/>
              <a:t>v neosobní vazbě.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27784" y="4926473"/>
            <a:ext cx="5223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Ukončení děje, v přítomném čase a imperfektu.</a:t>
            </a:r>
          </a:p>
        </p:txBody>
      </p:sp>
    </p:spTree>
    <p:extLst>
      <p:ext uri="{BB962C8B-B14F-4D97-AF65-F5344CB8AC3E}">
        <p14:creationId xmlns:p14="http://schemas.microsoft.com/office/powerpoint/2010/main" val="3899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3560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La </a:t>
            </a:r>
            <a:r>
              <a:rPr lang="cs-CZ" sz="2000" b="1" dirty="0" err="1" smtClean="0"/>
              <a:t>enfermedad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dejó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agotado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428745"/>
            <a:ext cx="385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Quedamos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atrapados</a:t>
            </a:r>
            <a:r>
              <a:rPr lang="cs-CZ" sz="2000" b="1" dirty="0" smtClean="0"/>
              <a:t> en el </a:t>
            </a:r>
            <a:r>
              <a:rPr lang="cs-CZ" sz="2000" b="1" dirty="0" err="1" smtClean="0"/>
              <a:t>atasco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0515" y="2364849"/>
            <a:ext cx="3555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llamada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dejó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disgustado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0515" y="3266281"/>
            <a:ext cx="6455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Para </a:t>
            </a:r>
            <a:r>
              <a:rPr lang="cs-CZ" sz="2000" b="1" dirty="0" err="1" smtClean="0"/>
              <a:t>maňana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tengo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planeado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ir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viaje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trabajo</a:t>
            </a:r>
            <a:r>
              <a:rPr lang="cs-CZ" sz="2000" b="1" dirty="0" smtClean="0"/>
              <a:t> a Praga.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7752" y="436510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Jeho telefonát mě znechutil.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57752" y="436510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Zůstali jsme (trčet) v zácpě.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68840" y="436510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Zítra mám v plánu jet na služební cestu …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68840" y="4365104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Ta nemoc ho vyčerpala.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55776" y="332656"/>
            <a:ext cx="2952328" cy="936104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Množství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38380" y="2109249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IR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37204" y="3617321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LLEVAR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38380" y="5301208"/>
            <a:ext cx="2052228" cy="66242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TENER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81712" y="2363230"/>
            <a:ext cx="3117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Množství </a:t>
            </a:r>
            <a:r>
              <a:rPr lang="cs-CZ" sz="2000" b="1" u="sng" dirty="0" smtClean="0"/>
              <a:t>v neosobní vazbě.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86688" y="3563865"/>
            <a:ext cx="5867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Množství </a:t>
            </a:r>
            <a:r>
              <a:rPr lang="cs-CZ" sz="2000" b="1" u="sng" dirty="0" smtClean="0"/>
              <a:t>v osobní vazbě, </a:t>
            </a:r>
            <a:r>
              <a:rPr lang="cs-CZ" sz="2000" b="1" dirty="0" smtClean="0"/>
              <a:t>s důrazem na neukončenost</a:t>
            </a:r>
          </a:p>
          <a:p>
            <a:r>
              <a:rPr lang="cs-CZ" sz="2000" b="1" dirty="0" smtClean="0"/>
              <a:t>děje.</a:t>
            </a:r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2581712" y="5301208"/>
            <a:ext cx="5662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Množství </a:t>
            </a:r>
            <a:r>
              <a:rPr lang="cs-CZ" sz="2000" b="1" u="sng" dirty="0" smtClean="0"/>
              <a:t>v osobní vazbě, </a:t>
            </a:r>
            <a:r>
              <a:rPr lang="cs-CZ" sz="2000" b="1" dirty="0" smtClean="0"/>
              <a:t>s důrazem na ukončenost</a:t>
            </a:r>
          </a:p>
          <a:p>
            <a:r>
              <a:rPr lang="cs-CZ" sz="2000" b="1" dirty="0" smtClean="0"/>
              <a:t>děje.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1359049"/>
            <a:ext cx="5814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Všechny se používají v přítomném čase a imperfektu.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4911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3970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Van </a:t>
            </a:r>
            <a:r>
              <a:rPr lang="cs-CZ" sz="2000" b="1" dirty="0" err="1" smtClean="0"/>
              <a:t>pagados</a:t>
            </a:r>
            <a:r>
              <a:rPr lang="cs-CZ" sz="2000" b="1" dirty="0" smtClean="0"/>
              <a:t> tres </a:t>
            </a:r>
            <a:r>
              <a:rPr lang="cs-CZ" sz="2000" b="1" dirty="0" err="1" smtClean="0"/>
              <a:t>meses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alquiler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628800"/>
            <a:ext cx="4125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Llevo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pagados</a:t>
            </a:r>
            <a:r>
              <a:rPr lang="cs-CZ" sz="2000" b="1" dirty="0" smtClean="0"/>
              <a:t> tres </a:t>
            </a:r>
            <a:r>
              <a:rPr lang="cs-CZ" sz="2000" b="1" dirty="0" err="1" smtClean="0"/>
              <a:t>meses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alquiler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1512" y="2437249"/>
            <a:ext cx="4196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Tengo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pagados</a:t>
            </a:r>
            <a:r>
              <a:rPr lang="cs-CZ" sz="2000" b="1" dirty="0" smtClean="0"/>
              <a:t> tres </a:t>
            </a:r>
            <a:r>
              <a:rPr lang="cs-CZ" sz="2000" b="1" dirty="0" err="1" smtClean="0"/>
              <a:t>meses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alquiler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827584" y="4001812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Jsou zaplaceny tři měsíce za nájem.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827584" y="4041068"/>
            <a:ext cx="650653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Mám zaplaceno za tři měsíce. (A budu platit dál.)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75164" y="4041068"/>
            <a:ext cx="6811376" cy="648072"/>
          </a:xfrm>
          <a:prstGeom prst="roundRect">
            <a:avLst/>
          </a:prstGeom>
          <a:solidFill>
            <a:srgbClr val="70045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Mám zaplaceno na tři měsíce. (A nebudu platit dál.)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4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140</TotalTime>
  <Words>464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 2</vt:lpstr>
      <vt:lpstr>Sousedství</vt:lpstr>
      <vt:lpstr>Opisné vazby s participiem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Opisné vazby s gerundiem</dc:title>
  <dc:creator>Nano</dc:creator>
  <cp:lastModifiedBy>uživatel16</cp:lastModifiedBy>
  <cp:revision>13</cp:revision>
  <dcterms:created xsi:type="dcterms:W3CDTF">2013-03-29T10:27:44Z</dcterms:created>
  <dcterms:modified xsi:type="dcterms:W3CDTF">2014-03-15T10:44:47Z</dcterms:modified>
</cp:coreProperties>
</file>