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FBE"/>
    <a:srgbClr val="2EF8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3F842A-0049-4D49-AD8B-5835F8E022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5F9C86-2A94-471F-B07E-BD0A965F98AB}" type="datetimeFigureOut">
              <a:rPr lang="cs-CZ" smtClean="0"/>
              <a:pPr/>
              <a:t>26.8.2013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Opisné vazby - shrnutí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607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SHRNUTÍ OPISNÝCH VAZEB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469577"/>
            <a:ext cx="223224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Infinitivo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3212976"/>
            <a:ext cx="223224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Gerundio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4998009"/>
            <a:ext cx="223224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Participio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71800" y="1670792"/>
            <a:ext cx="3282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Začátek, průběh a konec</a:t>
            </a:r>
            <a:endParaRPr lang="cs-CZ" sz="2400" b="1" dirty="0"/>
          </a:p>
        </p:txBody>
      </p:sp>
      <p:sp>
        <p:nvSpPr>
          <p:cNvPr id="7" name="Obdélník 6"/>
          <p:cNvSpPr/>
          <p:nvPr/>
        </p:nvSpPr>
        <p:spPr>
          <a:xfrm>
            <a:off x="2852419" y="3428689"/>
            <a:ext cx="3110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Začátek, trvání a konec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52419" y="5199224"/>
            <a:ext cx="3162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Trvání, konec, množství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48895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Doplň opisnou vazbu vyjadřující začátek děje.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2060426"/>
            <a:ext cx="2026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Pablo </a:t>
            </a:r>
            <a:r>
              <a:rPr lang="cs-CZ" sz="2000" b="1" dirty="0" err="1" smtClean="0"/>
              <a:t>lee</a:t>
            </a:r>
            <a:r>
              <a:rPr lang="cs-CZ" sz="2000" b="1" dirty="0" smtClean="0"/>
              <a:t> el libro.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8770" y="3988974"/>
            <a:ext cx="3888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Si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acercas</a:t>
            </a:r>
            <a:r>
              <a:rPr lang="cs-CZ" sz="2000" b="1" dirty="0" smtClean="0"/>
              <a:t> a las </a:t>
            </a:r>
            <a:r>
              <a:rPr lang="cs-CZ" sz="2000" b="1" dirty="0" err="1" smtClean="0"/>
              <a:t>palomas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vuelan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8770" y="3026321"/>
            <a:ext cx="2741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Subid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ahora</a:t>
            </a:r>
            <a:r>
              <a:rPr lang="cs-CZ" sz="2000" b="1" dirty="0" smtClean="0"/>
              <a:t> os </a:t>
            </a:r>
            <a:r>
              <a:rPr lang="cs-CZ" sz="2000" b="1" dirty="0" err="1" smtClean="0"/>
              <a:t>alcanzo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8818" y="4789414"/>
            <a:ext cx="4594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Haz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deberes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así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tendrás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finde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libre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637949" y="1340768"/>
            <a:ext cx="5750475" cy="1800200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A Pablo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el libro. (Zažral se)</a:t>
            </a:r>
          </a:p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Pablo se puso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el libro.</a:t>
            </a:r>
          </a:p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Pablo se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lió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el libro. (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ejemplo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el libro es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malísimo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637949" y="322637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Pablo 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empezó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leyendo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el libro y al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final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leyó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todos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los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libros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del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autor. 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82196" y="3624049"/>
            <a:ext cx="5548399" cy="729851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Poneos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subir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/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Echaos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subir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82196" y="4589359"/>
            <a:ext cx="5750475" cy="1300210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Empezad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subiendo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, os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alcanzo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, nos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vemos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arriba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Idos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subiendo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363111" y="4547314"/>
            <a:ext cx="4387406" cy="679057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-Si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acercas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, se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echan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volar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363111" y="5668526"/>
            <a:ext cx="4387406" cy="679057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-Si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acercas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salen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volando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70376" y="5328997"/>
            <a:ext cx="4387406" cy="679057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-Ponte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hacer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los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deberes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0376" y="6157830"/>
            <a:ext cx="4387406" cy="679057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Empieza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haciendo los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deberes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31993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Doplň opisnou vazbu vyjadřující trvání nebo opakování děje.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592977"/>
            <a:ext cx="5167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abuela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hombres</a:t>
            </a:r>
            <a:r>
              <a:rPr lang="cs-CZ" sz="2000" b="1" dirty="0" smtClean="0"/>
              <a:t> son </a:t>
            </a:r>
            <a:r>
              <a:rPr lang="cs-CZ" sz="2000" b="1" dirty="0" err="1" smtClean="0"/>
              <a:t>malos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187624" y="2031599"/>
            <a:ext cx="5112568" cy="893345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vuelve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decirme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…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deja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repetir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que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los….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65568" y="3212976"/>
            <a:ext cx="6862816" cy="1503784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anda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diciéndome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…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sigue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diciéndome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aunque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estoy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acuerdo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…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viene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diciéndome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desde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mis 5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aňos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116872" y="5034487"/>
            <a:ext cx="5112568" cy="533305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Mi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abuela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me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tiene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dicho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...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2636912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libri"/>
              </a:rPr>
              <a:t>¡</a:t>
            </a:r>
            <a:r>
              <a:rPr lang="cs-CZ" sz="2000" b="1" dirty="0" err="1" smtClean="0">
                <a:latin typeface="Calibri"/>
              </a:rPr>
              <a:t>Qué</a:t>
            </a:r>
            <a:r>
              <a:rPr lang="cs-CZ" sz="2000" b="1" dirty="0" smtClean="0">
                <a:latin typeface="Calibri"/>
              </a:rPr>
              <a:t> </a:t>
            </a:r>
            <a:r>
              <a:rPr lang="cs-CZ" sz="2000" b="1" dirty="0" err="1" smtClean="0">
                <a:latin typeface="Calibri"/>
              </a:rPr>
              <a:t>tonterías</a:t>
            </a:r>
            <a:r>
              <a:rPr lang="cs-CZ" sz="2000" b="1" dirty="0" smtClean="0">
                <a:latin typeface="Calibri"/>
              </a:rPr>
              <a:t> </a:t>
            </a:r>
            <a:r>
              <a:rPr lang="cs-CZ" sz="2000" b="1" dirty="0" err="1" smtClean="0">
                <a:latin typeface="Calibri"/>
              </a:rPr>
              <a:t>dices</a:t>
            </a:r>
            <a:r>
              <a:rPr lang="cs-CZ" sz="2000" b="1" dirty="0" smtClean="0">
                <a:latin typeface="Calibri"/>
              </a:rPr>
              <a:t>!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1187624" y="3037022"/>
            <a:ext cx="5112568" cy="73638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dejas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decir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tonterías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Vuelves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decir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tonterías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116872" y="3964868"/>
            <a:ext cx="5112568" cy="1336271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Andas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diciendo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 </a:t>
            </a: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Sigues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diciendo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Vienes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diciendo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…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964868"/>
            <a:ext cx="1780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entiendo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1116872" y="4377514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Sigo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sin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entenderte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llego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entenderte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165568" y="5443751"/>
            <a:ext cx="3838588" cy="533305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tengo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entendido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5301139"/>
            <a:ext cx="2685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Estudio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espaňol</a:t>
            </a:r>
            <a:r>
              <a:rPr lang="cs-CZ" sz="2000" b="1" dirty="0" smtClean="0"/>
              <a:t> 2 </a:t>
            </a:r>
            <a:r>
              <a:rPr lang="cs-CZ" sz="2000" b="1" dirty="0" err="1" smtClean="0"/>
              <a:t>aňos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1116872" y="5710403"/>
            <a:ext cx="5112568" cy="533305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Llevo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estudiando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espaňol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2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aňos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22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1" grpId="0"/>
      <p:bldP spid="12" grpId="0" animBg="1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Doplň opisnou vazbu vyjadřující konec děje.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645553"/>
            <a:ext cx="4866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Si las </a:t>
            </a:r>
            <a:r>
              <a:rPr lang="cs-CZ" sz="2000" b="1" dirty="0" err="1" smtClean="0"/>
              <a:t>cosas</a:t>
            </a:r>
            <a:r>
              <a:rPr lang="cs-CZ" sz="2000" b="1" dirty="0"/>
              <a:t> </a:t>
            </a:r>
            <a:r>
              <a:rPr lang="cs-CZ" sz="2000" b="1" dirty="0" err="1" smtClean="0"/>
              <a:t>siguen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igual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ella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pide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divorcio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2062079"/>
            <a:ext cx="3384376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acaba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pedir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 lega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pedir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899592" y="3071719"/>
            <a:ext cx="3384376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acaba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pidiendo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…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termina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pidiendo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926175"/>
            <a:ext cx="3903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err="1" smtClean="0"/>
              <a:t>sé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r>
              <a:rPr lang="cs-CZ" sz="2000" b="1" dirty="0" smtClean="0"/>
              <a:t>, he </a:t>
            </a:r>
            <a:r>
              <a:rPr lang="cs-CZ" sz="2000" b="1" dirty="0" err="1" smtClean="0"/>
              <a:t>entrado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ahora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419872" y="3326285"/>
            <a:ext cx="3384376" cy="609530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acabo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entrar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0816" y="4186753"/>
            <a:ext cx="4903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Ya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salgo</a:t>
            </a:r>
            <a:r>
              <a:rPr lang="cs-CZ" sz="2000" b="1" dirty="0" smtClean="0"/>
              <a:t> con </a:t>
            </a:r>
            <a:r>
              <a:rPr lang="cs-CZ" sz="2000" b="1" dirty="0" err="1" smtClean="0"/>
              <a:t>ellos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porque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interesa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914986" y="4621273"/>
            <a:ext cx="5529222" cy="1256000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dejé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salir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con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ellos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acabé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salir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con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ellos</a:t>
            </a:r>
            <a:endParaRPr lang="cs-CZ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vuelvo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salir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con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ellos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517232"/>
            <a:ext cx="3495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La luz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baňo </a:t>
            </a:r>
            <a:r>
              <a:rPr lang="cs-CZ" sz="2000" b="1" dirty="0" err="1" smtClean="0"/>
              <a:t>está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encendida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894616" y="5877272"/>
            <a:ext cx="3965416" cy="792087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dejé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encendida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La luz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quedó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encendida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8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Doplň opisnou vazbu vyjadřující množství.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572761"/>
            <a:ext cx="7049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profesor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ha </a:t>
            </a:r>
            <a:r>
              <a:rPr lang="cs-CZ" sz="2000" b="1" dirty="0" err="1" smtClean="0"/>
              <a:t>dictado</a:t>
            </a:r>
            <a:r>
              <a:rPr lang="cs-CZ" sz="2000" b="1" dirty="0" smtClean="0"/>
              <a:t> 15 </a:t>
            </a:r>
            <a:r>
              <a:rPr lang="cs-CZ" sz="2000" b="1" dirty="0" err="1" smtClean="0"/>
              <a:t>frases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ya</a:t>
            </a:r>
            <a:r>
              <a:rPr lang="cs-CZ" sz="2000" b="1" dirty="0" smtClean="0"/>
              <a:t> he </a:t>
            </a:r>
            <a:r>
              <a:rPr lang="cs-CZ" sz="2000" b="1" dirty="0" err="1" smtClean="0"/>
              <a:t>traducido</a:t>
            </a:r>
            <a:r>
              <a:rPr lang="cs-CZ" sz="2000" b="1" dirty="0" smtClean="0"/>
              <a:t> 12 de </a:t>
            </a:r>
            <a:r>
              <a:rPr lang="cs-CZ" sz="2000" b="1" dirty="0" err="1" smtClean="0"/>
              <a:t>ellas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2132856"/>
            <a:ext cx="6905030" cy="1296144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Llevo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traducidas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12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frases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quedan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hacer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3.</a:t>
            </a:r>
          </a:p>
          <a:p>
            <a:pPr marL="342900" indent="-342900">
              <a:buFontTx/>
              <a:buChar char="-"/>
            </a:pP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Tengo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traducidas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12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frases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y PASO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del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resto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Van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traducidas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12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frases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quedan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400" b="1" dirty="0" err="1" smtClean="0">
                <a:solidFill>
                  <a:schemeClr val="bg1">
                    <a:lumMod val="95000"/>
                  </a:schemeClr>
                </a:solidFill>
              </a:rPr>
              <a:t>hacer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 3.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37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Nahraď vyznačenou část věty opisnou vazbou s infinitivem.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903440" y="1677184"/>
            <a:ext cx="2452536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saludaron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nuevo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3128" y="1735465"/>
            <a:ext cx="1370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actores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99992" y="1735465"/>
            <a:ext cx="1283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al </a:t>
            </a:r>
            <a:r>
              <a:rPr lang="cs-CZ" sz="2000" b="1" dirty="0" err="1" smtClean="0"/>
              <a:t>público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903440" y="1702713"/>
            <a:ext cx="2452536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volvieron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saludar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60592" y="2346256"/>
            <a:ext cx="321932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queje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todo</a:t>
            </a:r>
            <a:r>
              <a:rPr lang="cs-CZ" sz="2000" b="1" dirty="0" smtClean="0">
                <a:solidFill>
                  <a:schemeClr val="tx1"/>
                </a:solidFill>
              </a:rPr>
              <a:t> el </a:t>
            </a:r>
            <a:r>
              <a:rPr lang="cs-CZ" sz="2000" b="1" dirty="0" err="1" smtClean="0">
                <a:solidFill>
                  <a:schemeClr val="tx1"/>
                </a:solidFill>
              </a:rPr>
              <a:t>rato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60592" y="2346256"/>
            <a:ext cx="321932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quejarte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9368" y="3124537"/>
            <a:ext cx="3529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Está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enfadado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conmigo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4121852" y="3071207"/>
            <a:ext cx="216024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hasta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grita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121852" y="3084919"/>
            <a:ext cx="216024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llega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gritarme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29368" y="3861048"/>
            <a:ext cx="1640884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digas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61529" y="3919329"/>
            <a:ext cx="1714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palabrota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975653" y="3861048"/>
            <a:ext cx="1226319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jamás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29368" y="3861048"/>
            <a:ext cx="164088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vuelvas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6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3" grpId="0" animBg="1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Nahraď vyznačenou část věty opisnou vazbou s gerundiem.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556792"/>
            <a:ext cx="2736304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Poco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poco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mejoro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27864" y="1615073"/>
            <a:ext cx="2197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acento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espaňol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467544" y="1556792"/>
            <a:ext cx="2736304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mejorando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2465590"/>
            <a:ext cx="2736304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Al </a:t>
            </a:r>
            <a:r>
              <a:rPr lang="cs-CZ" sz="2000" b="1" dirty="0" err="1" smtClean="0">
                <a:solidFill>
                  <a:schemeClr val="tx1"/>
                </a:solidFill>
              </a:rPr>
              <a:t>final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reconoció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8168" y="2580217"/>
            <a:ext cx="1018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fallo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466016" y="2465590"/>
            <a:ext cx="2736304" cy="6033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Acabó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Terminó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reconociendo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51209" y="3356992"/>
            <a:ext cx="365274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Mientras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preparo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comida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03949" y="3415273"/>
            <a:ext cx="221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tú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compras</a:t>
            </a:r>
            <a:r>
              <a:rPr lang="cs-CZ" sz="2000" b="1" dirty="0" smtClean="0"/>
              <a:t> el vino.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7544" y="3356992"/>
            <a:ext cx="3652740" cy="516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preparando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comida</a:t>
            </a:r>
            <a:r>
              <a:rPr lang="cs-CZ" sz="2000" b="1" dirty="0" smtClean="0">
                <a:solidFill>
                  <a:schemeClr val="tx1"/>
                </a:solidFill>
              </a:rPr>
              <a:t>;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5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 animBg="1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5112568" cy="864096"/>
          </a:xfrm>
          <a:prstGeom prst="roundRect">
            <a:avLst/>
          </a:prstGeom>
          <a:solidFill>
            <a:srgbClr val="F72F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>
                    <a:lumMod val="95000"/>
                  </a:schemeClr>
                </a:solidFill>
              </a:rPr>
              <a:t>Nahraď vyznačenou část věty opisnou vazbou </a:t>
            </a:r>
            <a:r>
              <a:rPr lang="cs-CZ" sz="2400" b="1" smtClean="0">
                <a:solidFill>
                  <a:schemeClr val="bg1">
                    <a:lumMod val="95000"/>
                  </a:schemeClr>
                </a:solidFill>
              </a:rPr>
              <a:t>s participiem.</a:t>
            </a:r>
            <a:endParaRPr lang="cs-CZ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3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298</TotalTime>
  <Words>537</Words>
  <Application>Microsoft Office PowerPoint</Application>
  <PresentationFormat>Předvádění na obrazovce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Sousedství</vt:lpstr>
      <vt:lpstr>Opisné vazby - shrnutí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Opisné vazby - shrnutí</dc:title>
  <dc:creator>Nano</dc:creator>
  <cp:lastModifiedBy>smoldasova</cp:lastModifiedBy>
  <cp:revision>11</cp:revision>
  <dcterms:created xsi:type="dcterms:W3CDTF">2013-03-30T08:21:22Z</dcterms:created>
  <dcterms:modified xsi:type="dcterms:W3CDTF">2013-08-26T11:38:03Z</dcterms:modified>
</cp:coreProperties>
</file>