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CB7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5611E-666F-401A-8BE5-1C5D3834918D}" type="datetimeFigureOut">
              <a:rPr lang="cs-CZ" smtClean="0"/>
              <a:pPr/>
              <a:t>19.9.2014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ED46964-67C9-41C2-96B5-E8E42962941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5611E-666F-401A-8BE5-1C5D3834918D}" type="datetimeFigureOut">
              <a:rPr lang="cs-CZ" smtClean="0"/>
              <a:pPr/>
              <a:t>19.9.2014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46964-67C9-41C2-96B5-E8E4296294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5611E-666F-401A-8BE5-1C5D3834918D}" type="datetimeFigureOut">
              <a:rPr lang="cs-CZ" smtClean="0"/>
              <a:pPr/>
              <a:t>19.9.2014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46964-67C9-41C2-96B5-E8E4296294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5611E-666F-401A-8BE5-1C5D3834918D}" type="datetimeFigureOut">
              <a:rPr lang="cs-CZ" smtClean="0"/>
              <a:pPr/>
              <a:t>19.9.2014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46964-67C9-41C2-96B5-E8E4296294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5611E-666F-401A-8BE5-1C5D3834918D}" type="datetimeFigureOut">
              <a:rPr lang="cs-CZ" smtClean="0"/>
              <a:pPr/>
              <a:t>19.9.2014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46964-67C9-41C2-96B5-E8E42962941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5611E-666F-401A-8BE5-1C5D3834918D}" type="datetimeFigureOut">
              <a:rPr lang="cs-CZ" smtClean="0"/>
              <a:pPr/>
              <a:t>19.9.2014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46964-67C9-41C2-96B5-E8E4296294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5611E-666F-401A-8BE5-1C5D3834918D}" type="datetimeFigureOut">
              <a:rPr lang="cs-CZ" smtClean="0"/>
              <a:pPr/>
              <a:t>19.9.2014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46964-67C9-41C2-96B5-E8E4296294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5611E-666F-401A-8BE5-1C5D3834918D}" type="datetimeFigureOut">
              <a:rPr lang="cs-CZ" smtClean="0"/>
              <a:pPr/>
              <a:t>19.9.2014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46964-67C9-41C2-96B5-E8E4296294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5611E-666F-401A-8BE5-1C5D3834918D}" type="datetimeFigureOut">
              <a:rPr lang="cs-CZ" smtClean="0"/>
              <a:pPr/>
              <a:t>19.9.2014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46964-67C9-41C2-96B5-E8E4296294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5611E-666F-401A-8BE5-1C5D3834918D}" type="datetimeFigureOut">
              <a:rPr lang="cs-CZ" smtClean="0"/>
              <a:pPr/>
              <a:t>19.9.2014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46964-67C9-41C2-96B5-E8E42962941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5611E-666F-401A-8BE5-1C5D3834918D}" type="datetimeFigureOut">
              <a:rPr lang="cs-CZ" smtClean="0"/>
              <a:pPr/>
              <a:t>19.9.2014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46964-67C9-41C2-96B5-E8E42962941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715611E-666F-401A-8BE5-1C5D3834918D}" type="datetimeFigureOut">
              <a:rPr lang="cs-CZ" smtClean="0"/>
              <a:pPr/>
              <a:t>19.9.2014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ED46964-67C9-41C2-96B5-E8E42962941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Průběh v minulosti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32656"/>
            <a:ext cx="512445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Podnadpis 2"/>
          <p:cNvSpPr txBox="1">
            <a:spLocks/>
          </p:cNvSpPr>
          <p:nvPr/>
        </p:nvSpPr>
        <p:spPr>
          <a:xfrm>
            <a:off x="611560" y="5445224"/>
            <a:ext cx="7704856" cy="1152128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Digitální učební materiál byl vytvořen v rámci projektu 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Inovace a zkvalitnění výuky na Slovanském gymnáziu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CZ.1.07/1.5.00/34.1088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167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aoblený obdélník 19">
            <a:hlinkClick r:id="rId2" action="ppaction://hlinksldjump"/>
          </p:cNvPr>
          <p:cNvSpPr/>
          <p:nvPr/>
        </p:nvSpPr>
        <p:spPr>
          <a:xfrm>
            <a:off x="2771800" y="260648"/>
            <a:ext cx="3240360" cy="792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Několik pravidel na závěr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323528" y="1268760"/>
            <a:ext cx="85459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Minulých časů je hodně a můžete v nich mít zmatek. Proto uvádím několik </a:t>
            </a:r>
          </a:p>
          <a:p>
            <a:r>
              <a:rPr lang="cs-CZ" b="1" dirty="0" smtClean="0"/>
              <a:t>rad, které vám mohou pomoci ve vaší snaze o jejich pochopení.</a:t>
            </a:r>
            <a:endParaRPr lang="cs-CZ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498603" y="1931489"/>
            <a:ext cx="5798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1. Důležité je, kdy se děj, který popisujete odehrál:</a:t>
            </a:r>
            <a:endParaRPr lang="cs-CZ" b="1" dirty="0"/>
          </a:p>
        </p:txBody>
      </p:sp>
      <p:sp>
        <p:nvSpPr>
          <p:cNvPr id="24" name="Zaoblený obdélník 23"/>
          <p:cNvSpPr/>
          <p:nvPr/>
        </p:nvSpPr>
        <p:spPr>
          <a:xfrm>
            <a:off x="574086" y="2352001"/>
            <a:ext cx="2304256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El </a:t>
            </a:r>
            <a:r>
              <a:rPr lang="cs-CZ" b="1" dirty="0" err="1" smtClean="0">
                <a:solidFill>
                  <a:schemeClr val="tx1"/>
                </a:solidFill>
              </a:rPr>
              <a:t>sábado</a:t>
            </a:r>
            <a:r>
              <a:rPr lang="cs-CZ" b="1" dirty="0" smtClean="0">
                <a:solidFill>
                  <a:schemeClr val="tx1"/>
                </a:solidFill>
              </a:rPr>
              <a:t>…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3030742" y="2352001"/>
            <a:ext cx="2304256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Esta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maňana</a:t>
            </a:r>
            <a:r>
              <a:rPr lang="cs-CZ" b="1" dirty="0" smtClean="0">
                <a:solidFill>
                  <a:schemeClr val="tx1"/>
                </a:solidFill>
              </a:rPr>
              <a:t>…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5568752" y="2352001"/>
            <a:ext cx="2304256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Siempre</a:t>
            </a:r>
            <a:r>
              <a:rPr lang="cs-CZ" b="1" dirty="0" smtClean="0">
                <a:solidFill>
                  <a:schemeClr val="tx1"/>
                </a:solidFill>
              </a:rPr>
              <a:t>…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7" name="Šipka nahoru 26"/>
          <p:cNvSpPr/>
          <p:nvPr/>
        </p:nvSpPr>
        <p:spPr>
          <a:xfrm>
            <a:off x="1475656" y="2827394"/>
            <a:ext cx="250558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Šipka nahoru 27"/>
          <p:cNvSpPr/>
          <p:nvPr/>
        </p:nvSpPr>
        <p:spPr>
          <a:xfrm>
            <a:off x="4057591" y="2827394"/>
            <a:ext cx="250558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nahoru 28"/>
          <p:cNvSpPr/>
          <p:nvPr/>
        </p:nvSpPr>
        <p:spPr>
          <a:xfrm>
            <a:off x="6595601" y="2835440"/>
            <a:ext cx="250558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TextovéPole 29"/>
          <p:cNvSpPr txBox="1"/>
          <p:nvPr/>
        </p:nvSpPr>
        <p:spPr>
          <a:xfrm>
            <a:off x="954764" y="3267752"/>
            <a:ext cx="1292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indefinido</a:t>
            </a:r>
            <a:endParaRPr lang="cs-CZ" b="1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3491880" y="3231151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/>
              <a:t>c</a:t>
            </a:r>
            <a:r>
              <a:rPr lang="cs-CZ" b="1" dirty="0" err="1" smtClean="0"/>
              <a:t>ompuesto</a:t>
            </a:r>
            <a:endParaRPr lang="cs-CZ" b="1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5922778" y="3267752"/>
            <a:ext cx="140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imperfecto</a:t>
            </a:r>
            <a:endParaRPr lang="cs-CZ" b="1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411912" y="3859419"/>
            <a:ext cx="8468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2. Poté přemýšlejte, jestli tento děj proběhl, nebo probíhal po určitou dobu:</a:t>
            </a:r>
            <a:endParaRPr lang="cs-CZ" b="1" dirty="0"/>
          </a:p>
        </p:txBody>
      </p:sp>
      <p:sp>
        <p:nvSpPr>
          <p:cNvPr id="34" name="Zaoblený obdélník 33"/>
          <p:cNvSpPr/>
          <p:nvPr/>
        </p:nvSpPr>
        <p:spPr>
          <a:xfrm>
            <a:off x="700348" y="4281441"/>
            <a:ext cx="3357243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lo</a:t>
            </a:r>
            <a:r>
              <a:rPr lang="cs-CZ" b="1" dirty="0" smtClean="0">
                <a:solidFill>
                  <a:schemeClr val="tx1"/>
                </a:solidFill>
              </a:rPr>
              <a:t> he </a:t>
            </a:r>
            <a:r>
              <a:rPr lang="cs-CZ" b="1" dirty="0" err="1" smtClean="0">
                <a:solidFill>
                  <a:schemeClr val="tx1"/>
                </a:solidFill>
              </a:rPr>
              <a:t>comido</a:t>
            </a:r>
            <a:r>
              <a:rPr lang="cs-CZ" b="1" dirty="0" smtClean="0">
                <a:solidFill>
                  <a:schemeClr val="tx1"/>
                </a:solidFill>
              </a:rPr>
              <a:t> / </a:t>
            </a:r>
            <a:r>
              <a:rPr lang="cs-CZ" b="1" dirty="0" err="1" smtClean="0">
                <a:solidFill>
                  <a:schemeClr val="tx1"/>
                </a:solidFill>
              </a:rPr>
              <a:t>lo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comí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1480572" y="5093033"/>
            <a:ext cx="1648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snědl jsem to</a:t>
            </a:r>
            <a:endParaRPr lang="cs-CZ" b="1" dirty="0"/>
          </a:p>
        </p:txBody>
      </p:sp>
      <p:sp>
        <p:nvSpPr>
          <p:cNvPr id="36" name="Šipka nahoru 35"/>
          <p:cNvSpPr/>
          <p:nvPr/>
        </p:nvSpPr>
        <p:spPr>
          <a:xfrm>
            <a:off x="2099183" y="4692343"/>
            <a:ext cx="253498" cy="4006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Zaoblený obdélník 36"/>
          <p:cNvSpPr/>
          <p:nvPr/>
        </p:nvSpPr>
        <p:spPr>
          <a:xfrm>
            <a:off x="4515765" y="4302030"/>
            <a:ext cx="3080571" cy="56712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lo</a:t>
            </a:r>
            <a:r>
              <a:rPr lang="cs-CZ" b="1" dirty="0" smtClean="0">
                <a:solidFill>
                  <a:schemeClr val="tx1"/>
                </a:solidFill>
              </a:rPr>
              <a:t> he </a:t>
            </a:r>
            <a:r>
              <a:rPr lang="cs-CZ" b="1" dirty="0" err="1" smtClean="0">
                <a:solidFill>
                  <a:schemeClr val="tx1"/>
                </a:solidFill>
              </a:rPr>
              <a:t>estado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comiendo</a:t>
            </a:r>
            <a:endParaRPr lang="cs-CZ" b="1" dirty="0" smtClean="0">
              <a:solidFill>
                <a:schemeClr val="tx1"/>
              </a:solidFill>
            </a:endParaRPr>
          </a:p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lo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estuve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comiendo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7596336" y="4323011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3 </a:t>
            </a:r>
            <a:r>
              <a:rPr lang="cs-CZ" b="1" dirty="0" err="1" smtClean="0"/>
              <a:t>horas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39" name="Šipka nahoru 38"/>
          <p:cNvSpPr/>
          <p:nvPr/>
        </p:nvSpPr>
        <p:spPr>
          <a:xfrm>
            <a:off x="5929301" y="4910280"/>
            <a:ext cx="253498" cy="4006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TextovéPole 39"/>
          <p:cNvSpPr txBox="1"/>
          <p:nvPr/>
        </p:nvSpPr>
        <p:spPr>
          <a:xfrm>
            <a:off x="4721390" y="5310970"/>
            <a:ext cx="2669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jedl jsem to (3 hodiny)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119013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 animBg="1"/>
      <p:bldP spid="35" grpId="0"/>
      <p:bldP spid="36" grpId="0" animBg="1"/>
      <p:bldP spid="37" grpId="0" animBg="1"/>
      <p:bldP spid="38" grpId="0"/>
      <p:bldP spid="39" grpId="0" animBg="1"/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467380"/>
            <a:ext cx="8810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3. Pokud popisujete 2 děje, které probíhaly ve stejnou dobu, mějte na paměti:</a:t>
            </a:r>
            <a:endParaRPr lang="cs-CZ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414086" y="991301"/>
            <a:ext cx="3357243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estaba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comiendo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427984" y="991301"/>
            <a:ext cx="3357243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sonó</a:t>
            </a:r>
            <a:r>
              <a:rPr lang="cs-CZ" b="1" dirty="0" smtClean="0">
                <a:solidFill>
                  <a:schemeClr val="tx1"/>
                </a:solidFill>
              </a:rPr>
              <a:t> el </a:t>
            </a:r>
            <a:r>
              <a:rPr lang="cs-CZ" b="1" dirty="0" err="1" smtClean="0">
                <a:solidFill>
                  <a:schemeClr val="tx1"/>
                </a:solidFill>
              </a:rPr>
              <a:t>teléfono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Šipka nahoru 5"/>
          <p:cNvSpPr/>
          <p:nvPr/>
        </p:nvSpPr>
        <p:spPr>
          <a:xfrm>
            <a:off x="1777083" y="1402203"/>
            <a:ext cx="253498" cy="4006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nahoru 6"/>
          <p:cNvSpPr/>
          <p:nvPr/>
        </p:nvSpPr>
        <p:spPr>
          <a:xfrm>
            <a:off x="5979856" y="1402203"/>
            <a:ext cx="253498" cy="4006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37979" y="1802893"/>
            <a:ext cx="2537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děj, který je přerušen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943466" y="1821889"/>
            <a:ext cx="2326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děj, který přerušuje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38774" y="2492896"/>
            <a:ext cx="86276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4. Pamatujte, že existují děje (slovesa), která tuto vazbu nepotřebují; je to</a:t>
            </a:r>
          </a:p>
          <a:p>
            <a:r>
              <a:rPr lang="cs-CZ" b="1" dirty="0" smtClean="0"/>
              <a:t>logické: jedná se o modální slovesa – chtít, muset…, slovesa pohybu – přijít,</a:t>
            </a:r>
          </a:p>
          <a:p>
            <a:r>
              <a:rPr lang="cs-CZ" b="1" dirty="0" smtClean="0"/>
              <a:t>jet…, slovesa pocitu – cítit se + další slovesa – mít, být…</a:t>
            </a:r>
            <a:endParaRPr lang="cs-CZ" b="1" dirty="0"/>
          </a:p>
        </p:txBody>
      </p:sp>
      <p:sp>
        <p:nvSpPr>
          <p:cNvPr id="12" name="Zaoblený obdélník 11"/>
          <p:cNvSpPr/>
          <p:nvPr/>
        </p:nvSpPr>
        <p:spPr>
          <a:xfrm>
            <a:off x="414086" y="3610756"/>
            <a:ext cx="3357243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tenía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hambre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4554732" y="3610756"/>
            <a:ext cx="3357243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me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compré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un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bocadillo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" name="Šipka nahoru 13"/>
          <p:cNvSpPr/>
          <p:nvPr/>
        </p:nvSpPr>
        <p:spPr>
          <a:xfrm>
            <a:off x="1903831" y="4036408"/>
            <a:ext cx="253498" cy="4006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nahoru 14"/>
          <p:cNvSpPr/>
          <p:nvPr/>
        </p:nvSpPr>
        <p:spPr>
          <a:xfrm>
            <a:off x="6257900" y="4021658"/>
            <a:ext cx="253498" cy="4006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423830" y="4436442"/>
            <a:ext cx="3260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popis </a:t>
            </a:r>
            <a:r>
              <a:rPr lang="cs-CZ" b="1" dirty="0" err="1" smtClean="0"/>
              <a:t>okolnostív</a:t>
            </a:r>
            <a:r>
              <a:rPr lang="cs-CZ" b="1" dirty="0" smtClean="0"/>
              <a:t> </a:t>
            </a:r>
            <a:r>
              <a:rPr lang="cs-CZ" b="1" dirty="0" err="1" smtClean="0"/>
              <a:t>imperfectu</a:t>
            </a:r>
            <a:endParaRPr lang="cs-CZ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085595" y="4422020"/>
            <a:ext cx="4900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děj, který naše vyprávění posune kupředu</a:t>
            </a:r>
            <a:endParaRPr lang="cs-CZ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1531049" y="5548590"/>
            <a:ext cx="5109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NYNÍ SI TO VYZKOUŠEJTE NA TĚCHTO DĚJÍCH: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3967655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37980" y="1367573"/>
            <a:ext cx="2717755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HABLÓ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987824" y="347429"/>
            <a:ext cx="2924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Doplňte vhodný kontext:</a:t>
            </a:r>
            <a:endParaRPr lang="cs-CZ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337979" y="1972229"/>
            <a:ext cx="2717755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HA HABLADO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337977" y="2614011"/>
            <a:ext cx="2717755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HABLABA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37978" y="3229208"/>
            <a:ext cx="2717755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ESTUVO HABLANDO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337980" y="3895255"/>
            <a:ext cx="3060101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HA ESTADO HABLANDO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337980" y="4551319"/>
            <a:ext cx="2717755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ESTABA HABLANDO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270289" y="1367573"/>
            <a:ext cx="2555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Ayer</a:t>
            </a:r>
            <a:r>
              <a:rPr lang="cs-CZ" b="1" dirty="0" smtClean="0"/>
              <a:t> </a:t>
            </a:r>
            <a:r>
              <a:rPr lang="cs-CZ" b="1" dirty="0" err="1" smtClean="0"/>
              <a:t>habló</a:t>
            </a:r>
            <a:r>
              <a:rPr lang="cs-CZ" b="1" dirty="0" smtClean="0"/>
              <a:t> </a:t>
            </a:r>
            <a:r>
              <a:rPr lang="cs-CZ" b="1" dirty="0" err="1" smtClean="0"/>
              <a:t>conmigo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149790" y="1990602"/>
            <a:ext cx="4796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Este</a:t>
            </a:r>
            <a:r>
              <a:rPr lang="cs-CZ" b="1" dirty="0" smtClean="0"/>
              <a:t> </a:t>
            </a:r>
            <a:r>
              <a:rPr lang="cs-CZ" b="1" dirty="0" err="1" smtClean="0"/>
              <a:t>fin</a:t>
            </a:r>
            <a:r>
              <a:rPr lang="cs-CZ" b="1" dirty="0" smtClean="0"/>
              <a:t> de </a:t>
            </a:r>
            <a:r>
              <a:rPr lang="cs-CZ" b="1" dirty="0" err="1" smtClean="0"/>
              <a:t>semana</a:t>
            </a:r>
            <a:r>
              <a:rPr lang="cs-CZ" b="1" dirty="0" smtClean="0"/>
              <a:t> ha </a:t>
            </a:r>
            <a:r>
              <a:rPr lang="cs-CZ" b="1" dirty="0" err="1" smtClean="0"/>
              <a:t>hablado</a:t>
            </a:r>
            <a:r>
              <a:rPr lang="cs-CZ" b="1" dirty="0" smtClean="0"/>
              <a:t> </a:t>
            </a:r>
            <a:r>
              <a:rPr lang="cs-CZ" b="1" dirty="0" err="1" smtClean="0"/>
              <a:t>conmigo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799006" y="2655581"/>
            <a:ext cx="3498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Antes</a:t>
            </a:r>
            <a:r>
              <a:rPr lang="cs-CZ" b="1" dirty="0" smtClean="0"/>
              <a:t> </a:t>
            </a:r>
            <a:r>
              <a:rPr lang="cs-CZ" b="1" dirty="0" err="1" smtClean="0"/>
              <a:t>hablaba</a:t>
            </a:r>
            <a:r>
              <a:rPr lang="cs-CZ" b="1" dirty="0" smtClean="0"/>
              <a:t> </a:t>
            </a:r>
            <a:r>
              <a:rPr lang="cs-CZ" b="1" dirty="0" err="1" smtClean="0"/>
              <a:t>conmigo</a:t>
            </a:r>
            <a:r>
              <a:rPr lang="cs-CZ" b="1" dirty="0" smtClean="0"/>
              <a:t> </a:t>
            </a:r>
            <a:r>
              <a:rPr lang="cs-CZ" b="1" dirty="0" err="1" smtClean="0"/>
              <a:t>más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207803" y="3249993"/>
            <a:ext cx="5961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Anoche</a:t>
            </a:r>
            <a:r>
              <a:rPr lang="cs-CZ" b="1" dirty="0" smtClean="0"/>
              <a:t> </a:t>
            </a:r>
            <a:r>
              <a:rPr lang="cs-CZ" b="1" dirty="0" err="1" smtClean="0"/>
              <a:t>estuvo</a:t>
            </a:r>
            <a:r>
              <a:rPr lang="cs-CZ" b="1" dirty="0" smtClean="0"/>
              <a:t> </a:t>
            </a:r>
            <a:r>
              <a:rPr lang="cs-CZ" b="1" dirty="0" err="1" smtClean="0"/>
              <a:t>hablando</a:t>
            </a:r>
            <a:r>
              <a:rPr lang="cs-CZ" b="1" dirty="0" smtClean="0"/>
              <a:t> </a:t>
            </a:r>
            <a:r>
              <a:rPr lang="cs-CZ" b="1" dirty="0" err="1" smtClean="0"/>
              <a:t>conmigo</a:t>
            </a:r>
            <a:r>
              <a:rPr lang="cs-CZ" b="1" dirty="0" smtClean="0"/>
              <a:t> </a:t>
            </a:r>
            <a:r>
              <a:rPr lang="cs-CZ" b="1" dirty="0" err="1" smtClean="0"/>
              <a:t>más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1 hora.</a:t>
            </a:r>
            <a:endParaRPr lang="cs-CZ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542097" y="3777540"/>
            <a:ext cx="50497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Esta</a:t>
            </a:r>
            <a:r>
              <a:rPr lang="cs-CZ" b="1" dirty="0" smtClean="0"/>
              <a:t> </a:t>
            </a:r>
            <a:r>
              <a:rPr lang="cs-CZ" b="1" dirty="0" err="1" smtClean="0"/>
              <a:t>maňana</a:t>
            </a:r>
            <a:r>
              <a:rPr lang="cs-CZ" b="1" dirty="0" smtClean="0"/>
              <a:t> ha </a:t>
            </a:r>
            <a:r>
              <a:rPr lang="cs-CZ" b="1" dirty="0" err="1" smtClean="0"/>
              <a:t>estado</a:t>
            </a:r>
            <a:r>
              <a:rPr lang="cs-CZ" b="1" dirty="0" smtClean="0"/>
              <a:t> </a:t>
            </a:r>
            <a:r>
              <a:rPr lang="cs-CZ" b="1" dirty="0" err="1" smtClean="0"/>
              <a:t>hablando</a:t>
            </a:r>
            <a:r>
              <a:rPr lang="cs-CZ" b="1" dirty="0" smtClean="0"/>
              <a:t> </a:t>
            </a:r>
            <a:r>
              <a:rPr lang="cs-CZ" b="1" dirty="0" err="1" smtClean="0"/>
              <a:t>conmigo</a:t>
            </a:r>
            <a:endParaRPr lang="cs-CZ" b="1" dirty="0" smtClean="0"/>
          </a:p>
          <a:p>
            <a:r>
              <a:rPr lang="cs-CZ" b="1" dirty="0" smtClean="0"/>
              <a:t>1 hora.</a:t>
            </a:r>
            <a:endParaRPr lang="cs-CZ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749617" y="4551319"/>
            <a:ext cx="4878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Cuando</a:t>
            </a:r>
            <a:r>
              <a:rPr lang="cs-CZ" b="1" dirty="0" smtClean="0"/>
              <a:t> </a:t>
            </a:r>
            <a:r>
              <a:rPr lang="cs-CZ" b="1" dirty="0" err="1" smtClean="0"/>
              <a:t>estaba</a:t>
            </a:r>
            <a:r>
              <a:rPr lang="cs-CZ" b="1" dirty="0" smtClean="0"/>
              <a:t> </a:t>
            </a:r>
            <a:r>
              <a:rPr lang="cs-CZ" b="1" dirty="0" err="1" smtClean="0"/>
              <a:t>hablando</a:t>
            </a:r>
            <a:r>
              <a:rPr lang="cs-CZ" b="1" dirty="0" smtClean="0"/>
              <a:t> </a:t>
            </a:r>
            <a:r>
              <a:rPr lang="cs-CZ" b="1" dirty="0" err="1" smtClean="0"/>
              <a:t>conmigo</a:t>
            </a:r>
            <a:r>
              <a:rPr lang="cs-CZ" b="1" dirty="0" smtClean="0"/>
              <a:t>, </a:t>
            </a:r>
            <a:r>
              <a:rPr lang="cs-CZ" b="1" dirty="0" err="1" smtClean="0"/>
              <a:t>sonó</a:t>
            </a:r>
            <a:r>
              <a:rPr lang="cs-CZ" b="1" dirty="0" smtClean="0"/>
              <a:t> </a:t>
            </a:r>
          </a:p>
          <a:p>
            <a:r>
              <a:rPr lang="cs-CZ" b="1" dirty="0" smtClean="0"/>
              <a:t>el </a:t>
            </a:r>
            <a:r>
              <a:rPr lang="cs-CZ" b="1" dirty="0" err="1" smtClean="0"/>
              <a:t>teléfono</a:t>
            </a:r>
            <a:r>
              <a:rPr lang="cs-CZ" b="1" dirty="0" smtClean="0"/>
              <a:t>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349786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 flipH="1">
            <a:off x="1403648" y="373280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Popiš následující situaci v minulosti.</a:t>
            </a:r>
            <a:endParaRPr lang="cs-CZ" b="1" dirty="0"/>
          </a:p>
        </p:txBody>
      </p:sp>
      <p:sp>
        <p:nvSpPr>
          <p:cNvPr id="3" name="Zaoblený obdélník 2"/>
          <p:cNvSpPr/>
          <p:nvPr/>
        </p:nvSpPr>
        <p:spPr>
          <a:xfrm>
            <a:off x="444824" y="980728"/>
            <a:ext cx="1530050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Ayer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2195736" y="908720"/>
            <a:ext cx="6552728" cy="18002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En </a:t>
            </a:r>
            <a:r>
              <a:rPr lang="cs-CZ" sz="2000" b="1" dirty="0" err="1" smtClean="0">
                <a:solidFill>
                  <a:schemeClr val="tx1"/>
                </a:solidFill>
              </a:rPr>
              <a:t>un</a:t>
            </a:r>
            <a:r>
              <a:rPr lang="cs-CZ" sz="2000" b="1" dirty="0" smtClean="0">
                <a:solidFill>
                  <a:schemeClr val="tx1"/>
                </a:solidFill>
              </a:rPr>
              <a:t> bar de la </a:t>
            </a:r>
            <a:r>
              <a:rPr lang="cs-CZ" sz="2000" b="1" dirty="0" err="1" smtClean="0">
                <a:solidFill>
                  <a:schemeClr val="tx1"/>
                </a:solidFill>
              </a:rPr>
              <a:t>esquina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Jaime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u="sng" dirty="0" err="1" smtClean="0">
                <a:solidFill>
                  <a:schemeClr val="tx1"/>
                </a:solidFill>
              </a:rPr>
              <a:t>come</a:t>
            </a:r>
            <a:r>
              <a:rPr lang="cs-CZ" sz="2000" b="1" u="sng" dirty="0" smtClean="0">
                <a:solidFill>
                  <a:schemeClr val="tx1"/>
                </a:solidFill>
              </a:rPr>
              <a:t> </a:t>
            </a:r>
            <a:r>
              <a:rPr lang="cs-CZ" sz="2000" b="1" dirty="0" smtClean="0">
                <a:solidFill>
                  <a:schemeClr val="tx1"/>
                </a:solidFill>
              </a:rPr>
              <a:t>la paella </a:t>
            </a:r>
            <a:r>
              <a:rPr lang="cs-CZ" sz="2000" b="1" dirty="0" err="1" smtClean="0">
                <a:solidFill>
                  <a:schemeClr val="tx1"/>
                </a:solidFill>
              </a:rPr>
              <a:t>porque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u="sng" dirty="0" err="1" smtClean="0">
                <a:solidFill>
                  <a:schemeClr val="tx1"/>
                </a:solidFill>
              </a:rPr>
              <a:t>tiene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hambre</a:t>
            </a:r>
            <a:r>
              <a:rPr lang="cs-CZ" sz="2000" b="1" dirty="0" smtClean="0">
                <a:solidFill>
                  <a:schemeClr val="tx1"/>
                </a:solidFill>
              </a:rPr>
              <a:t>. </a:t>
            </a:r>
            <a:r>
              <a:rPr lang="cs-CZ" sz="2000" b="1" dirty="0" err="1" smtClean="0">
                <a:solidFill>
                  <a:schemeClr val="tx1"/>
                </a:solidFill>
              </a:rPr>
              <a:t>Cuando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u="sng" dirty="0" err="1" smtClean="0">
                <a:solidFill>
                  <a:schemeClr val="tx1"/>
                </a:solidFill>
              </a:rPr>
              <a:t>está</a:t>
            </a:r>
            <a:r>
              <a:rPr lang="cs-CZ" sz="2000" b="1" u="sng" dirty="0" smtClean="0">
                <a:solidFill>
                  <a:schemeClr val="tx1"/>
                </a:solidFill>
              </a:rPr>
              <a:t> </a:t>
            </a:r>
            <a:r>
              <a:rPr lang="cs-CZ" sz="2000" b="1" u="sng" dirty="0" err="1" smtClean="0">
                <a:solidFill>
                  <a:schemeClr val="tx1"/>
                </a:solidFill>
              </a:rPr>
              <a:t>tomando</a:t>
            </a:r>
            <a:r>
              <a:rPr lang="cs-CZ" sz="2000" b="1" u="sng" dirty="0" smtClean="0">
                <a:solidFill>
                  <a:schemeClr val="tx1"/>
                </a:solidFill>
              </a:rPr>
              <a:t> </a:t>
            </a:r>
            <a:r>
              <a:rPr lang="cs-CZ" sz="2000" b="1" dirty="0" smtClean="0">
                <a:solidFill>
                  <a:schemeClr val="tx1"/>
                </a:solidFill>
              </a:rPr>
              <a:t>el </a:t>
            </a:r>
            <a:r>
              <a:rPr lang="cs-CZ" sz="2000" b="1" dirty="0" err="1" smtClean="0">
                <a:solidFill>
                  <a:schemeClr val="tx1"/>
                </a:solidFill>
              </a:rPr>
              <a:t>postre</a:t>
            </a:r>
            <a:r>
              <a:rPr lang="cs-CZ" sz="2000" b="1" dirty="0" smtClean="0">
                <a:solidFill>
                  <a:schemeClr val="tx1"/>
                </a:solidFill>
              </a:rPr>
              <a:t>, </a:t>
            </a:r>
            <a:r>
              <a:rPr lang="cs-CZ" sz="2000" b="1" u="sng" dirty="0" smtClean="0">
                <a:solidFill>
                  <a:schemeClr val="tx1"/>
                </a:solidFill>
              </a:rPr>
              <a:t>ve</a:t>
            </a:r>
            <a:r>
              <a:rPr lang="cs-CZ" sz="2000" b="1" dirty="0" smtClean="0">
                <a:solidFill>
                  <a:schemeClr val="tx1"/>
                </a:solidFill>
              </a:rPr>
              <a:t> a </a:t>
            </a:r>
            <a:r>
              <a:rPr lang="cs-CZ" sz="2000" b="1" dirty="0" err="1" smtClean="0">
                <a:solidFill>
                  <a:schemeClr val="tx1"/>
                </a:solidFill>
              </a:rPr>
              <a:t>María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u="sng" dirty="0" err="1" smtClean="0">
                <a:solidFill>
                  <a:schemeClr val="tx1"/>
                </a:solidFill>
              </a:rPr>
              <a:t>lleva</a:t>
            </a:r>
            <a:r>
              <a:rPr lang="cs-CZ" sz="2000" b="1" dirty="0" smtClean="0">
                <a:solidFill>
                  <a:schemeClr val="tx1"/>
                </a:solidFill>
              </a:rPr>
              <a:t> una </a:t>
            </a:r>
            <a:r>
              <a:rPr lang="cs-CZ" sz="2000" b="1" dirty="0" err="1" smtClean="0">
                <a:solidFill>
                  <a:schemeClr val="tx1"/>
                </a:solidFill>
              </a:rPr>
              <a:t>chaqueta</a:t>
            </a:r>
            <a:r>
              <a:rPr lang="cs-CZ" sz="2000" b="1" dirty="0" smtClean="0">
                <a:solidFill>
                  <a:schemeClr val="tx1"/>
                </a:solidFill>
              </a:rPr>
              <a:t> preciosa. </a:t>
            </a:r>
            <a:r>
              <a:rPr lang="cs-CZ" sz="2000" b="1" u="sng" dirty="0" err="1" smtClean="0">
                <a:solidFill>
                  <a:schemeClr val="tx1"/>
                </a:solidFill>
              </a:rPr>
              <a:t>Habla</a:t>
            </a:r>
            <a:r>
              <a:rPr lang="cs-CZ" sz="2000" b="1" dirty="0" smtClean="0">
                <a:solidFill>
                  <a:schemeClr val="tx1"/>
                </a:solidFill>
              </a:rPr>
              <a:t> con </a:t>
            </a:r>
            <a:r>
              <a:rPr lang="cs-CZ" sz="2000" b="1" dirty="0" err="1" smtClean="0">
                <a:solidFill>
                  <a:schemeClr val="tx1"/>
                </a:solidFill>
              </a:rPr>
              <a:t>ella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un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rato</a:t>
            </a:r>
            <a:r>
              <a:rPr lang="cs-CZ" sz="2000" b="1" dirty="0" smtClean="0">
                <a:solidFill>
                  <a:schemeClr val="tx1"/>
                </a:solidFill>
              </a:rPr>
              <a:t> y….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195736" y="2994922"/>
            <a:ext cx="6552728" cy="18002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Ayer</a:t>
            </a:r>
            <a:r>
              <a:rPr lang="cs-CZ" sz="2000" b="1" dirty="0" smtClean="0">
                <a:solidFill>
                  <a:schemeClr val="tx1"/>
                </a:solidFill>
              </a:rPr>
              <a:t> en </a:t>
            </a:r>
            <a:r>
              <a:rPr lang="cs-CZ" sz="2000" b="1" dirty="0" err="1" smtClean="0">
                <a:solidFill>
                  <a:schemeClr val="tx1"/>
                </a:solidFill>
              </a:rPr>
              <a:t>un</a:t>
            </a:r>
            <a:r>
              <a:rPr lang="cs-CZ" sz="2000" b="1" dirty="0" smtClean="0">
                <a:solidFill>
                  <a:schemeClr val="tx1"/>
                </a:solidFill>
              </a:rPr>
              <a:t> bar de la </a:t>
            </a:r>
            <a:r>
              <a:rPr lang="cs-CZ" sz="2000" b="1" dirty="0" err="1" smtClean="0">
                <a:solidFill>
                  <a:schemeClr val="tx1"/>
                </a:solidFill>
              </a:rPr>
              <a:t>esquina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Jaime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u="sng" dirty="0" err="1" smtClean="0">
                <a:solidFill>
                  <a:schemeClr val="tx1"/>
                </a:solidFill>
              </a:rPr>
              <a:t>comió</a:t>
            </a:r>
            <a:r>
              <a:rPr lang="cs-CZ" sz="2000" b="1" u="sng" dirty="0" smtClean="0">
                <a:solidFill>
                  <a:schemeClr val="tx1"/>
                </a:solidFill>
              </a:rPr>
              <a:t> </a:t>
            </a:r>
            <a:r>
              <a:rPr lang="cs-CZ" sz="2000" b="1" dirty="0" smtClean="0">
                <a:solidFill>
                  <a:schemeClr val="tx1"/>
                </a:solidFill>
              </a:rPr>
              <a:t>la paella </a:t>
            </a:r>
            <a:r>
              <a:rPr lang="cs-CZ" sz="2000" b="1" dirty="0" err="1" smtClean="0">
                <a:solidFill>
                  <a:schemeClr val="tx1"/>
                </a:solidFill>
              </a:rPr>
              <a:t>porque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u="sng" dirty="0" err="1" smtClean="0">
                <a:solidFill>
                  <a:schemeClr val="tx1"/>
                </a:solidFill>
              </a:rPr>
              <a:t>tenía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hambre</a:t>
            </a:r>
            <a:r>
              <a:rPr lang="cs-CZ" sz="2000" b="1" dirty="0" smtClean="0">
                <a:solidFill>
                  <a:schemeClr val="tx1"/>
                </a:solidFill>
              </a:rPr>
              <a:t>. </a:t>
            </a:r>
            <a:r>
              <a:rPr lang="cs-CZ" sz="2000" b="1" dirty="0" err="1" smtClean="0">
                <a:solidFill>
                  <a:schemeClr val="tx1"/>
                </a:solidFill>
              </a:rPr>
              <a:t>Cuando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u="sng" dirty="0" err="1" smtClean="0">
                <a:solidFill>
                  <a:schemeClr val="tx1"/>
                </a:solidFill>
              </a:rPr>
              <a:t>estaba</a:t>
            </a:r>
            <a:r>
              <a:rPr lang="cs-CZ" sz="2000" b="1" u="sng" dirty="0" smtClean="0">
                <a:solidFill>
                  <a:schemeClr val="tx1"/>
                </a:solidFill>
              </a:rPr>
              <a:t> </a:t>
            </a:r>
            <a:r>
              <a:rPr lang="cs-CZ" sz="2000" b="1" u="sng" dirty="0" err="1" smtClean="0">
                <a:solidFill>
                  <a:schemeClr val="tx1"/>
                </a:solidFill>
              </a:rPr>
              <a:t>tomando</a:t>
            </a:r>
            <a:r>
              <a:rPr lang="cs-CZ" sz="2000" b="1" u="sng" dirty="0" smtClean="0">
                <a:solidFill>
                  <a:schemeClr val="tx1"/>
                </a:solidFill>
              </a:rPr>
              <a:t> </a:t>
            </a:r>
            <a:r>
              <a:rPr lang="cs-CZ" sz="2000" b="1" dirty="0" smtClean="0">
                <a:solidFill>
                  <a:schemeClr val="tx1"/>
                </a:solidFill>
              </a:rPr>
              <a:t>el </a:t>
            </a:r>
            <a:r>
              <a:rPr lang="cs-CZ" sz="2000" b="1" dirty="0" err="1" smtClean="0">
                <a:solidFill>
                  <a:schemeClr val="tx1"/>
                </a:solidFill>
              </a:rPr>
              <a:t>postre</a:t>
            </a:r>
            <a:r>
              <a:rPr lang="cs-CZ" sz="2000" b="1" dirty="0" smtClean="0">
                <a:solidFill>
                  <a:schemeClr val="tx1"/>
                </a:solidFill>
              </a:rPr>
              <a:t>, </a:t>
            </a:r>
            <a:r>
              <a:rPr lang="cs-CZ" sz="2000" b="1" u="sng" dirty="0" err="1" smtClean="0">
                <a:solidFill>
                  <a:schemeClr val="tx1"/>
                </a:solidFill>
              </a:rPr>
              <a:t>vio</a:t>
            </a:r>
            <a:r>
              <a:rPr lang="cs-CZ" sz="2000" b="1" dirty="0" smtClean="0">
                <a:solidFill>
                  <a:schemeClr val="tx1"/>
                </a:solidFill>
              </a:rPr>
              <a:t> a </a:t>
            </a:r>
            <a:r>
              <a:rPr lang="cs-CZ" sz="2000" b="1" dirty="0" err="1" smtClean="0">
                <a:solidFill>
                  <a:schemeClr val="tx1"/>
                </a:solidFill>
              </a:rPr>
              <a:t>María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u="sng" dirty="0" err="1" smtClean="0">
                <a:solidFill>
                  <a:schemeClr val="tx1"/>
                </a:solidFill>
              </a:rPr>
              <a:t>llevaba</a:t>
            </a:r>
            <a:r>
              <a:rPr lang="cs-CZ" sz="2000" b="1" dirty="0" smtClean="0">
                <a:solidFill>
                  <a:schemeClr val="tx1"/>
                </a:solidFill>
              </a:rPr>
              <a:t> una </a:t>
            </a:r>
            <a:r>
              <a:rPr lang="cs-CZ" sz="2000" b="1" dirty="0" err="1" smtClean="0">
                <a:solidFill>
                  <a:schemeClr val="tx1"/>
                </a:solidFill>
              </a:rPr>
              <a:t>chaqueta</a:t>
            </a:r>
            <a:r>
              <a:rPr lang="cs-CZ" sz="2000" b="1" dirty="0" smtClean="0">
                <a:solidFill>
                  <a:schemeClr val="tx1"/>
                </a:solidFill>
              </a:rPr>
              <a:t> preciosa. </a:t>
            </a:r>
            <a:r>
              <a:rPr lang="cs-CZ" sz="2000" b="1" dirty="0" err="1" smtClean="0">
                <a:solidFill>
                  <a:schemeClr val="tx1"/>
                </a:solidFill>
              </a:rPr>
              <a:t>Estuvo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hablando</a:t>
            </a:r>
            <a:r>
              <a:rPr lang="cs-CZ" sz="2000" b="1" dirty="0" smtClean="0">
                <a:solidFill>
                  <a:schemeClr val="tx1"/>
                </a:solidFill>
              </a:rPr>
              <a:t> con </a:t>
            </a:r>
            <a:r>
              <a:rPr lang="cs-CZ" sz="2000" b="1" dirty="0" err="1" smtClean="0">
                <a:solidFill>
                  <a:schemeClr val="tx1"/>
                </a:solidFill>
              </a:rPr>
              <a:t>ella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un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rato</a:t>
            </a:r>
            <a:r>
              <a:rPr lang="cs-CZ" sz="2000" b="1" dirty="0" smtClean="0">
                <a:solidFill>
                  <a:schemeClr val="tx1"/>
                </a:solidFill>
              </a:rPr>
              <a:t> y….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122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827584" y="620688"/>
            <a:ext cx="7776864" cy="792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La </a:t>
            </a:r>
            <a:r>
              <a:rPr lang="cs-CZ" sz="2000" b="1" dirty="0" err="1" smtClean="0">
                <a:solidFill>
                  <a:schemeClr val="tx1"/>
                </a:solidFill>
              </a:rPr>
              <a:t>estuvo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esperando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más</a:t>
            </a:r>
            <a:r>
              <a:rPr lang="cs-CZ" sz="2000" b="1" dirty="0" smtClean="0">
                <a:solidFill>
                  <a:schemeClr val="tx1"/>
                </a:solidFill>
              </a:rPr>
              <a:t> de </a:t>
            </a:r>
            <a:r>
              <a:rPr lang="cs-CZ" sz="2000" b="1" dirty="0" err="1" smtClean="0">
                <a:solidFill>
                  <a:schemeClr val="tx1"/>
                </a:solidFill>
              </a:rPr>
              <a:t>una</a:t>
            </a:r>
            <a:r>
              <a:rPr lang="cs-CZ" sz="2000" b="1" dirty="0" smtClean="0">
                <a:solidFill>
                  <a:schemeClr val="tx1"/>
                </a:solidFill>
              </a:rPr>
              <a:t> media hora y </a:t>
            </a:r>
            <a:r>
              <a:rPr lang="cs-CZ" sz="2000" b="1" dirty="0" err="1" smtClean="0">
                <a:solidFill>
                  <a:schemeClr val="tx1"/>
                </a:solidFill>
              </a:rPr>
              <a:t>ella</a:t>
            </a:r>
            <a:r>
              <a:rPr lang="cs-CZ" sz="2000" b="1" dirty="0" smtClean="0">
                <a:solidFill>
                  <a:schemeClr val="tx1"/>
                </a:solidFill>
              </a:rPr>
              <a:t> no </a:t>
            </a:r>
            <a:r>
              <a:rPr lang="cs-CZ" sz="2000" b="1" dirty="0" err="1" smtClean="0">
                <a:solidFill>
                  <a:schemeClr val="tx1"/>
                </a:solidFill>
              </a:rPr>
              <a:t>llegaba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827584" y="1844824"/>
            <a:ext cx="7776864" cy="792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Estaba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pensando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ella</a:t>
            </a:r>
            <a:r>
              <a:rPr lang="cs-CZ" sz="2000" b="1" dirty="0" smtClean="0">
                <a:solidFill>
                  <a:schemeClr val="tx1"/>
                </a:solidFill>
              </a:rPr>
              <a:t> y de </a:t>
            </a:r>
            <a:r>
              <a:rPr lang="cs-CZ" sz="2000" b="1" dirty="0" err="1" smtClean="0">
                <a:solidFill>
                  <a:schemeClr val="tx1"/>
                </a:solidFill>
              </a:rPr>
              <a:t>pronto</a:t>
            </a:r>
            <a:r>
              <a:rPr lang="cs-CZ" sz="2000" b="1" dirty="0" smtClean="0">
                <a:solidFill>
                  <a:schemeClr val="tx1"/>
                </a:solidFill>
              </a:rPr>
              <a:t> ( de </a:t>
            </a:r>
            <a:r>
              <a:rPr lang="cs-CZ" sz="2000" b="1" dirty="0" err="1" smtClean="0">
                <a:solidFill>
                  <a:schemeClr val="tx1"/>
                </a:solidFill>
              </a:rPr>
              <a:t>repente</a:t>
            </a:r>
            <a:r>
              <a:rPr lang="cs-CZ" sz="2000" b="1" dirty="0" smtClean="0">
                <a:solidFill>
                  <a:schemeClr val="tx1"/>
                </a:solidFill>
              </a:rPr>
              <a:t> ) la </a:t>
            </a:r>
            <a:r>
              <a:rPr lang="cs-CZ" sz="2000" b="1" dirty="0" err="1" smtClean="0">
                <a:solidFill>
                  <a:schemeClr val="tx1"/>
                </a:solidFill>
              </a:rPr>
              <a:t>vio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al</a:t>
            </a:r>
            <a:r>
              <a:rPr lang="cs-CZ" sz="2000" b="1" dirty="0" smtClean="0">
                <a:solidFill>
                  <a:schemeClr val="tx1"/>
                </a:solidFill>
              </a:rPr>
              <a:t> lado de la </a:t>
            </a:r>
            <a:r>
              <a:rPr lang="cs-CZ" sz="2000" b="1" dirty="0" err="1" smtClean="0">
                <a:solidFill>
                  <a:schemeClr val="tx1"/>
                </a:solidFill>
              </a:rPr>
              <a:t>cafetería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755576" y="3068960"/>
            <a:ext cx="7776864" cy="792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Estaba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hablando</a:t>
            </a:r>
            <a:r>
              <a:rPr lang="cs-CZ" sz="2000" b="1" dirty="0" smtClean="0">
                <a:solidFill>
                  <a:schemeClr val="tx1"/>
                </a:solidFill>
              </a:rPr>
              <a:t> con </a:t>
            </a:r>
            <a:r>
              <a:rPr lang="cs-CZ" sz="2000" b="1" dirty="0" err="1" smtClean="0">
                <a:solidFill>
                  <a:schemeClr val="tx1"/>
                </a:solidFill>
              </a:rPr>
              <a:t>otro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hombre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755576" y="4293096"/>
            <a:ext cx="7776864" cy="792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Se </a:t>
            </a:r>
            <a:r>
              <a:rPr lang="cs-CZ" sz="2000" b="1" dirty="0" err="1" smtClean="0">
                <a:solidFill>
                  <a:schemeClr val="tx1"/>
                </a:solidFill>
              </a:rPr>
              <a:t>enfadó</a:t>
            </a:r>
            <a:r>
              <a:rPr lang="cs-CZ" sz="2000" b="1" dirty="0" smtClean="0">
                <a:solidFill>
                  <a:schemeClr val="tx1"/>
                </a:solidFill>
              </a:rPr>
              <a:t>. </a:t>
            </a:r>
            <a:r>
              <a:rPr lang="cs-CZ" sz="2000" b="1" dirty="0" err="1" smtClean="0">
                <a:solidFill>
                  <a:schemeClr val="tx1"/>
                </a:solidFill>
              </a:rPr>
              <a:t>Por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qué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lo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estaba</a:t>
            </a:r>
            <a:r>
              <a:rPr lang="cs-CZ" sz="2000" b="1" dirty="0" smtClean="0">
                <a:solidFill>
                  <a:schemeClr val="tx1"/>
                </a:solidFill>
              </a:rPr>
              <a:t> haciendo???.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755576" y="5517232"/>
            <a:ext cx="7776864" cy="792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Después</a:t>
            </a:r>
            <a:r>
              <a:rPr lang="cs-CZ" sz="2000" b="1" dirty="0" smtClean="0">
                <a:solidFill>
                  <a:schemeClr val="tx1"/>
                </a:solidFill>
              </a:rPr>
              <a:t> se </a:t>
            </a:r>
            <a:r>
              <a:rPr lang="cs-CZ" sz="2000" b="1" dirty="0" err="1" smtClean="0">
                <a:solidFill>
                  <a:schemeClr val="tx1"/>
                </a:solidFill>
              </a:rPr>
              <a:t>acercaba</a:t>
            </a:r>
            <a:r>
              <a:rPr lang="cs-CZ" sz="2000" b="1" dirty="0" smtClean="0">
                <a:solidFill>
                  <a:schemeClr val="tx1"/>
                </a:solidFill>
              </a:rPr>
              <a:t> (se </a:t>
            </a:r>
            <a:r>
              <a:rPr lang="cs-CZ" sz="2000" b="1" dirty="0" err="1" smtClean="0">
                <a:solidFill>
                  <a:schemeClr val="tx1"/>
                </a:solidFill>
              </a:rPr>
              <a:t>estaba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acercando</a:t>
            </a:r>
            <a:r>
              <a:rPr lang="cs-CZ" sz="2000" b="1" dirty="0" smtClean="0">
                <a:solidFill>
                  <a:schemeClr val="tx1"/>
                </a:solidFill>
              </a:rPr>
              <a:t>) </a:t>
            </a:r>
            <a:r>
              <a:rPr lang="cs-CZ" sz="2000" b="1" dirty="0" err="1" smtClean="0">
                <a:solidFill>
                  <a:schemeClr val="tx1"/>
                </a:solidFill>
              </a:rPr>
              <a:t>hacia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él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203848" y="260648"/>
            <a:ext cx="2304256" cy="64807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Zdroje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1520" y="1196752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/>
              <a:t>CASTRO, F. </a:t>
            </a:r>
            <a:r>
              <a:rPr lang="cs-CZ" sz="1400" i="1" dirty="0" err="1" smtClean="0"/>
              <a:t>Uso</a:t>
            </a:r>
            <a:r>
              <a:rPr lang="cs-CZ" sz="1400" i="1" dirty="0" smtClean="0"/>
              <a:t> de la </a:t>
            </a:r>
            <a:r>
              <a:rPr lang="cs-CZ" sz="1400" i="1" dirty="0" err="1" smtClean="0"/>
              <a:t>gramática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española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intermedio</a:t>
            </a:r>
            <a:r>
              <a:rPr lang="cs-CZ" sz="1400" i="1" dirty="0" smtClean="0"/>
              <a:t>. </a:t>
            </a:r>
            <a:r>
              <a:rPr lang="cs-CZ" sz="1400" dirty="0" smtClean="0"/>
              <a:t>16. </a:t>
            </a:r>
            <a:r>
              <a:rPr lang="cs-CZ" sz="1400" dirty="0" err="1" smtClean="0"/>
              <a:t>reimp</a:t>
            </a:r>
            <a:r>
              <a:rPr lang="cs-CZ" sz="1400" dirty="0" smtClean="0"/>
              <a:t>. 1. </a:t>
            </a:r>
            <a:r>
              <a:rPr lang="cs-CZ" sz="1400" dirty="0" err="1" smtClean="0"/>
              <a:t>ed</a:t>
            </a:r>
            <a:r>
              <a:rPr lang="cs-CZ" sz="1400" dirty="0" smtClean="0"/>
              <a:t>. Madrid : </a:t>
            </a:r>
            <a:r>
              <a:rPr lang="cs-CZ" sz="1400" dirty="0" err="1" smtClean="0"/>
              <a:t>Edelsa</a:t>
            </a:r>
            <a:r>
              <a:rPr lang="cs-CZ" sz="1400" dirty="0" smtClean="0"/>
              <a:t>, 1997. ISBN  978-84-7711-134-4. </a:t>
            </a:r>
            <a:r>
              <a:rPr lang="cs-CZ" sz="1400" dirty="0" err="1" smtClean="0"/>
              <a:t>Tema</a:t>
            </a:r>
            <a:r>
              <a:rPr lang="cs-CZ" sz="1400" dirty="0" smtClean="0"/>
              <a:t> 5, p. 26 – 29.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395536" y="548680"/>
            <a:ext cx="3240360" cy="792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Estuve</a:t>
            </a:r>
            <a:r>
              <a:rPr lang="cs-CZ" sz="2400" b="1" dirty="0" smtClean="0">
                <a:solidFill>
                  <a:schemeClr val="tx1"/>
                </a:solidFill>
              </a:rPr>
              <a:t> + </a:t>
            </a:r>
            <a:r>
              <a:rPr lang="cs-CZ" sz="2400" b="1" dirty="0" err="1" smtClean="0">
                <a:solidFill>
                  <a:schemeClr val="tx1"/>
                </a:solidFill>
              </a:rPr>
              <a:t>gerundio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>
            <a:hlinkClick r:id="rId3" action="ppaction://hlinksldjump"/>
          </p:cNvPr>
          <p:cNvSpPr/>
          <p:nvPr/>
        </p:nvSpPr>
        <p:spPr>
          <a:xfrm>
            <a:off x="395536" y="1772816"/>
            <a:ext cx="3240360" cy="792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Estaba</a:t>
            </a:r>
            <a:r>
              <a:rPr lang="cs-CZ" sz="2400" b="1" dirty="0" smtClean="0">
                <a:solidFill>
                  <a:schemeClr val="tx1"/>
                </a:solidFill>
              </a:rPr>
              <a:t> + </a:t>
            </a:r>
            <a:r>
              <a:rPr lang="cs-CZ" sz="2400" b="1" dirty="0" err="1" smtClean="0">
                <a:solidFill>
                  <a:schemeClr val="tx1"/>
                </a:solidFill>
              </a:rPr>
              <a:t>gerundio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>
            <a:hlinkClick r:id="rId4" action="ppaction://hlinksldjump"/>
          </p:cNvPr>
          <p:cNvSpPr/>
          <p:nvPr/>
        </p:nvSpPr>
        <p:spPr>
          <a:xfrm>
            <a:off x="395536" y="2996952"/>
            <a:ext cx="3240360" cy="10081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He </a:t>
            </a:r>
            <a:r>
              <a:rPr lang="cs-CZ" sz="2400" b="1" dirty="0" err="1" smtClean="0">
                <a:solidFill>
                  <a:schemeClr val="tx1"/>
                </a:solidFill>
              </a:rPr>
              <a:t>estado</a:t>
            </a:r>
            <a:r>
              <a:rPr lang="cs-CZ" sz="2400" b="1" dirty="0" smtClean="0">
                <a:solidFill>
                  <a:schemeClr val="tx1"/>
                </a:solidFill>
              </a:rPr>
              <a:t> + </a:t>
            </a:r>
            <a:r>
              <a:rPr lang="cs-CZ" sz="2400" b="1" dirty="0" err="1" smtClean="0">
                <a:solidFill>
                  <a:schemeClr val="tx1"/>
                </a:solidFill>
              </a:rPr>
              <a:t>gerundio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>
            <a:hlinkClick r:id="rId5" action="ppaction://hlinksldjump"/>
          </p:cNvPr>
          <p:cNvSpPr/>
          <p:nvPr/>
        </p:nvSpPr>
        <p:spPr>
          <a:xfrm>
            <a:off x="402967" y="4437112"/>
            <a:ext cx="3240360" cy="792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Ejercicios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>
            <a:hlinkClick r:id="rId6" action="ppaction://hlinksldjump"/>
          </p:cNvPr>
          <p:cNvSpPr/>
          <p:nvPr/>
        </p:nvSpPr>
        <p:spPr>
          <a:xfrm>
            <a:off x="386341" y="5589240"/>
            <a:ext cx="3240360" cy="792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Několik pravidel na závěr</a:t>
            </a:r>
            <a:endParaRPr lang="cs-CZ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315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2991138" y="188640"/>
            <a:ext cx="3240360" cy="792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Estuve</a:t>
            </a:r>
            <a:r>
              <a:rPr lang="cs-CZ" sz="2400" b="1" dirty="0" smtClean="0">
                <a:solidFill>
                  <a:schemeClr val="tx1"/>
                </a:solidFill>
              </a:rPr>
              <a:t> + </a:t>
            </a:r>
            <a:r>
              <a:rPr lang="cs-CZ" sz="2400" b="1" dirty="0" err="1" smtClean="0">
                <a:solidFill>
                  <a:schemeClr val="tx1"/>
                </a:solidFill>
              </a:rPr>
              <a:t>gerundio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52168" y="1209479"/>
            <a:ext cx="5102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Expresa</a:t>
            </a:r>
            <a:r>
              <a:rPr lang="cs-CZ" b="1" dirty="0" smtClean="0"/>
              <a:t> la </a:t>
            </a:r>
            <a:r>
              <a:rPr lang="cs-CZ" b="1" dirty="0" err="1" smtClean="0"/>
              <a:t>duración</a:t>
            </a:r>
            <a:r>
              <a:rPr lang="cs-CZ" b="1" dirty="0" smtClean="0"/>
              <a:t> de una </a:t>
            </a:r>
            <a:r>
              <a:rPr lang="cs-CZ" b="1" dirty="0" err="1" smtClean="0"/>
              <a:t>acción</a:t>
            </a:r>
            <a:r>
              <a:rPr lang="cs-CZ" b="1" dirty="0" smtClean="0"/>
              <a:t> </a:t>
            </a:r>
            <a:r>
              <a:rPr lang="cs-CZ" b="1" dirty="0" err="1" smtClean="0"/>
              <a:t>pasada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539552" y="2071152"/>
            <a:ext cx="8064896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Anoche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te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estuve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esperando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u="sng" dirty="0" err="1" smtClean="0">
                <a:solidFill>
                  <a:schemeClr val="tx1"/>
                </a:solidFill>
              </a:rPr>
              <a:t>hasta</a:t>
            </a:r>
            <a:r>
              <a:rPr lang="cs-CZ" sz="2000" b="1" u="sng" dirty="0" smtClean="0">
                <a:solidFill>
                  <a:schemeClr val="tx1"/>
                </a:solidFill>
              </a:rPr>
              <a:t> las tres de la </a:t>
            </a:r>
            <a:r>
              <a:rPr lang="cs-CZ" sz="2000" b="1" u="sng" dirty="0" err="1" smtClean="0">
                <a:solidFill>
                  <a:schemeClr val="tx1"/>
                </a:solidFill>
              </a:rPr>
              <a:t>madrugada</a:t>
            </a:r>
            <a:r>
              <a:rPr lang="cs-CZ" sz="2000" b="1" u="sng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55964" y="3971698"/>
            <a:ext cx="7191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Anteayer</a:t>
            </a:r>
            <a:r>
              <a:rPr lang="cs-CZ" b="1" dirty="0" smtClean="0"/>
              <a:t> </a:t>
            </a:r>
            <a:r>
              <a:rPr lang="cs-CZ" b="1" dirty="0" err="1" smtClean="0"/>
              <a:t>Jorge</a:t>
            </a:r>
            <a:r>
              <a:rPr lang="cs-CZ" b="1" dirty="0" smtClean="0"/>
              <a:t>                                         los </a:t>
            </a:r>
            <a:r>
              <a:rPr lang="cs-CZ" b="1" dirty="0" err="1" smtClean="0"/>
              <a:t>deberes</a:t>
            </a:r>
            <a:r>
              <a:rPr lang="cs-CZ" b="1" dirty="0" smtClean="0"/>
              <a:t> </a:t>
            </a:r>
            <a:r>
              <a:rPr lang="cs-CZ" b="1" u="sng" dirty="0" err="1" smtClean="0"/>
              <a:t>mucho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rato</a:t>
            </a:r>
            <a:r>
              <a:rPr lang="cs-CZ" b="1" u="sng" dirty="0" smtClean="0"/>
              <a:t>.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557675" y="4669712"/>
            <a:ext cx="6585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u="sng" dirty="0" smtClean="0"/>
              <a:t>La </a:t>
            </a:r>
            <a:r>
              <a:rPr lang="cs-CZ" b="1" u="sng" dirty="0" err="1" smtClean="0"/>
              <a:t>otra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noche</a:t>
            </a:r>
            <a:r>
              <a:rPr lang="cs-CZ" b="1" dirty="0" smtClean="0"/>
              <a:t>                                           de las </a:t>
            </a:r>
            <a:r>
              <a:rPr lang="cs-CZ" b="1" dirty="0" err="1" smtClean="0"/>
              <a:t>elecciones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600381" y="5461208"/>
            <a:ext cx="8048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u="sng" dirty="0" smtClean="0"/>
              <a:t>El </a:t>
            </a:r>
            <a:r>
              <a:rPr lang="cs-CZ" b="1" u="sng" dirty="0" err="1" smtClean="0"/>
              <a:t>domingo</a:t>
            </a:r>
            <a:r>
              <a:rPr lang="cs-CZ" b="1" dirty="0" smtClean="0"/>
              <a:t>, los </a:t>
            </a:r>
            <a:r>
              <a:rPr lang="cs-CZ" b="1" dirty="0" err="1" smtClean="0"/>
              <a:t>Martínez</a:t>
            </a:r>
            <a:r>
              <a:rPr lang="cs-CZ" b="1" dirty="0" smtClean="0"/>
              <a:t>                                        en </a:t>
            </a:r>
            <a:r>
              <a:rPr lang="cs-CZ" b="1" dirty="0" err="1" smtClean="0"/>
              <a:t>casa</a:t>
            </a:r>
            <a:r>
              <a:rPr lang="cs-CZ" b="1" dirty="0" smtClean="0"/>
              <a:t> de </a:t>
            </a:r>
            <a:r>
              <a:rPr lang="cs-CZ" b="1" dirty="0" err="1" smtClean="0"/>
              <a:t>sus</a:t>
            </a:r>
            <a:r>
              <a:rPr lang="cs-CZ" b="1" dirty="0" smtClean="0"/>
              <a:t> </a:t>
            </a:r>
            <a:r>
              <a:rPr lang="cs-CZ" b="1" dirty="0" err="1" smtClean="0"/>
              <a:t>vecinos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8" name="Zaoblený obdélník 7"/>
          <p:cNvSpPr/>
          <p:nvPr/>
        </p:nvSpPr>
        <p:spPr>
          <a:xfrm>
            <a:off x="2485912" y="3918274"/>
            <a:ext cx="2318523" cy="4227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HACER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322330" y="4616288"/>
            <a:ext cx="2483816" cy="4227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HABLAR, </a:t>
            </a:r>
            <a:r>
              <a:rPr lang="cs-CZ" sz="2000" b="1" dirty="0" err="1" smtClean="0">
                <a:solidFill>
                  <a:schemeClr val="tx1"/>
                </a:solidFill>
              </a:rPr>
              <a:t>nosotros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3478197" y="5407784"/>
            <a:ext cx="2318523" cy="4227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CENAR, </a:t>
            </a:r>
            <a:r>
              <a:rPr lang="cs-CZ" sz="2000" b="1" dirty="0" err="1" smtClean="0">
                <a:solidFill>
                  <a:schemeClr val="tx1"/>
                </a:solidFill>
              </a:rPr>
              <a:t>ellos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2484468" y="3918274"/>
            <a:ext cx="2318523" cy="4227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estuvo</a:t>
            </a:r>
            <a:r>
              <a:rPr lang="cs-CZ" sz="2000" b="1" dirty="0" smtClean="0">
                <a:solidFill>
                  <a:schemeClr val="tx1"/>
                </a:solidFill>
              </a:rPr>
              <a:t> haciendo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2322330" y="4532980"/>
            <a:ext cx="2483816" cy="6407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estuvimos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hablando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478197" y="5285834"/>
            <a:ext cx="2318523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estuvieron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cenando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516853" y="1585656"/>
            <a:ext cx="875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Děj probíhající v minulosti, ale v relativně krátkém časovém úseku (1 hora…)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539552" y="2884294"/>
            <a:ext cx="5926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Pokud je časový úsek delší, používáme INDEFINIDO.</a:t>
            </a:r>
            <a:endParaRPr lang="cs-CZ" b="1" dirty="0"/>
          </a:p>
        </p:txBody>
      </p:sp>
      <p:sp>
        <p:nvSpPr>
          <p:cNvPr id="16" name="Zaoblený obdélník 15"/>
          <p:cNvSpPr/>
          <p:nvPr/>
        </p:nvSpPr>
        <p:spPr>
          <a:xfrm>
            <a:off x="4616931" y="3280860"/>
            <a:ext cx="4032448" cy="46340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Viví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u="sng" dirty="0" smtClean="0">
                <a:solidFill>
                  <a:schemeClr val="tx1"/>
                </a:solidFill>
              </a:rPr>
              <a:t>22 </a:t>
            </a:r>
            <a:r>
              <a:rPr lang="cs-CZ" sz="2000" b="1" u="sng" dirty="0" err="1" smtClean="0">
                <a:solidFill>
                  <a:schemeClr val="tx1"/>
                </a:solidFill>
              </a:rPr>
              <a:t>aňos</a:t>
            </a:r>
            <a:r>
              <a:rPr lang="cs-CZ" sz="2000" b="1" dirty="0" smtClean="0">
                <a:solidFill>
                  <a:schemeClr val="tx1"/>
                </a:solidFill>
              </a:rPr>
              <a:t> en </a:t>
            </a:r>
            <a:r>
              <a:rPr lang="cs-CZ" sz="2000" b="1" dirty="0" err="1" smtClean="0">
                <a:solidFill>
                  <a:schemeClr val="tx1"/>
                </a:solidFill>
              </a:rPr>
              <a:t>Nueva</a:t>
            </a:r>
            <a:r>
              <a:rPr lang="cs-CZ" sz="2000" b="1" dirty="0" smtClean="0">
                <a:solidFill>
                  <a:schemeClr val="tx1"/>
                </a:solidFill>
              </a:rPr>
              <a:t> York.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600381" y="6230918"/>
            <a:ext cx="6308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Jaime</a:t>
            </a:r>
            <a:r>
              <a:rPr lang="cs-CZ" b="1" dirty="0" smtClean="0"/>
              <a:t>                               6 </a:t>
            </a:r>
            <a:r>
              <a:rPr lang="cs-CZ" b="1" dirty="0" err="1" smtClean="0"/>
              <a:t>aňos</a:t>
            </a:r>
            <a:r>
              <a:rPr lang="cs-CZ" b="1" dirty="0" smtClean="0"/>
              <a:t> el </a:t>
            </a:r>
            <a:r>
              <a:rPr lang="cs-CZ" b="1" dirty="0" err="1" smtClean="0"/>
              <a:t>periodismo</a:t>
            </a:r>
            <a:r>
              <a:rPr lang="cs-CZ" b="1" dirty="0" smtClean="0"/>
              <a:t> en Praga.</a:t>
            </a:r>
            <a:endParaRPr lang="cs-CZ" b="1" dirty="0"/>
          </a:p>
        </p:txBody>
      </p:sp>
      <p:sp>
        <p:nvSpPr>
          <p:cNvPr id="19" name="Zaoblený obdélník 18"/>
          <p:cNvSpPr/>
          <p:nvPr/>
        </p:nvSpPr>
        <p:spPr>
          <a:xfrm>
            <a:off x="1532736" y="6255896"/>
            <a:ext cx="1743120" cy="4227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ESTUDIAR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1532736" y="6255896"/>
            <a:ext cx="1743120" cy="4227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estudió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206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 animBg="1"/>
      <p:bldP spid="17" grpId="0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2843808" y="332656"/>
            <a:ext cx="3240360" cy="792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Estaba</a:t>
            </a:r>
            <a:r>
              <a:rPr lang="cs-CZ" sz="2400" b="1" dirty="0" smtClean="0">
                <a:solidFill>
                  <a:schemeClr val="tx1"/>
                </a:solidFill>
              </a:rPr>
              <a:t> + </a:t>
            </a:r>
            <a:r>
              <a:rPr lang="cs-CZ" sz="2400" b="1" dirty="0" err="1" smtClean="0">
                <a:solidFill>
                  <a:schemeClr val="tx1"/>
                </a:solidFill>
              </a:rPr>
              <a:t>gerundio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11560" y="1426742"/>
            <a:ext cx="6490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Dos</a:t>
            </a:r>
            <a:r>
              <a:rPr lang="cs-CZ" b="1" dirty="0" smtClean="0"/>
              <a:t> </a:t>
            </a:r>
            <a:r>
              <a:rPr lang="cs-CZ" b="1" dirty="0" err="1" smtClean="0"/>
              <a:t>acciones</a:t>
            </a:r>
            <a:r>
              <a:rPr lang="cs-CZ" b="1" dirty="0" smtClean="0"/>
              <a:t> </a:t>
            </a:r>
            <a:r>
              <a:rPr lang="cs-CZ" b="1" dirty="0" err="1" smtClean="0"/>
              <a:t>pasadas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ocurren</a:t>
            </a:r>
            <a:r>
              <a:rPr lang="cs-CZ" b="1" dirty="0" smtClean="0"/>
              <a:t> en el </a:t>
            </a:r>
            <a:r>
              <a:rPr lang="cs-CZ" b="1" dirty="0" err="1" smtClean="0"/>
              <a:t>mismo</a:t>
            </a:r>
            <a:r>
              <a:rPr lang="cs-CZ" b="1" dirty="0" smtClean="0"/>
              <a:t> </a:t>
            </a:r>
            <a:r>
              <a:rPr lang="cs-CZ" b="1" dirty="0" err="1" smtClean="0"/>
              <a:t>tiempo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179512" y="2132856"/>
            <a:ext cx="5328592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Cuando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u="sng" dirty="0" err="1" smtClean="0">
                <a:solidFill>
                  <a:schemeClr val="tx1"/>
                </a:solidFill>
              </a:rPr>
              <a:t>estaba</a:t>
            </a:r>
            <a:r>
              <a:rPr lang="cs-CZ" sz="2000" b="1" u="sng" dirty="0" smtClean="0">
                <a:solidFill>
                  <a:schemeClr val="tx1"/>
                </a:solidFill>
              </a:rPr>
              <a:t> </a:t>
            </a:r>
            <a:r>
              <a:rPr lang="cs-CZ" sz="2000" b="1" u="sng" dirty="0" err="1" smtClean="0">
                <a:solidFill>
                  <a:schemeClr val="tx1"/>
                </a:solidFill>
              </a:rPr>
              <a:t>esperando</a:t>
            </a:r>
            <a:r>
              <a:rPr lang="cs-CZ" sz="2000" b="1" u="sng" dirty="0" smtClean="0">
                <a:solidFill>
                  <a:schemeClr val="tx1"/>
                </a:solidFill>
              </a:rPr>
              <a:t> </a:t>
            </a:r>
            <a:r>
              <a:rPr lang="cs-CZ" sz="2000" b="1" dirty="0" smtClean="0">
                <a:solidFill>
                  <a:schemeClr val="tx1"/>
                </a:solidFill>
              </a:rPr>
              <a:t>el </a:t>
            </a:r>
            <a:r>
              <a:rPr lang="cs-CZ" sz="2000" b="1" dirty="0" err="1" smtClean="0">
                <a:solidFill>
                  <a:schemeClr val="tx1"/>
                </a:solidFill>
              </a:rPr>
              <a:t>autobús</a:t>
            </a:r>
            <a:r>
              <a:rPr lang="cs-CZ" sz="2000" b="1" dirty="0" smtClean="0">
                <a:solidFill>
                  <a:schemeClr val="tx1"/>
                </a:solidFill>
              </a:rPr>
              <a:t>,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209592" y="3563048"/>
            <a:ext cx="24625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coincidencia</a:t>
            </a:r>
            <a:r>
              <a:rPr lang="cs-CZ" b="1" dirty="0" smtClean="0"/>
              <a:t>,</a:t>
            </a:r>
          </a:p>
          <a:p>
            <a:r>
              <a:rPr lang="cs-CZ" b="1" dirty="0" err="1" smtClean="0"/>
              <a:t>acción</a:t>
            </a:r>
            <a:r>
              <a:rPr lang="cs-CZ" b="1" dirty="0" smtClean="0"/>
              <a:t> </a:t>
            </a:r>
            <a:r>
              <a:rPr lang="cs-CZ" b="1" dirty="0" err="1" smtClean="0"/>
              <a:t>interrumpida</a:t>
            </a:r>
            <a:endParaRPr lang="cs-CZ" b="1" dirty="0"/>
          </a:p>
        </p:txBody>
      </p:sp>
      <p:sp>
        <p:nvSpPr>
          <p:cNvPr id="6" name="Šipka nahoru 5"/>
          <p:cNvSpPr/>
          <p:nvPr/>
        </p:nvSpPr>
        <p:spPr>
          <a:xfrm>
            <a:off x="2863828" y="2861223"/>
            <a:ext cx="360040" cy="5667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5646532" y="2121028"/>
            <a:ext cx="3497468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robaron</a:t>
            </a:r>
            <a:r>
              <a:rPr lang="cs-CZ" sz="2000" b="1" dirty="0" smtClean="0">
                <a:solidFill>
                  <a:schemeClr val="tx1"/>
                </a:solidFill>
              </a:rPr>
              <a:t> el </a:t>
            </a:r>
            <a:r>
              <a:rPr lang="cs-CZ" sz="2000" b="1" dirty="0" err="1" smtClean="0">
                <a:solidFill>
                  <a:schemeClr val="tx1"/>
                </a:solidFill>
              </a:rPr>
              <a:t>monedero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561010" y="3516555"/>
            <a:ext cx="14750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acción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endParaRPr lang="cs-CZ" b="1" dirty="0" smtClean="0"/>
          </a:p>
          <a:p>
            <a:r>
              <a:rPr lang="cs-CZ" b="1" dirty="0" err="1" smtClean="0"/>
              <a:t>interrumpe</a:t>
            </a:r>
            <a:endParaRPr lang="cs-CZ" b="1" dirty="0"/>
          </a:p>
        </p:txBody>
      </p:sp>
      <p:sp>
        <p:nvSpPr>
          <p:cNvPr id="9" name="Šipka nahoru 8"/>
          <p:cNvSpPr/>
          <p:nvPr/>
        </p:nvSpPr>
        <p:spPr>
          <a:xfrm>
            <a:off x="7215246" y="2814730"/>
            <a:ext cx="360040" cy="5667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131249" y="5008872"/>
            <a:ext cx="3451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Cuando</a:t>
            </a:r>
            <a:r>
              <a:rPr lang="cs-CZ" b="1" dirty="0" smtClean="0"/>
              <a:t> </a:t>
            </a:r>
            <a:r>
              <a:rPr lang="cs-CZ" b="1" dirty="0" err="1" smtClean="0"/>
              <a:t>empezó</a:t>
            </a:r>
            <a:r>
              <a:rPr lang="cs-CZ" b="1" dirty="0" smtClean="0"/>
              <a:t> el </a:t>
            </a:r>
            <a:r>
              <a:rPr lang="cs-CZ" b="1" dirty="0" err="1" smtClean="0"/>
              <a:t>incendio</a:t>
            </a:r>
            <a:r>
              <a:rPr lang="cs-CZ" b="1" dirty="0" smtClean="0"/>
              <a:t>,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597750" y="4476908"/>
            <a:ext cx="5229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los </a:t>
            </a:r>
            <a:r>
              <a:rPr lang="cs-CZ" b="1" dirty="0" err="1" smtClean="0"/>
              <a:t>niňos</a:t>
            </a:r>
            <a:r>
              <a:rPr lang="cs-CZ" b="1" dirty="0" smtClean="0"/>
              <a:t>                                           </a:t>
            </a:r>
            <a:r>
              <a:rPr lang="cs-CZ" b="1" dirty="0" err="1" smtClean="0"/>
              <a:t>del</a:t>
            </a:r>
            <a:r>
              <a:rPr lang="cs-CZ" b="1" dirty="0" smtClean="0"/>
              <a:t> </a:t>
            </a:r>
            <a:r>
              <a:rPr lang="cs-CZ" b="1" dirty="0" err="1" smtClean="0"/>
              <a:t>colegio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614473" y="5029382"/>
            <a:ext cx="5027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mi </a:t>
            </a:r>
            <a:r>
              <a:rPr lang="cs-CZ" b="1" dirty="0" err="1" smtClean="0"/>
              <a:t>mujer</a:t>
            </a:r>
            <a:r>
              <a:rPr lang="cs-CZ" b="1" dirty="0" smtClean="0"/>
              <a:t>                                             el metro.</a:t>
            </a:r>
            <a:endParaRPr lang="cs-CZ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614473" y="5548590"/>
            <a:ext cx="4889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Ramón                                              en </a:t>
            </a:r>
            <a:r>
              <a:rPr lang="cs-CZ" b="1" dirty="0" err="1" smtClean="0"/>
              <a:t>casa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14" name="Zaoblený obdélník 13"/>
          <p:cNvSpPr/>
          <p:nvPr/>
        </p:nvSpPr>
        <p:spPr>
          <a:xfrm>
            <a:off x="4699015" y="4423484"/>
            <a:ext cx="2318523" cy="4227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SALIR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4896723" y="4975958"/>
            <a:ext cx="2318523" cy="4227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ESPERAR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4758386" y="5521878"/>
            <a:ext cx="2199779" cy="4227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DORMIR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4714876" y="4429132"/>
            <a:ext cx="2516231" cy="44422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estaban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saliendo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4857752" y="5000636"/>
            <a:ext cx="2649515" cy="4227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estaba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esperando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4591550" y="5519352"/>
            <a:ext cx="2684811" cy="4227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estaba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durmiendo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906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 animBg="1"/>
      <p:bldP spid="7" grpId="0" animBg="1"/>
      <p:bldP spid="8" grpId="0"/>
      <p:bldP spid="9" grpId="0" animBg="1"/>
      <p:bldP spid="10" grpId="0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2" y="271528"/>
            <a:ext cx="7537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Hay</a:t>
            </a:r>
            <a:r>
              <a:rPr lang="cs-CZ" b="1" dirty="0" smtClean="0"/>
              <a:t> una </a:t>
            </a:r>
            <a:r>
              <a:rPr lang="cs-CZ" b="1" dirty="0" err="1" smtClean="0"/>
              <a:t>serie</a:t>
            </a:r>
            <a:r>
              <a:rPr lang="cs-CZ" b="1" dirty="0" smtClean="0"/>
              <a:t> de </a:t>
            </a:r>
            <a:r>
              <a:rPr lang="cs-CZ" b="1" dirty="0" err="1" smtClean="0"/>
              <a:t>verbos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NO ADMITEN </a:t>
            </a:r>
            <a:r>
              <a:rPr lang="cs-CZ" b="1" dirty="0" err="1" smtClean="0"/>
              <a:t>esta</a:t>
            </a:r>
            <a:r>
              <a:rPr lang="cs-CZ" b="1" dirty="0" smtClean="0"/>
              <a:t> forma de </a:t>
            </a:r>
            <a:r>
              <a:rPr lang="cs-CZ" b="1" dirty="0" err="1" smtClean="0"/>
              <a:t>expresar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3" name="Zaoblený obdélník 2"/>
          <p:cNvSpPr/>
          <p:nvPr/>
        </p:nvSpPr>
        <p:spPr>
          <a:xfrm>
            <a:off x="251520" y="1412776"/>
            <a:ext cx="1296144" cy="4227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IR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1763688" y="1412776"/>
            <a:ext cx="1512168" cy="4227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TENER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3520968" y="1412776"/>
            <a:ext cx="1512168" cy="4227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VENIR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321168" y="1412776"/>
            <a:ext cx="1512168" cy="4227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VOLVER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7062165" y="1412776"/>
            <a:ext cx="1756390" cy="4227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LLEVAR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39552" y="2147767"/>
            <a:ext cx="8113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Cuando</a:t>
            </a:r>
            <a:r>
              <a:rPr lang="cs-CZ" b="1" dirty="0" smtClean="0"/>
              <a:t>                                              </a:t>
            </a:r>
            <a:r>
              <a:rPr lang="cs-CZ" b="1" dirty="0" err="1" smtClean="0"/>
              <a:t>del</a:t>
            </a:r>
            <a:r>
              <a:rPr lang="cs-CZ" b="1" dirty="0" smtClean="0"/>
              <a:t> </a:t>
            </a:r>
            <a:r>
              <a:rPr lang="cs-CZ" b="1" dirty="0" err="1" smtClean="0"/>
              <a:t>trabajo</a:t>
            </a:r>
            <a:r>
              <a:rPr lang="cs-CZ" b="1" dirty="0" smtClean="0"/>
              <a:t>, </a:t>
            </a:r>
            <a:r>
              <a:rPr lang="cs-CZ" b="1" dirty="0" err="1" smtClean="0"/>
              <a:t>me</a:t>
            </a:r>
            <a:r>
              <a:rPr lang="cs-CZ" b="1" dirty="0" smtClean="0"/>
              <a:t> </a:t>
            </a:r>
            <a:r>
              <a:rPr lang="cs-CZ" b="1" dirty="0" err="1" smtClean="0"/>
              <a:t>encontré</a:t>
            </a:r>
            <a:r>
              <a:rPr lang="cs-CZ" b="1" dirty="0" smtClean="0"/>
              <a:t> a </a:t>
            </a:r>
            <a:r>
              <a:rPr lang="cs-CZ" b="1" dirty="0" err="1" smtClean="0"/>
              <a:t>un</a:t>
            </a:r>
            <a:r>
              <a:rPr lang="cs-CZ" b="1" dirty="0" smtClean="0"/>
              <a:t> </a:t>
            </a:r>
            <a:r>
              <a:rPr lang="cs-CZ" b="1" dirty="0" err="1" smtClean="0"/>
              <a:t>amigo</a:t>
            </a:r>
            <a:endParaRPr lang="cs-CZ" b="1" dirty="0"/>
          </a:p>
        </p:txBody>
      </p:sp>
      <p:sp>
        <p:nvSpPr>
          <p:cNvPr id="9" name="Zaoblený obdélník 8"/>
          <p:cNvSpPr/>
          <p:nvPr/>
        </p:nvSpPr>
        <p:spPr>
          <a:xfrm>
            <a:off x="1763688" y="2147767"/>
            <a:ext cx="2513364" cy="4227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VOLVER, </a:t>
            </a:r>
            <a:r>
              <a:rPr lang="cs-CZ" sz="2000" b="1" dirty="0" err="1" smtClean="0">
                <a:solidFill>
                  <a:schemeClr val="tx1"/>
                </a:solidFill>
              </a:rPr>
              <a:t>yo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1795008" y="2147767"/>
            <a:ext cx="2513364" cy="4227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estaba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volviendo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785586" y="2370156"/>
            <a:ext cx="252028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>
            <a:off x="1763688" y="2158778"/>
            <a:ext cx="2513364" cy="4227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volvía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115030" y="690669"/>
            <a:ext cx="6660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Jedná se o slovesa pohybu, pocitu, modální slovesa + SER</a:t>
            </a:r>
            <a:endParaRPr lang="cs-CZ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39552" y="3356992"/>
            <a:ext cx="781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Como</a:t>
            </a:r>
            <a:r>
              <a:rPr lang="cs-CZ" b="1" dirty="0" smtClean="0"/>
              <a:t>                                     </a:t>
            </a:r>
            <a:r>
              <a:rPr lang="cs-CZ" b="1" dirty="0" err="1" smtClean="0"/>
              <a:t>dinero</a:t>
            </a:r>
            <a:r>
              <a:rPr lang="cs-CZ" b="1" dirty="0" smtClean="0"/>
              <a:t>, </a:t>
            </a:r>
            <a:r>
              <a:rPr lang="cs-CZ" b="1" dirty="0" err="1" smtClean="0"/>
              <a:t>me</a:t>
            </a:r>
            <a:r>
              <a:rPr lang="cs-CZ" b="1" dirty="0" smtClean="0"/>
              <a:t> </a:t>
            </a:r>
            <a:r>
              <a:rPr lang="cs-CZ" b="1" dirty="0" err="1" smtClean="0"/>
              <a:t>compré</a:t>
            </a:r>
            <a:r>
              <a:rPr lang="cs-CZ" b="1" dirty="0" smtClean="0"/>
              <a:t> una </a:t>
            </a:r>
            <a:r>
              <a:rPr lang="cs-CZ" b="1" dirty="0" err="1" smtClean="0"/>
              <a:t>cámara</a:t>
            </a:r>
            <a:r>
              <a:rPr lang="cs-CZ" b="1" dirty="0" smtClean="0"/>
              <a:t> de </a:t>
            </a:r>
            <a:r>
              <a:rPr lang="cs-CZ" b="1" dirty="0" err="1" smtClean="0"/>
              <a:t>fotos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15" name="Zaoblený obdélník 14"/>
          <p:cNvSpPr/>
          <p:nvPr/>
        </p:nvSpPr>
        <p:spPr>
          <a:xfrm>
            <a:off x="1467730" y="3357428"/>
            <a:ext cx="2053237" cy="4227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TENER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539552" y="4149080"/>
            <a:ext cx="6824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Cuando</a:t>
            </a:r>
            <a:r>
              <a:rPr lang="cs-CZ" b="1" dirty="0" smtClean="0"/>
              <a:t> </a:t>
            </a:r>
            <a:r>
              <a:rPr lang="cs-CZ" b="1" dirty="0" err="1" smtClean="0"/>
              <a:t>llamó</a:t>
            </a:r>
            <a:r>
              <a:rPr lang="cs-CZ" b="1" dirty="0" smtClean="0"/>
              <a:t> mi </a:t>
            </a:r>
            <a:r>
              <a:rPr lang="cs-CZ" b="1" dirty="0" err="1" smtClean="0"/>
              <a:t>madre</a:t>
            </a:r>
            <a:r>
              <a:rPr lang="cs-CZ" b="1" dirty="0" smtClean="0"/>
              <a:t>, </a:t>
            </a:r>
            <a:r>
              <a:rPr lang="cs-CZ" b="1" dirty="0" err="1" smtClean="0"/>
              <a:t>yo</a:t>
            </a:r>
            <a:r>
              <a:rPr lang="cs-CZ" b="1" dirty="0" smtClean="0"/>
              <a:t>                                        la cena.</a:t>
            </a:r>
            <a:endParaRPr lang="cs-CZ" b="1" dirty="0"/>
          </a:p>
        </p:txBody>
      </p:sp>
      <p:sp>
        <p:nvSpPr>
          <p:cNvPr id="17" name="Zaoblený obdélník 16"/>
          <p:cNvSpPr/>
          <p:nvPr/>
        </p:nvSpPr>
        <p:spPr>
          <a:xfrm>
            <a:off x="3824105" y="4140035"/>
            <a:ext cx="2253147" cy="4227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PREPARAR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557781" y="4988839"/>
            <a:ext cx="6110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Empezó</a:t>
            </a:r>
            <a:r>
              <a:rPr lang="cs-CZ" b="1" dirty="0" smtClean="0"/>
              <a:t> a </a:t>
            </a:r>
            <a:r>
              <a:rPr lang="cs-CZ" b="1" dirty="0" err="1" smtClean="0"/>
              <a:t>llover</a:t>
            </a:r>
            <a:r>
              <a:rPr lang="cs-CZ" b="1" dirty="0" smtClean="0"/>
              <a:t> </a:t>
            </a:r>
            <a:r>
              <a:rPr lang="cs-CZ" b="1" dirty="0" err="1" smtClean="0"/>
              <a:t>cuando</a:t>
            </a:r>
            <a:r>
              <a:rPr lang="cs-CZ" b="1" dirty="0" smtClean="0"/>
              <a:t>                                     a </a:t>
            </a:r>
            <a:r>
              <a:rPr lang="cs-CZ" b="1" dirty="0" err="1" smtClean="0"/>
              <a:t>casa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19" name="Zaoblený obdélník 18"/>
          <p:cNvSpPr/>
          <p:nvPr/>
        </p:nvSpPr>
        <p:spPr>
          <a:xfrm>
            <a:off x="3504983" y="4797152"/>
            <a:ext cx="2053237" cy="72007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VOLVER, </a:t>
            </a:r>
            <a:r>
              <a:rPr lang="cs-CZ" sz="2000" b="1" dirty="0" err="1" smtClean="0">
                <a:solidFill>
                  <a:schemeClr val="tx1"/>
                </a:solidFill>
              </a:rPr>
              <a:t>nosotros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557781" y="5949280"/>
            <a:ext cx="5631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Cuando</a:t>
            </a:r>
            <a:r>
              <a:rPr lang="cs-CZ" b="1" dirty="0" smtClean="0"/>
              <a:t> </a:t>
            </a:r>
            <a:r>
              <a:rPr lang="cs-CZ" b="1" dirty="0" err="1" smtClean="0"/>
              <a:t>sonó</a:t>
            </a:r>
            <a:r>
              <a:rPr lang="cs-CZ" b="1" dirty="0" smtClean="0"/>
              <a:t> el </a:t>
            </a:r>
            <a:r>
              <a:rPr lang="cs-CZ" b="1" dirty="0" err="1" smtClean="0"/>
              <a:t>teléfono</a:t>
            </a:r>
            <a:r>
              <a:rPr lang="cs-CZ" b="1" dirty="0" smtClean="0"/>
              <a:t>                                         .</a:t>
            </a:r>
            <a:endParaRPr lang="cs-CZ" b="1" dirty="0"/>
          </a:p>
        </p:txBody>
      </p:sp>
      <p:sp>
        <p:nvSpPr>
          <p:cNvPr id="21" name="Zaoblený obdélník 20"/>
          <p:cNvSpPr/>
          <p:nvPr/>
        </p:nvSpPr>
        <p:spPr>
          <a:xfrm>
            <a:off x="3520967" y="5949280"/>
            <a:ext cx="2556285" cy="4227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DUCHARSE, </a:t>
            </a:r>
            <a:r>
              <a:rPr lang="cs-CZ" sz="2000" b="1" dirty="0" err="1" smtClean="0">
                <a:solidFill>
                  <a:schemeClr val="tx1"/>
                </a:solidFill>
              </a:rPr>
              <a:t>tú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1467731" y="3356992"/>
            <a:ext cx="2053237" cy="4227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tenía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3824104" y="3942908"/>
            <a:ext cx="2253147" cy="71012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estaba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preparando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3483203" y="4797151"/>
            <a:ext cx="2053237" cy="72007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volvíamos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3504983" y="5852160"/>
            <a:ext cx="2556285" cy="67318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estabas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duchándote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465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 animBg="1"/>
      <p:bldP spid="16" grpId="0"/>
      <p:bldP spid="17" grpId="0" animBg="1"/>
      <p:bldP spid="18" grpId="0"/>
      <p:bldP spid="19" grpId="0" animBg="1"/>
      <p:bldP spid="20" grpId="0"/>
      <p:bldP spid="21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>
            <a:hlinkClick r:id="rId2" action="ppaction://hlinksldjump"/>
          </p:cNvPr>
          <p:cNvSpPr/>
          <p:nvPr/>
        </p:nvSpPr>
        <p:spPr>
          <a:xfrm>
            <a:off x="2843808" y="332656"/>
            <a:ext cx="3240360" cy="10081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He </a:t>
            </a:r>
            <a:r>
              <a:rPr lang="cs-CZ" sz="2400" b="1" dirty="0" err="1" smtClean="0">
                <a:solidFill>
                  <a:schemeClr val="tx1"/>
                </a:solidFill>
              </a:rPr>
              <a:t>estado</a:t>
            </a:r>
            <a:r>
              <a:rPr lang="cs-CZ" sz="2400" b="1" dirty="0" smtClean="0">
                <a:solidFill>
                  <a:schemeClr val="tx1"/>
                </a:solidFill>
              </a:rPr>
              <a:t> + </a:t>
            </a:r>
            <a:r>
              <a:rPr lang="cs-CZ" sz="2400" b="1" dirty="0" err="1" smtClean="0">
                <a:solidFill>
                  <a:schemeClr val="tx1"/>
                </a:solidFill>
              </a:rPr>
              <a:t>gerundio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40102" y="1619508"/>
            <a:ext cx="8311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Se </a:t>
            </a:r>
            <a:r>
              <a:rPr lang="cs-CZ" b="1" dirty="0" err="1" smtClean="0"/>
              <a:t>usa</a:t>
            </a:r>
            <a:r>
              <a:rPr lang="cs-CZ" b="1" dirty="0" smtClean="0"/>
              <a:t> con los </a:t>
            </a:r>
            <a:r>
              <a:rPr lang="cs-CZ" b="1" dirty="0" err="1" smtClean="0"/>
              <a:t>mismos</a:t>
            </a:r>
            <a:r>
              <a:rPr lang="cs-CZ" b="1" dirty="0" smtClean="0"/>
              <a:t> </a:t>
            </a:r>
            <a:r>
              <a:rPr lang="cs-CZ" b="1" dirty="0" err="1" smtClean="0"/>
              <a:t>marcadores</a:t>
            </a:r>
            <a:r>
              <a:rPr lang="cs-CZ" b="1" dirty="0" smtClean="0"/>
              <a:t> </a:t>
            </a:r>
            <a:r>
              <a:rPr lang="cs-CZ" b="1" dirty="0" err="1" smtClean="0"/>
              <a:t>temporales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el </a:t>
            </a:r>
            <a:r>
              <a:rPr lang="cs-CZ" b="1" dirty="0" err="1" smtClean="0"/>
              <a:t>Pretérico</a:t>
            </a:r>
            <a:r>
              <a:rPr lang="cs-CZ" b="1" dirty="0" smtClean="0"/>
              <a:t> </a:t>
            </a:r>
            <a:r>
              <a:rPr lang="cs-CZ" b="1" dirty="0" err="1" smtClean="0"/>
              <a:t>Perfecto</a:t>
            </a:r>
            <a:r>
              <a:rPr lang="cs-CZ" b="1" dirty="0" smtClean="0"/>
              <a:t>,</a:t>
            </a:r>
          </a:p>
          <a:p>
            <a:r>
              <a:rPr lang="cs-CZ" b="1" dirty="0" smtClean="0"/>
              <a:t>haciendo </a:t>
            </a:r>
            <a:r>
              <a:rPr lang="cs-CZ" b="1" dirty="0" err="1" smtClean="0"/>
              <a:t>hincapié</a:t>
            </a:r>
            <a:r>
              <a:rPr lang="cs-CZ" b="1" dirty="0" smtClean="0"/>
              <a:t> </a:t>
            </a:r>
            <a:r>
              <a:rPr lang="cs-CZ" b="1" u="sng" dirty="0" smtClean="0"/>
              <a:t>en la </a:t>
            </a:r>
            <a:r>
              <a:rPr lang="cs-CZ" b="1" u="sng" dirty="0" err="1" smtClean="0"/>
              <a:t>duración</a:t>
            </a:r>
            <a:r>
              <a:rPr lang="cs-CZ" b="1" u="sng" dirty="0" smtClean="0"/>
              <a:t> de la </a:t>
            </a:r>
            <a:r>
              <a:rPr lang="cs-CZ" b="1" u="sng" dirty="0" err="1" smtClean="0"/>
              <a:t>acción</a:t>
            </a:r>
            <a:r>
              <a:rPr lang="cs-CZ" b="1" dirty="0" smtClean="0"/>
              <a:t>.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340102" y="2420888"/>
            <a:ext cx="7472258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u="sng" dirty="0" err="1" smtClean="0">
                <a:solidFill>
                  <a:schemeClr val="tx1"/>
                </a:solidFill>
              </a:rPr>
              <a:t>Esta</a:t>
            </a:r>
            <a:r>
              <a:rPr lang="cs-CZ" sz="2000" b="1" u="sng" dirty="0" smtClean="0">
                <a:solidFill>
                  <a:schemeClr val="tx1"/>
                </a:solidFill>
              </a:rPr>
              <a:t> </a:t>
            </a:r>
            <a:r>
              <a:rPr lang="cs-CZ" sz="2000" b="1" u="sng" dirty="0" err="1" smtClean="0">
                <a:solidFill>
                  <a:schemeClr val="tx1"/>
                </a:solidFill>
              </a:rPr>
              <a:t>maňana</a:t>
            </a:r>
            <a:r>
              <a:rPr lang="cs-CZ" sz="2000" b="1" u="sng" dirty="0" smtClean="0">
                <a:solidFill>
                  <a:schemeClr val="tx1"/>
                </a:solidFill>
              </a:rPr>
              <a:t> </a:t>
            </a:r>
            <a:r>
              <a:rPr lang="cs-CZ" sz="2000" b="1" dirty="0" smtClean="0">
                <a:solidFill>
                  <a:schemeClr val="tx1"/>
                </a:solidFill>
              </a:rPr>
              <a:t>la </a:t>
            </a:r>
            <a:r>
              <a:rPr lang="cs-CZ" sz="2000" b="1" dirty="0" err="1" smtClean="0">
                <a:solidFill>
                  <a:schemeClr val="tx1"/>
                </a:solidFill>
              </a:rPr>
              <a:t>niňa</a:t>
            </a:r>
            <a:r>
              <a:rPr lang="cs-CZ" sz="2000" b="1" dirty="0" smtClean="0">
                <a:solidFill>
                  <a:schemeClr val="tx1"/>
                </a:solidFill>
              </a:rPr>
              <a:t> ha </a:t>
            </a:r>
            <a:r>
              <a:rPr lang="cs-CZ" sz="2000" b="1" dirty="0" err="1" smtClean="0">
                <a:solidFill>
                  <a:schemeClr val="tx1"/>
                </a:solidFill>
              </a:rPr>
              <a:t>estado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llorando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u="sng" dirty="0" err="1" smtClean="0">
                <a:solidFill>
                  <a:schemeClr val="tx1"/>
                </a:solidFill>
              </a:rPr>
              <a:t>un</a:t>
            </a:r>
            <a:r>
              <a:rPr lang="cs-CZ" sz="2000" b="1" u="sng" dirty="0" smtClean="0">
                <a:solidFill>
                  <a:schemeClr val="tx1"/>
                </a:solidFill>
              </a:rPr>
              <a:t> </a:t>
            </a:r>
            <a:r>
              <a:rPr lang="cs-CZ" sz="2000" b="1" u="sng" dirty="0" err="1" smtClean="0">
                <a:solidFill>
                  <a:schemeClr val="tx1"/>
                </a:solidFill>
              </a:rPr>
              <a:t>buen</a:t>
            </a:r>
            <a:r>
              <a:rPr lang="cs-CZ" sz="2000" b="1" u="sng" dirty="0" smtClean="0">
                <a:solidFill>
                  <a:schemeClr val="tx1"/>
                </a:solidFill>
              </a:rPr>
              <a:t> </a:t>
            </a:r>
            <a:r>
              <a:rPr lang="cs-CZ" sz="2000" b="1" u="sng" dirty="0" err="1" smtClean="0">
                <a:solidFill>
                  <a:schemeClr val="tx1"/>
                </a:solidFill>
              </a:rPr>
              <a:t>rato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67544" y="3501008"/>
            <a:ext cx="6878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Esta</a:t>
            </a:r>
            <a:r>
              <a:rPr lang="cs-CZ" b="1" dirty="0" smtClean="0"/>
              <a:t> </a:t>
            </a:r>
            <a:r>
              <a:rPr lang="cs-CZ" b="1" dirty="0" err="1" smtClean="0"/>
              <a:t>maňana</a:t>
            </a:r>
            <a:r>
              <a:rPr lang="cs-CZ" b="1" dirty="0" smtClean="0"/>
              <a:t>                                               </a:t>
            </a:r>
            <a:r>
              <a:rPr lang="cs-CZ" b="1" dirty="0" err="1" smtClean="0"/>
              <a:t>por</a:t>
            </a:r>
            <a:r>
              <a:rPr lang="cs-CZ" b="1" dirty="0" smtClean="0"/>
              <a:t> </a:t>
            </a:r>
            <a:r>
              <a:rPr lang="cs-CZ" b="1" dirty="0" err="1" smtClean="0"/>
              <a:t>lo</a:t>
            </a:r>
            <a:r>
              <a:rPr lang="cs-CZ" b="1" dirty="0" smtClean="0"/>
              <a:t> </a:t>
            </a:r>
            <a:r>
              <a:rPr lang="cs-CZ" b="1" dirty="0" err="1" smtClean="0"/>
              <a:t>menos</a:t>
            </a:r>
            <a:r>
              <a:rPr lang="cs-CZ" b="1" dirty="0" smtClean="0"/>
              <a:t> 1 hora.</a:t>
            </a:r>
            <a:endParaRPr lang="cs-CZ" b="1" dirty="0"/>
          </a:p>
        </p:txBody>
      </p:sp>
      <p:sp>
        <p:nvSpPr>
          <p:cNvPr id="10" name="Zaoblený obdélník 9"/>
          <p:cNvSpPr/>
          <p:nvPr/>
        </p:nvSpPr>
        <p:spPr>
          <a:xfrm>
            <a:off x="2123728" y="3454860"/>
            <a:ext cx="2804367" cy="43204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DESAYUNAR, </a:t>
            </a:r>
            <a:r>
              <a:rPr lang="cs-CZ" sz="2000" b="1" dirty="0" err="1" smtClean="0">
                <a:solidFill>
                  <a:schemeClr val="tx1"/>
                </a:solidFill>
              </a:rPr>
              <a:t>yo</a:t>
            </a:r>
            <a:r>
              <a:rPr lang="cs-CZ" sz="2000" b="1" dirty="0" smtClean="0">
                <a:solidFill>
                  <a:schemeClr val="tx1"/>
                </a:solidFill>
              </a:rPr>
              <a:t>,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47337" y="4180438"/>
            <a:ext cx="7173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Calibri"/>
              </a:rPr>
              <a:t>¡</a:t>
            </a:r>
            <a:r>
              <a:rPr lang="cs-CZ" b="1" dirty="0" smtClean="0"/>
              <a:t>Hola </a:t>
            </a:r>
            <a:r>
              <a:rPr lang="cs-CZ" b="1" dirty="0" err="1" smtClean="0"/>
              <a:t>Paco</a:t>
            </a:r>
            <a:r>
              <a:rPr lang="cs-CZ" b="1" dirty="0" smtClean="0"/>
              <a:t>! </a:t>
            </a:r>
            <a:r>
              <a:rPr lang="cs-CZ" b="1" dirty="0" smtClean="0">
                <a:latin typeface="Calibri"/>
              </a:rPr>
              <a:t>¿</a:t>
            </a:r>
            <a:r>
              <a:rPr lang="cs-CZ" b="1" dirty="0" err="1" smtClean="0"/>
              <a:t>Qué</a:t>
            </a:r>
            <a:r>
              <a:rPr lang="cs-CZ" b="1" dirty="0" smtClean="0"/>
              <a:t>                                                     </a:t>
            </a:r>
            <a:r>
              <a:rPr lang="cs-CZ" b="1" dirty="0" err="1" smtClean="0"/>
              <a:t>toda</a:t>
            </a:r>
            <a:r>
              <a:rPr lang="cs-CZ" b="1" dirty="0" smtClean="0"/>
              <a:t> la </a:t>
            </a:r>
            <a:r>
              <a:rPr lang="cs-CZ" b="1" dirty="0" err="1" smtClean="0"/>
              <a:t>tarde</a:t>
            </a:r>
            <a:r>
              <a:rPr lang="cs-CZ" b="1" dirty="0" smtClean="0"/>
              <a:t>?</a:t>
            </a:r>
            <a:endParaRPr lang="cs-CZ" b="1" dirty="0"/>
          </a:p>
        </p:txBody>
      </p:sp>
      <p:sp>
        <p:nvSpPr>
          <p:cNvPr id="12" name="Zaoblený obdélník 11"/>
          <p:cNvSpPr/>
          <p:nvPr/>
        </p:nvSpPr>
        <p:spPr>
          <a:xfrm>
            <a:off x="2625454" y="4117722"/>
            <a:ext cx="2804367" cy="43204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HACER, </a:t>
            </a:r>
            <a:r>
              <a:rPr lang="cs-CZ" sz="2000" b="1" dirty="0" err="1" smtClean="0">
                <a:solidFill>
                  <a:schemeClr val="tx1"/>
                </a:solidFill>
              </a:rPr>
              <a:t>tú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67544" y="4900518"/>
            <a:ext cx="5259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                                            el </a:t>
            </a:r>
            <a:r>
              <a:rPr lang="cs-CZ" b="1" dirty="0" err="1" smtClean="0"/>
              <a:t>piso</a:t>
            </a:r>
            <a:r>
              <a:rPr lang="cs-CZ" b="1" dirty="0" smtClean="0"/>
              <a:t> </a:t>
            </a:r>
            <a:r>
              <a:rPr lang="cs-CZ" b="1" dirty="0" err="1" smtClean="0"/>
              <a:t>todo</a:t>
            </a:r>
            <a:r>
              <a:rPr lang="cs-CZ" b="1" dirty="0" smtClean="0"/>
              <a:t> el </a:t>
            </a:r>
            <a:r>
              <a:rPr lang="cs-CZ" b="1" dirty="0" err="1" smtClean="0"/>
              <a:t>día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14" name="Zaoblený obdélník 13"/>
          <p:cNvSpPr/>
          <p:nvPr/>
        </p:nvSpPr>
        <p:spPr>
          <a:xfrm>
            <a:off x="467544" y="4837802"/>
            <a:ext cx="2804367" cy="43204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LIMPIAR, </a:t>
            </a:r>
            <a:r>
              <a:rPr lang="cs-CZ" sz="2000" b="1" dirty="0" err="1" smtClean="0">
                <a:solidFill>
                  <a:schemeClr val="tx1"/>
                </a:solidFill>
              </a:rPr>
              <a:t>nosotros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2123727" y="3301552"/>
            <a:ext cx="2804367" cy="5853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he </a:t>
            </a:r>
            <a:r>
              <a:rPr lang="cs-CZ" sz="2000" b="1" dirty="0" err="1" smtClean="0">
                <a:solidFill>
                  <a:schemeClr val="tx1"/>
                </a:solidFill>
              </a:rPr>
              <a:t>estado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desayunando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625454" y="4117721"/>
            <a:ext cx="3101864" cy="43204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has </a:t>
            </a:r>
            <a:r>
              <a:rPr lang="cs-CZ" sz="2000" b="1" dirty="0" err="1" smtClean="0">
                <a:solidFill>
                  <a:schemeClr val="tx1"/>
                </a:solidFill>
              </a:rPr>
              <a:t>estado</a:t>
            </a:r>
            <a:r>
              <a:rPr lang="cs-CZ" sz="2000" b="1" dirty="0" smtClean="0">
                <a:solidFill>
                  <a:schemeClr val="tx1"/>
                </a:solidFill>
              </a:rPr>
              <a:t> haciendo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467544" y="4837802"/>
            <a:ext cx="2804367" cy="74305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>
                <a:solidFill>
                  <a:schemeClr val="tx1"/>
                </a:solidFill>
              </a:rPr>
              <a:t>H</a:t>
            </a:r>
            <a:r>
              <a:rPr lang="cs-CZ" sz="2000" b="1" dirty="0" err="1" smtClean="0">
                <a:solidFill>
                  <a:schemeClr val="tx1"/>
                </a:solidFill>
              </a:rPr>
              <a:t>emos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estado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limpiando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842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>
            <a:hlinkClick r:id="rId2" action="ppaction://hlinksldjump"/>
          </p:cNvPr>
          <p:cNvSpPr/>
          <p:nvPr/>
        </p:nvSpPr>
        <p:spPr>
          <a:xfrm>
            <a:off x="2843808" y="260648"/>
            <a:ext cx="3240360" cy="792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Ejercicios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251520" y="1340768"/>
            <a:ext cx="720080" cy="64807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1.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115616" y="1480138"/>
            <a:ext cx="5591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Completemos</a:t>
            </a:r>
            <a:r>
              <a:rPr lang="cs-CZ" b="1" dirty="0" smtClean="0"/>
              <a:t> con ESTABA o ESTUVO + </a:t>
            </a:r>
            <a:r>
              <a:rPr lang="cs-CZ" b="1" dirty="0" err="1" smtClean="0"/>
              <a:t>gerundio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260685" y="2348880"/>
            <a:ext cx="81820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- El </a:t>
            </a:r>
            <a:r>
              <a:rPr lang="cs-CZ" b="1" dirty="0" err="1" smtClean="0"/>
              <a:t>sábado</a:t>
            </a:r>
            <a:r>
              <a:rPr lang="cs-CZ" b="1" dirty="0" smtClean="0"/>
              <a:t> </a:t>
            </a:r>
            <a:r>
              <a:rPr lang="cs-CZ" b="1" dirty="0" err="1" smtClean="0"/>
              <a:t>por</a:t>
            </a:r>
            <a:r>
              <a:rPr lang="cs-CZ" b="1" dirty="0" smtClean="0"/>
              <a:t> la </a:t>
            </a:r>
            <a:r>
              <a:rPr lang="cs-CZ" b="1" dirty="0" err="1" smtClean="0"/>
              <a:t>noche</a:t>
            </a:r>
            <a:r>
              <a:rPr lang="cs-CZ" b="1" dirty="0" smtClean="0"/>
              <a:t>                                            en la fiesta </a:t>
            </a:r>
            <a:r>
              <a:rPr lang="cs-CZ" b="1" dirty="0" err="1" smtClean="0"/>
              <a:t>del</a:t>
            </a:r>
            <a:r>
              <a:rPr lang="cs-CZ" b="1" dirty="0" smtClean="0"/>
              <a:t> pueblo</a:t>
            </a:r>
          </a:p>
          <a:p>
            <a:r>
              <a:rPr lang="cs-CZ" b="1" dirty="0" err="1" smtClean="0"/>
              <a:t>hasta</a:t>
            </a:r>
            <a:r>
              <a:rPr lang="cs-CZ" b="1" dirty="0" smtClean="0"/>
              <a:t> las 4 de la </a:t>
            </a:r>
            <a:r>
              <a:rPr lang="cs-CZ" b="1" dirty="0" err="1" smtClean="0"/>
              <a:t>maňana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260685" y="3299953"/>
            <a:ext cx="84641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b="1" dirty="0" smtClean="0"/>
              <a:t>El </a:t>
            </a:r>
            <a:r>
              <a:rPr lang="cs-CZ" b="1" dirty="0" err="1" smtClean="0"/>
              <a:t>otro</a:t>
            </a:r>
            <a:r>
              <a:rPr lang="cs-CZ" b="1" dirty="0" smtClean="0"/>
              <a:t> </a:t>
            </a:r>
            <a:r>
              <a:rPr lang="cs-CZ" b="1" dirty="0" err="1" smtClean="0"/>
              <a:t>día</a:t>
            </a:r>
            <a:r>
              <a:rPr lang="cs-CZ" b="1" dirty="0" smtClean="0"/>
              <a:t>                                             </a:t>
            </a:r>
            <a:r>
              <a:rPr lang="cs-CZ" b="1" dirty="0" err="1" smtClean="0"/>
              <a:t>unas</a:t>
            </a:r>
            <a:r>
              <a:rPr lang="cs-CZ" b="1" dirty="0" smtClean="0"/>
              <a:t> </a:t>
            </a:r>
            <a:r>
              <a:rPr lang="cs-CZ" b="1" dirty="0" err="1" smtClean="0"/>
              <a:t>copas</a:t>
            </a:r>
            <a:r>
              <a:rPr lang="cs-CZ" b="1" dirty="0" smtClean="0"/>
              <a:t> en el bar de la </a:t>
            </a:r>
            <a:r>
              <a:rPr lang="cs-CZ" b="1" dirty="0" err="1" smtClean="0"/>
              <a:t>esquina</a:t>
            </a:r>
            <a:r>
              <a:rPr lang="cs-CZ" b="1" dirty="0" smtClean="0"/>
              <a:t>, </a:t>
            </a:r>
          </a:p>
          <a:p>
            <a:r>
              <a:rPr lang="cs-CZ" b="1" dirty="0" err="1" smtClean="0"/>
              <a:t>cuando</a:t>
            </a:r>
            <a:r>
              <a:rPr lang="cs-CZ" b="1" dirty="0" smtClean="0"/>
              <a:t> </a:t>
            </a:r>
            <a:r>
              <a:rPr lang="cs-CZ" b="1" dirty="0" err="1" smtClean="0"/>
              <a:t>vi</a:t>
            </a:r>
            <a:r>
              <a:rPr lang="cs-CZ" b="1" dirty="0" smtClean="0"/>
              <a:t> a Roberto el </a:t>
            </a:r>
            <a:r>
              <a:rPr lang="cs-CZ" b="1" dirty="0" err="1" smtClean="0"/>
              <a:t>exnovio</a:t>
            </a:r>
            <a:r>
              <a:rPr lang="cs-CZ" b="1" dirty="0" smtClean="0"/>
              <a:t> de </a:t>
            </a:r>
            <a:r>
              <a:rPr lang="cs-CZ" b="1" dirty="0" err="1" smtClean="0"/>
              <a:t>Mónica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60685" y="4272833"/>
            <a:ext cx="9036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b="1" dirty="0" smtClean="0"/>
              <a:t>Laura se </a:t>
            </a:r>
            <a:r>
              <a:rPr lang="cs-CZ" b="1" dirty="0" err="1" smtClean="0"/>
              <a:t>cayó</a:t>
            </a:r>
            <a:r>
              <a:rPr lang="cs-CZ" b="1" dirty="0" smtClean="0"/>
              <a:t> de la </a:t>
            </a:r>
            <a:r>
              <a:rPr lang="cs-CZ" b="1" dirty="0" err="1" smtClean="0"/>
              <a:t>escalera</a:t>
            </a:r>
            <a:r>
              <a:rPr lang="cs-CZ" b="1" dirty="0" smtClean="0"/>
              <a:t> </a:t>
            </a:r>
            <a:r>
              <a:rPr lang="cs-CZ" b="1" dirty="0" err="1" smtClean="0"/>
              <a:t>cuando</a:t>
            </a:r>
            <a:r>
              <a:rPr lang="cs-CZ" b="1" dirty="0" smtClean="0"/>
              <a:t>                                            la </a:t>
            </a:r>
            <a:r>
              <a:rPr lang="cs-CZ" b="1" dirty="0" err="1" smtClean="0"/>
              <a:t>lámpara</a:t>
            </a:r>
            <a:r>
              <a:rPr lang="cs-CZ" b="1" dirty="0" smtClean="0"/>
              <a:t> </a:t>
            </a:r>
          </a:p>
          <a:p>
            <a:r>
              <a:rPr lang="cs-CZ" b="1" dirty="0" err="1" smtClean="0"/>
              <a:t>del</a:t>
            </a:r>
            <a:r>
              <a:rPr lang="cs-CZ" b="1" dirty="0" smtClean="0"/>
              <a:t> salón.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60685" y="5260558"/>
            <a:ext cx="8929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b="1" dirty="0" err="1" smtClean="0"/>
              <a:t>Cuando</a:t>
            </a:r>
            <a:r>
              <a:rPr lang="cs-CZ" b="1" dirty="0" smtClean="0"/>
              <a:t>                                           de la </a:t>
            </a:r>
            <a:r>
              <a:rPr lang="cs-CZ" b="1" dirty="0" err="1" smtClean="0"/>
              <a:t>tienda</a:t>
            </a:r>
            <a:r>
              <a:rPr lang="cs-CZ" b="1" dirty="0" smtClean="0"/>
              <a:t>, </a:t>
            </a:r>
            <a:r>
              <a:rPr lang="cs-CZ" b="1" dirty="0" err="1" smtClean="0"/>
              <a:t>casi</a:t>
            </a:r>
            <a:r>
              <a:rPr lang="cs-CZ" b="1" dirty="0" smtClean="0"/>
              <a:t> </a:t>
            </a:r>
            <a:r>
              <a:rPr lang="cs-CZ" b="1" dirty="0" err="1" smtClean="0"/>
              <a:t>me</a:t>
            </a:r>
            <a:r>
              <a:rPr lang="cs-CZ" b="1" dirty="0" smtClean="0"/>
              <a:t> </a:t>
            </a:r>
            <a:r>
              <a:rPr lang="cs-CZ" b="1" dirty="0" err="1" smtClean="0"/>
              <a:t>choqué</a:t>
            </a:r>
            <a:r>
              <a:rPr lang="cs-CZ" b="1" dirty="0" smtClean="0"/>
              <a:t> con el </a:t>
            </a:r>
            <a:r>
              <a:rPr lang="cs-CZ" b="1" dirty="0" err="1" smtClean="0"/>
              <a:t>coche</a:t>
            </a:r>
            <a:endParaRPr lang="cs-CZ" b="1" dirty="0" smtClean="0"/>
          </a:p>
          <a:p>
            <a:r>
              <a:rPr lang="cs-CZ" b="1" dirty="0" smtClean="0"/>
              <a:t>de los </a:t>
            </a:r>
            <a:r>
              <a:rPr lang="cs-CZ" b="1" dirty="0" err="1" smtClean="0"/>
              <a:t>bomberos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12" name="Zaoblený obdélník 11"/>
          <p:cNvSpPr/>
          <p:nvPr/>
        </p:nvSpPr>
        <p:spPr>
          <a:xfrm>
            <a:off x="3110041" y="2315045"/>
            <a:ext cx="2637224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BAILAR, </a:t>
            </a:r>
            <a:r>
              <a:rPr lang="cs-CZ" b="1" dirty="0" err="1" smtClean="0">
                <a:solidFill>
                  <a:schemeClr val="tx1"/>
                </a:solidFill>
              </a:rPr>
              <a:t>nosotros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1821084" y="3212216"/>
            <a:ext cx="2637224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TOMAR, </a:t>
            </a:r>
            <a:r>
              <a:rPr lang="cs-CZ" b="1" dirty="0" err="1" smtClean="0">
                <a:solidFill>
                  <a:schemeClr val="tx1"/>
                </a:solidFill>
              </a:rPr>
              <a:t>yo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4826528" y="4254874"/>
            <a:ext cx="2637224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ARREGLAR, </a:t>
            </a:r>
            <a:r>
              <a:rPr lang="cs-CZ" b="1" dirty="0" err="1" smtClean="0">
                <a:solidFill>
                  <a:schemeClr val="tx1"/>
                </a:solidFill>
              </a:rPr>
              <a:t>ella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1691680" y="5238804"/>
            <a:ext cx="2470740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SALIR, </a:t>
            </a:r>
            <a:r>
              <a:rPr lang="cs-CZ" b="1" dirty="0" err="1" smtClean="0">
                <a:solidFill>
                  <a:schemeClr val="tx1"/>
                </a:solidFill>
              </a:rPr>
              <a:t>yo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3139696" y="2315045"/>
            <a:ext cx="2637224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estuvimos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bailando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1811141" y="3212216"/>
            <a:ext cx="2637224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estaba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tomando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4861519" y="4232025"/>
            <a:ext cx="2637224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estaba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arreglando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1703932" y="5238804"/>
            <a:ext cx="2470740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estaba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saliendo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397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41971" y="548680"/>
            <a:ext cx="720080" cy="64807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2.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259632" y="692696"/>
            <a:ext cx="4320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Subraya</a:t>
            </a:r>
            <a:r>
              <a:rPr lang="cs-CZ" b="1" dirty="0" smtClean="0"/>
              <a:t> la forma </a:t>
            </a:r>
            <a:r>
              <a:rPr lang="cs-CZ" b="1" dirty="0" err="1" smtClean="0"/>
              <a:t>correcta</a:t>
            </a:r>
            <a:r>
              <a:rPr lang="cs-CZ" b="1" dirty="0" smtClean="0"/>
              <a:t> </a:t>
            </a:r>
            <a:r>
              <a:rPr lang="cs-CZ" b="1" dirty="0" err="1" smtClean="0"/>
              <a:t>del</a:t>
            </a:r>
            <a:r>
              <a:rPr lang="cs-CZ" b="1" dirty="0" smtClean="0"/>
              <a:t> </a:t>
            </a:r>
            <a:r>
              <a:rPr lang="cs-CZ" b="1" dirty="0" err="1" smtClean="0"/>
              <a:t>verbo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41971" y="1588150"/>
            <a:ext cx="7590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Cuando</a:t>
            </a:r>
            <a:r>
              <a:rPr lang="cs-CZ" b="1" dirty="0" smtClean="0"/>
              <a:t>                                     </a:t>
            </a:r>
            <a:r>
              <a:rPr lang="cs-CZ" b="1" dirty="0" err="1" smtClean="0"/>
              <a:t>niňo</a:t>
            </a:r>
            <a:r>
              <a:rPr lang="cs-CZ" b="1" dirty="0" smtClean="0"/>
              <a:t>, mis </a:t>
            </a:r>
            <a:r>
              <a:rPr lang="cs-CZ" b="1" dirty="0" err="1" smtClean="0"/>
              <a:t>padres</a:t>
            </a:r>
            <a:r>
              <a:rPr lang="cs-CZ" b="1" dirty="0" smtClean="0"/>
              <a:t> </a:t>
            </a:r>
            <a:r>
              <a:rPr lang="cs-CZ" b="1" dirty="0" err="1" smtClean="0"/>
              <a:t>me</a:t>
            </a:r>
            <a:r>
              <a:rPr lang="cs-CZ" b="1" dirty="0" smtClean="0"/>
              <a:t> </a:t>
            </a:r>
            <a:r>
              <a:rPr lang="cs-CZ" b="1" dirty="0" err="1" smtClean="0"/>
              <a:t>llevaron</a:t>
            </a:r>
            <a:r>
              <a:rPr lang="cs-CZ" b="1" dirty="0" smtClean="0"/>
              <a:t> al </a:t>
            </a:r>
            <a:r>
              <a:rPr lang="cs-CZ" b="1" dirty="0" err="1" smtClean="0"/>
              <a:t>circo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1415774" y="1382699"/>
            <a:ext cx="2220122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era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1428283" y="1910802"/>
            <a:ext cx="2220122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estaba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siendo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88158" y="2747822"/>
            <a:ext cx="7476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Ayer</a:t>
            </a:r>
            <a:r>
              <a:rPr lang="cs-CZ" b="1" dirty="0" smtClean="0"/>
              <a:t> no </a:t>
            </a:r>
            <a:r>
              <a:rPr lang="cs-CZ" b="1" dirty="0" err="1" smtClean="0"/>
              <a:t>fui</a:t>
            </a:r>
            <a:r>
              <a:rPr lang="cs-CZ" b="1" dirty="0" smtClean="0"/>
              <a:t> al </a:t>
            </a:r>
            <a:r>
              <a:rPr lang="cs-CZ" b="1" dirty="0" err="1" smtClean="0"/>
              <a:t>concierto</a:t>
            </a:r>
            <a:r>
              <a:rPr lang="cs-CZ" b="1" dirty="0" smtClean="0"/>
              <a:t> </a:t>
            </a:r>
            <a:r>
              <a:rPr lang="cs-CZ" b="1" dirty="0" err="1" smtClean="0"/>
              <a:t>porque</a:t>
            </a:r>
            <a:r>
              <a:rPr lang="cs-CZ" b="1" dirty="0" smtClean="0"/>
              <a:t> </a:t>
            </a:r>
            <a:r>
              <a:rPr lang="cs-CZ" b="1" dirty="0" err="1" smtClean="0"/>
              <a:t>me</a:t>
            </a:r>
            <a:r>
              <a:rPr lang="cs-CZ" b="1" dirty="0" smtClean="0"/>
              <a:t>                                            </a:t>
            </a:r>
            <a:r>
              <a:rPr lang="cs-CZ" b="1" dirty="0" err="1" smtClean="0"/>
              <a:t>fatal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9" name="Zaoblený obdélník 8"/>
          <p:cNvSpPr/>
          <p:nvPr/>
        </p:nvSpPr>
        <p:spPr>
          <a:xfrm>
            <a:off x="4497981" y="2420590"/>
            <a:ext cx="2260946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encontraba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497980" y="2932488"/>
            <a:ext cx="2522291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estaba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encontrando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19431" y="3895593"/>
            <a:ext cx="8826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Nosotros</a:t>
            </a:r>
            <a:r>
              <a:rPr lang="cs-CZ" b="1" dirty="0" smtClean="0"/>
              <a:t>                                         la </a:t>
            </a:r>
            <a:r>
              <a:rPr lang="cs-CZ" b="1" dirty="0" err="1" smtClean="0"/>
              <a:t>radio</a:t>
            </a:r>
            <a:r>
              <a:rPr lang="cs-CZ" b="1" dirty="0" smtClean="0"/>
              <a:t> y en </a:t>
            </a:r>
            <a:r>
              <a:rPr lang="cs-CZ" b="1" dirty="0" err="1" smtClean="0"/>
              <a:t>ese</a:t>
            </a:r>
            <a:r>
              <a:rPr lang="cs-CZ" b="1" dirty="0" smtClean="0"/>
              <a:t> </a:t>
            </a:r>
            <a:r>
              <a:rPr lang="cs-CZ" b="1" dirty="0" err="1" smtClean="0"/>
              <a:t>momento</a:t>
            </a:r>
            <a:r>
              <a:rPr lang="cs-CZ" b="1" dirty="0" smtClean="0"/>
              <a:t> no </a:t>
            </a:r>
            <a:r>
              <a:rPr lang="cs-CZ" b="1" dirty="0" err="1" smtClean="0"/>
              <a:t>oímos</a:t>
            </a:r>
            <a:r>
              <a:rPr lang="cs-CZ" b="1" dirty="0" smtClean="0"/>
              <a:t> el </a:t>
            </a:r>
            <a:r>
              <a:rPr lang="cs-CZ" b="1" dirty="0" err="1" smtClean="0"/>
              <a:t>ruido</a:t>
            </a:r>
            <a:r>
              <a:rPr lang="cs-CZ" b="1" dirty="0" smtClean="0"/>
              <a:t>.</a:t>
            </a:r>
          </a:p>
        </p:txBody>
      </p:sp>
      <p:sp>
        <p:nvSpPr>
          <p:cNvPr id="12" name="Zaoblený obdélník 11"/>
          <p:cNvSpPr/>
          <p:nvPr/>
        </p:nvSpPr>
        <p:spPr>
          <a:xfrm>
            <a:off x="1650945" y="3669357"/>
            <a:ext cx="2260946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escuchábamos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1290905" y="4264925"/>
            <a:ext cx="3238349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estábamos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escuchando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71122" y="5196136"/>
            <a:ext cx="86164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Mi </a:t>
            </a:r>
            <a:r>
              <a:rPr lang="cs-CZ" b="1" dirty="0" err="1" smtClean="0"/>
              <a:t>marido</a:t>
            </a:r>
            <a:r>
              <a:rPr lang="cs-CZ" b="1" dirty="0" smtClean="0"/>
              <a:t> se </a:t>
            </a:r>
            <a:r>
              <a:rPr lang="cs-CZ" b="1" dirty="0" err="1" smtClean="0"/>
              <a:t>rompió</a:t>
            </a:r>
            <a:r>
              <a:rPr lang="cs-CZ" b="1" dirty="0" smtClean="0"/>
              <a:t> </a:t>
            </a:r>
            <a:r>
              <a:rPr lang="cs-CZ" b="1" dirty="0" err="1" smtClean="0"/>
              <a:t>varias</a:t>
            </a:r>
            <a:r>
              <a:rPr lang="cs-CZ" b="1" dirty="0" smtClean="0"/>
              <a:t> </a:t>
            </a:r>
            <a:r>
              <a:rPr lang="cs-CZ" b="1" dirty="0" err="1" smtClean="0"/>
              <a:t>costillas</a:t>
            </a:r>
            <a:r>
              <a:rPr lang="cs-CZ" b="1" dirty="0" smtClean="0"/>
              <a:t> </a:t>
            </a:r>
            <a:r>
              <a:rPr lang="cs-CZ" b="1" dirty="0" err="1" smtClean="0"/>
              <a:t>cuando</a:t>
            </a:r>
            <a:r>
              <a:rPr lang="cs-CZ" b="1" dirty="0" smtClean="0"/>
              <a:t>                                       la </a:t>
            </a:r>
            <a:r>
              <a:rPr lang="cs-CZ" b="1" dirty="0" err="1" smtClean="0"/>
              <a:t>pared</a:t>
            </a:r>
            <a:r>
              <a:rPr lang="cs-CZ" b="1" dirty="0" smtClean="0"/>
              <a:t> </a:t>
            </a:r>
          </a:p>
          <a:p>
            <a:r>
              <a:rPr lang="cs-CZ" b="1" dirty="0" smtClean="0"/>
              <a:t>de la </a:t>
            </a:r>
            <a:r>
              <a:rPr lang="cs-CZ" b="1" dirty="0" err="1" smtClean="0"/>
              <a:t>cocina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16" name="Zaoblený obdélník 15"/>
          <p:cNvSpPr/>
          <p:nvPr/>
        </p:nvSpPr>
        <p:spPr>
          <a:xfrm>
            <a:off x="5436096" y="4990685"/>
            <a:ext cx="2260946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pintaba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5420937" y="5553987"/>
            <a:ext cx="2260946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estaba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pintando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274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6" grpId="0" animBg="1"/>
      <p:bldP spid="7" grpId="0" animBg="1"/>
      <p:bldP spid="7" grpId="1" animBg="1"/>
      <p:bldP spid="8" grpId="0"/>
      <p:bldP spid="9" grpId="0" animBg="1"/>
      <p:bldP spid="10" grpId="0" animBg="1"/>
      <p:bldP spid="10" grpId="1" animBg="1"/>
      <p:bldP spid="11" grpId="0"/>
      <p:bldP spid="12" grpId="0" animBg="1"/>
      <p:bldP spid="12" grpId="1" animBg="1"/>
      <p:bldP spid="13" grpId="0" animBg="1"/>
      <p:bldP spid="14" grpId="0"/>
      <p:bldP spid="16" grpId="0" animBg="1"/>
      <p:bldP spid="16" grpId="1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aoblený obdélník 16"/>
          <p:cNvSpPr/>
          <p:nvPr/>
        </p:nvSpPr>
        <p:spPr>
          <a:xfrm>
            <a:off x="321657" y="465593"/>
            <a:ext cx="720080" cy="64807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3.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259632" y="604963"/>
            <a:ext cx="5248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Calibri"/>
              </a:rPr>
              <a:t>¿</a:t>
            </a:r>
            <a:r>
              <a:rPr lang="cs-CZ" b="1" dirty="0" err="1" smtClean="0"/>
              <a:t>Indefinido</a:t>
            </a:r>
            <a:r>
              <a:rPr lang="cs-CZ" b="1" dirty="0" smtClean="0"/>
              <a:t>, </a:t>
            </a:r>
            <a:r>
              <a:rPr lang="cs-CZ" b="1" dirty="0" err="1" smtClean="0"/>
              <a:t>imperfecto</a:t>
            </a:r>
            <a:r>
              <a:rPr lang="cs-CZ" b="1" dirty="0" smtClean="0"/>
              <a:t> o ESTABA + </a:t>
            </a:r>
            <a:r>
              <a:rPr lang="cs-CZ" b="1" dirty="0" err="1" smtClean="0"/>
              <a:t>gerundio</a:t>
            </a:r>
            <a:r>
              <a:rPr lang="cs-CZ" b="1" dirty="0" smtClean="0"/>
              <a:t>?</a:t>
            </a:r>
            <a:endParaRPr lang="cs-CZ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535809" y="1516142"/>
            <a:ext cx="8515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                                 a </a:t>
            </a:r>
            <a:r>
              <a:rPr lang="cs-CZ" b="1" dirty="0" err="1" smtClean="0"/>
              <a:t>casa</a:t>
            </a:r>
            <a:r>
              <a:rPr lang="cs-CZ" b="1" dirty="0" smtClean="0"/>
              <a:t> </a:t>
            </a:r>
            <a:r>
              <a:rPr lang="cs-CZ" b="1" dirty="0" err="1" smtClean="0"/>
              <a:t>cuando</a:t>
            </a:r>
            <a:r>
              <a:rPr lang="cs-CZ" b="1" dirty="0" smtClean="0"/>
              <a:t> mi </a:t>
            </a:r>
            <a:r>
              <a:rPr lang="cs-CZ" b="1" dirty="0" err="1" smtClean="0"/>
              <a:t>novio</a:t>
            </a:r>
            <a:r>
              <a:rPr lang="cs-CZ" b="1" dirty="0" smtClean="0"/>
              <a:t>                                        la cena.</a:t>
            </a:r>
            <a:endParaRPr lang="cs-CZ" b="1" dirty="0"/>
          </a:p>
        </p:txBody>
      </p:sp>
      <p:sp>
        <p:nvSpPr>
          <p:cNvPr id="20" name="Zaoblený obdélník 19"/>
          <p:cNvSpPr/>
          <p:nvPr/>
        </p:nvSpPr>
        <p:spPr>
          <a:xfrm>
            <a:off x="321657" y="1500192"/>
            <a:ext cx="2304256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LLEGAR, </a:t>
            </a:r>
            <a:r>
              <a:rPr lang="cs-CZ" b="1" dirty="0" err="1" smtClean="0">
                <a:solidFill>
                  <a:schemeClr val="tx1"/>
                </a:solidFill>
              </a:rPr>
              <a:t>yo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5578241" y="1500192"/>
            <a:ext cx="2304256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HACER, </a:t>
            </a:r>
            <a:r>
              <a:rPr lang="cs-CZ" b="1" dirty="0" err="1" smtClean="0">
                <a:solidFill>
                  <a:schemeClr val="tx1"/>
                </a:solidFill>
              </a:rPr>
              <a:t>él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321657" y="2420888"/>
            <a:ext cx="8565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Mi </a:t>
            </a:r>
            <a:r>
              <a:rPr lang="cs-CZ" b="1" dirty="0" err="1" smtClean="0"/>
              <a:t>hermano</a:t>
            </a:r>
            <a:r>
              <a:rPr lang="cs-CZ" b="1" dirty="0" smtClean="0"/>
              <a:t>                                       y                                       el </a:t>
            </a:r>
            <a:r>
              <a:rPr lang="cs-CZ" b="1" dirty="0" err="1" smtClean="0"/>
              <a:t>brazo</a:t>
            </a:r>
            <a:r>
              <a:rPr lang="cs-CZ" b="1" dirty="0" smtClean="0"/>
              <a:t>, </a:t>
            </a:r>
            <a:r>
              <a:rPr lang="cs-CZ" b="1" dirty="0" err="1" smtClean="0"/>
              <a:t>cuando</a:t>
            </a:r>
            <a:endParaRPr lang="cs-CZ" b="1" dirty="0"/>
          </a:p>
        </p:txBody>
      </p:sp>
      <p:sp>
        <p:nvSpPr>
          <p:cNvPr id="23" name="Zaoblený obdélník 22"/>
          <p:cNvSpPr/>
          <p:nvPr/>
        </p:nvSpPr>
        <p:spPr>
          <a:xfrm>
            <a:off x="1835696" y="2400103"/>
            <a:ext cx="2304256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CAERSE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4459685" y="2379318"/>
            <a:ext cx="2304256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ROMPERSE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328232" y="2849268"/>
            <a:ext cx="2304256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ESQUIAR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328232" y="3563724"/>
            <a:ext cx="8592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Como</a:t>
            </a:r>
            <a:r>
              <a:rPr lang="cs-CZ" b="1" dirty="0" smtClean="0"/>
              <a:t>                                     </a:t>
            </a:r>
            <a:r>
              <a:rPr lang="cs-CZ" b="1" dirty="0" err="1" smtClean="0"/>
              <a:t>hambre</a:t>
            </a:r>
            <a:r>
              <a:rPr lang="cs-CZ" b="1" dirty="0" smtClean="0"/>
              <a:t>, </a:t>
            </a:r>
            <a:r>
              <a:rPr lang="cs-CZ" b="1" dirty="0" err="1" smtClean="0"/>
              <a:t>me</a:t>
            </a:r>
            <a:r>
              <a:rPr lang="cs-CZ" b="1" dirty="0" smtClean="0"/>
              <a:t>                                       </a:t>
            </a:r>
            <a:r>
              <a:rPr lang="cs-CZ" b="1" dirty="0" err="1" smtClean="0"/>
              <a:t>un</a:t>
            </a:r>
            <a:r>
              <a:rPr lang="cs-CZ" b="1" dirty="0" smtClean="0"/>
              <a:t> </a:t>
            </a:r>
            <a:r>
              <a:rPr lang="cs-CZ" b="1" dirty="0" err="1" smtClean="0"/>
              <a:t>bocadillo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27" name="Zaoblený obdélník 26"/>
          <p:cNvSpPr/>
          <p:nvPr/>
        </p:nvSpPr>
        <p:spPr>
          <a:xfrm>
            <a:off x="1259631" y="3574959"/>
            <a:ext cx="2151635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TENER, </a:t>
            </a:r>
            <a:r>
              <a:rPr lang="cs-CZ" b="1" dirty="0" err="1" smtClean="0">
                <a:solidFill>
                  <a:schemeClr val="tx1"/>
                </a:solidFill>
              </a:rPr>
              <a:t>yo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4932040" y="3542939"/>
            <a:ext cx="2304256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COMPRAR, </a:t>
            </a:r>
            <a:r>
              <a:rPr lang="cs-CZ" b="1" dirty="0" err="1" smtClean="0">
                <a:solidFill>
                  <a:schemeClr val="tx1"/>
                </a:solidFill>
              </a:rPr>
              <a:t>yo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321657" y="4361327"/>
            <a:ext cx="87174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Cuando</a:t>
            </a:r>
            <a:r>
              <a:rPr lang="cs-CZ" b="1" dirty="0" smtClean="0"/>
              <a:t>                                     el </a:t>
            </a:r>
            <a:r>
              <a:rPr lang="cs-CZ" b="1" dirty="0" err="1" smtClean="0"/>
              <a:t>verano</a:t>
            </a:r>
            <a:r>
              <a:rPr lang="cs-CZ" b="1" dirty="0" smtClean="0"/>
              <a:t>                                       a </a:t>
            </a:r>
            <a:r>
              <a:rPr lang="cs-CZ" b="1" dirty="0" err="1" smtClean="0"/>
              <a:t>un</a:t>
            </a:r>
            <a:r>
              <a:rPr lang="cs-CZ" b="1" dirty="0" smtClean="0"/>
              <a:t> festival de</a:t>
            </a:r>
          </a:p>
          <a:p>
            <a:r>
              <a:rPr lang="cs-CZ" b="1" dirty="0" err="1" smtClean="0"/>
              <a:t>música</a:t>
            </a:r>
            <a:r>
              <a:rPr lang="cs-CZ" b="1" dirty="0" smtClean="0"/>
              <a:t> </a:t>
            </a:r>
            <a:r>
              <a:rPr lang="cs-CZ" b="1" dirty="0" err="1" smtClean="0"/>
              <a:t>donde</a:t>
            </a:r>
            <a:r>
              <a:rPr lang="cs-CZ" b="1" dirty="0" smtClean="0"/>
              <a:t>                                     U2.</a:t>
            </a:r>
            <a:endParaRPr lang="cs-CZ" b="1" dirty="0"/>
          </a:p>
        </p:txBody>
      </p:sp>
      <p:sp>
        <p:nvSpPr>
          <p:cNvPr id="30" name="Zaoblený obdélník 29"/>
          <p:cNvSpPr/>
          <p:nvPr/>
        </p:nvSpPr>
        <p:spPr>
          <a:xfrm>
            <a:off x="1430805" y="4155876"/>
            <a:ext cx="2151634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EMPEZAR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4793545" y="4314676"/>
            <a:ext cx="2304256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IRSE, </a:t>
            </a:r>
            <a:r>
              <a:rPr lang="cs-CZ" b="1" dirty="0" err="1" smtClean="0">
                <a:solidFill>
                  <a:schemeClr val="tx1"/>
                </a:solidFill>
              </a:rPr>
              <a:t>yo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2155429" y="4728974"/>
            <a:ext cx="2128539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TOCAR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374720" y="5517232"/>
            <a:ext cx="85459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Ayer</a:t>
            </a:r>
            <a:r>
              <a:rPr lang="cs-CZ" b="1" dirty="0" smtClean="0"/>
              <a:t> a las </a:t>
            </a:r>
            <a:r>
              <a:rPr lang="cs-CZ" b="1" dirty="0" err="1" smtClean="0"/>
              <a:t>diez</a:t>
            </a:r>
            <a:r>
              <a:rPr lang="cs-CZ" b="1" dirty="0" smtClean="0"/>
              <a:t> </a:t>
            </a:r>
            <a:r>
              <a:rPr lang="cs-CZ" b="1" dirty="0" err="1" smtClean="0"/>
              <a:t>cuando</a:t>
            </a:r>
            <a:r>
              <a:rPr lang="cs-CZ" b="1" dirty="0" smtClean="0"/>
              <a:t> </a:t>
            </a:r>
            <a:r>
              <a:rPr lang="cs-CZ" b="1" dirty="0" err="1" smtClean="0"/>
              <a:t>me</a:t>
            </a:r>
            <a:r>
              <a:rPr lang="cs-CZ" b="1" dirty="0" smtClean="0"/>
              <a:t>                                       ,no                                   </a:t>
            </a:r>
          </a:p>
          <a:p>
            <a:r>
              <a:rPr lang="cs-CZ" b="1" dirty="0" err="1" smtClean="0"/>
              <a:t>ponerme</a:t>
            </a:r>
            <a:r>
              <a:rPr lang="cs-CZ" b="1" dirty="0" smtClean="0"/>
              <a:t> al </a:t>
            </a:r>
            <a:r>
              <a:rPr lang="cs-CZ" b="1" dirty="0" err="1" smtClean="0"/>
              <a:t>teléfono</a:t>
            </a:r>
            <a:r>
              <a:rPr lang="cs-CZ" b="1" dirty="0" smtClean="0"/>
              <a:t> </a:t>
            </a:r>
            <a:r>
              <a:rPr lang="cs-CZ" b="1" dirty="0" err="1" smtClean="0"/>
              <a:t>porque</a:t>
            </a:r>
            <a:endParaRPr lang="cs-CZ" b="1" dirty="0"/>
          </a:p>
        </p:txBody>
      </p:sp>
      <p:sp>
        <p:nvSpPr>
          <p:cNvPr id="34" name="Zaoblený obdélník 33"/>
          <p:cNvSpPr/>
          <p:nvPr/>
        </p:nvSpPr>
        <p:spPr>
          <a:xfrm>
            <a:off x="3591754" y="5429495"/>
            <a:ext cx="2304256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LLAMAR, </a:t>
            </a:r>
            <a:r>
              <a:rPr lang="cs-CZ" b="1" dirty="0" err="1" smtClean="0">
                <a:solidFill>
                  <a:schemeClr val="tx1"/>
                </a:solidFill>
              </a:rPr>
              <a:t>tú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5" name="Zaoblený obdélník 34"/>
          <p:cNvSpPr/>
          <p:nvPr/>
        </p:nvSpPr>
        <p:spPr>
          <a:xfrm>
            <a:off x="6378992" y="5466273"/>
            <a:ext cx="2304256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PODER, </a:t>
            </a:r>
            <a:r>
              <a:rPr lang="cs-CZ" b="1" dirty="0" err="1" smtClean="0">
                <a:solidFill>
                  <a:schemeClr val="tx1"/>
                </a:solidFill>
              </a:rPr>
              <a:t>yo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6" name="Zaoblený obdélník 35"/>
          <p:cNvSpPr/>
          <p:nvPr/>
        </p:nvSpPr>
        <p:spPr>
          <a:xfrm>
            <a:off x="3641417" y="5958112"/>
            <a:ext cx="2304256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DUCHARSE, </a:t>
            </a:r>
            <a:r>
              <a:rPr lang="cs-CZ" b="1" dirty="0" err="1" smtClean="0">
                <a:solidFill>
                  <a:schemeClr val="tx1"/>
                </a:solidFill>
              </a:rPr>
              <a:t>yo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7" name="Zaoblený obdélník 36"/>
          <p:cNvSpPr/>
          <p:nvPr/>
        </p:nvSpPr>
        <p:spPr>
          <a:xfrm>
            <a:off x="321657" y="1500192"/>
            <a:ext cx="2304256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llegué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8" name="Zaoblený obdélník 37"/>
          <p:cNvSpPr/>
          <p:nvPr/>
        </p:nvSpPr>
        <p:spPr>
          <a:xfrm>
            <a:off x="5578241" y="1500192"/>
            <a:ext cx="2304256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estaba</a:t>
            </a:r>
            <a:r>
              <a:rPr lang="cs-CZ" b="1" dirty="0" smtClean="0">
                <a:solidFill>
                  <a:schemeClr val="tx1"/>
                </a:solidFill>
              </a:rPr>
              <a:t> haciendo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9" name="Zaoblený obdélník 38"/>
          <p:cNvSpPr/>
          <p:nvPr/>
        </p:nvSpPr>
        <p:spPr>
          <a:xfrm>
            <a:off x="1835696" y="2400103"/>
            <a:ext cx="2304256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se </a:t>
            </a:r>
            <a:r>
              <a:rPr lang="cs-CZ" b="1" dirty="0" err="1" smtClean="0">
                <a:solidFill>
                  <a:schemeClr val="tx1"/>
                </a:solidFill>
              </a:rPr>
              <a:t>cayó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0" name="Zaoblený obdélník 39"/>
          <p:cNvSpPr/>
          <p:nvPr/>
        </p:nvSpPr>
        <p:spPr>
          <a:xfrm>
            <a:off x="4459685" y="2379318"/>
            <a:ext cx="2304256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se </a:t>
            </a:r>
            <a:r>
              <a:rPr lang="cs-CZ" b="1" dirty="0" err="1" smtClean="0">
                <a:solidFill>
                  <a:schemeClr val="tx1"/>
                </a:solidFill>
              </a:rPr>
              <a:t>rompió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1" name="Zaoblený obdélník 40"/>
          <p:cNvSpPr/>
          <p:nvPr/>
        </p:nvSpPr>
        <p:spPr>
          <a:xfrm>
            <a:off x="328232" y="2849268"/>
            <a:ext cx="2304256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estaba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esquiando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2" name="Zaoblený obdélník 41"/>
          <p:cNvSpPr/>
          <p:nvPr/>
        </p:nvSpPr>
        <p:spPr>
          <a:xfrm>
            <a:off x="1259631" y="3574959"/>
            <a:ext cx="2151635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tenía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3" name="Zaoblený obdélník 42"/>
          <p:cNvSpPr/>
          <p:nvPr/>
        </p:nvSpPr>
        <p:spPr>
          <a:xfrm>
            <a:off x="4932040" y="3542939"/>
            <a:ext cx="2304256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me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compré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4" name="Zaoblený obdélník 43"/>
          <p:cNvSpPr/>
          <p:nvPr/>
        </p:nvSpPr>
        <p:spPr>
          <a:xfrm>
            <a:off x="1430805" y="4155876"/>
            <a:ext cx="2151634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empezó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5" name="Zaoblený obdélník 44"/>
          <p:cNvSpPr/>
          <p:nvPr/>
        </p:nvSpPr>
        <p:spPr>
          <a:xfrm>
            <a:off x="4793545" y="4314676"/>
            <a:ext cx="2304256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me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fui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6" name="Zaoblený obdélník 45"/>
          <p:cNvSpPr/>
          <p:nvPr/>
        </p:nvSpPr>
        <p:spPr>
          <a:xfrm>
            <a:off x="2155429" y="4728974"/>
            <a:ext cx="2128539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tocaba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7" name="Zaoblený obdélník 46"/>
          <p:cNvSpPr/>
          <p:nvPr/>
        </p:nvSpPr>
        <p:spPr>
          <a:xfrm>
            <a:off x="3591754" y="5429495"/>
            <a:ext cx="2304256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estabas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llamando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8" name="Zaoblený obdélník 47"/>
          <p:cNvSpPr/>
          <p:nvPr/>
        </p:nvSpPr>
        <p:spPr>
          <a:xfrm>
            <a:off x="6378992" y="5466273"/>
            <a:ext cx="2304256" cy="410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podía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9" name="Zaoblený obdélník 48"/>
          <p:cNvSpPr/>
          <p:nvPr/>
        </p:nvSpPr>
        <p:spPr>
          <a:xfrm>
            <a:off x="3641417" y="5958112"/>
            <a:ext cx="2304256" cy="63924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me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estaba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duchando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4974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Lékárn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ékárn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779</TotalTime>
  <Words>1062</Words>
  <Application>Microsoft Office PowerPoint</Application>
  <PresentationFormat>Předvádění na obrazovce (4:3)</PresentationFormat>
  <Paragraphs>206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Lékárna</vt:lpstr>
      <vt:lpstr>Průběh v minulosti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Průběh v minulosti</dc:title>
  <dc:creator>Nano</dc:creator>
  <cp:lastModifiedBy>SGO</cp:lastModifiedBy>
  <cp:revision>47</cp:revision>
  <dcterms:created xsi:type="dcterms:W3CDTF">2013-07-13T08:06:23Z</dcterms:created>
  <dcterms:modified xsi:type="dcterms:W3CDTF">2014-09-19T06:34:29Z</dcterms:modified>
</cp:coreProperties>
</file>