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57" r:id="rId4"/>
    <p:sldId id="258" r:id="rId5"/>
    <p:sldId id="260" r:id="rId6"/>
    <p:sldId id="261" r:id="rId7"/>
    <p:sldId id="267" r:id="rId8"/>
    <p:sldId id="264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2006-AA76-457A-B76E-2CCC67DF5EC8}" type="datetimeFigureOut">
              <a:rPr lang="cs-CZ" smtClean="0"/>
              <a:pPr/>
              <a:t>7.9.2020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774-B287-4845-B253-15186ABD28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2006-AA76-457A-B76E-2CCC67DF5EC8}" type="datetimeFigureOut">
              <a:rPr lang="cs-CZ" smtClean="0"/>
              <a:pPr/>
              <a:t>7.9.2020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774-B287-4845-B253-15186ABD28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2006-AA76-457A-B76E-2CCC67DF5EC8}" type="datetimeFigureOut">
              <a:rPr lang="cs-CZ" smtClean="0"/>
              <a:pPr/>
              <a:t>7.9.2020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774-B287-4845-B253-15186ABD28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2006-AA76-457A-B76E-2CCC67DF5EC8}" type="datetimeFigureOut">
              <a:rPr lang="cs-CZ" smtClean="0"/>
              <a:pPr/>
              <a:t>7.9.2020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774-B287-4845-B253-15186ABD28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2006-AA76-457A-B76E-2CCC67DF5EC8}" type="datetimeFigureOut">
              <a:rPr lang="cs-CZ" smtClean="0"/>
              <a:pPr/>
              <a:t>7.9.2020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774-B287-4845-B253-15186ABD28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2006-AA76-457A-B76E-2CCC67DF5EC8}" type="datetimeFigureOut">
              <a:rPr lang="cs-CZ" smtClean="0"/>
              <a:pPr/>
              <a:t>7.9.2020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774-B287-4845-B253-15186ABD28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2006-AA76-457A-B76E-2CCC67DF5EC8}" type="datetimeFigureOut">
              <a:rPr lang="cs-CZ" smtClean="0"/>
              <a:pPr/>
              <a:t>7.9.2020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774-B287-4845-B253-15186ABD28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2006-AA76-457A-B76E-2CCC67DF5EC8}" type="datetimeFigureOut">
              <a:rPr lang="cs-CZ" smtClean="0"/>
              <a:pPr/>
              <a:t>7.9.2020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774-B287-4845-B253-15186ABD28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2006-AA76-457A-B76E-2CCC67DF5EC8}" type="datetimeFigureOut">
              <a:rPr lang="cs-CZ" smtClean="0"/>
              <a:pPr/>
              <a:t>7.9.2020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774-B287-4845-B253-15186ABD28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2006-AA76-457A-B76E-2CCC67DF5EC8}" type="datetimeFigureOut">
              <a:rPr lang="cs-CZ" smtClean="0"/>
              <a:pPr/>
              <a:t>7.9.2020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774-B287-4845-B253-15186ABD28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2006-AA76-457A-B76E-2CCC67DF5EC8}" type="datetimeFigureOut">
              <a:rPr lang="cs-CZ" smtClean="0"/>
              <a:pPr/>
              <a:t>7.9.2020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4E2774-B287-4845-B253-15186ABD28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74E2774-B287-4845-B253-15186ABD28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EC42006-AA76-457A-B76E-2CCC67DF5EC8}" type="datetimeFigureOut">
              <a:rPr lang="cs-CZ" smtClean="0"/>
              <a:pPr/>
              <a:t>7.9.2020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988840"/>
            <a:ext cx="8458200" cy="2593975"/>
          </a:xfrm>
        </p:spPr>
        <p:txBody>
          <a:bodyPr/>
          <a:lstStyle/>
          <a:p>
            <a:r>
              <a:rPr lang="cs-CZ" dirty="0" err="1" smtClean="0"/>
              <a:t>Valores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Subjuntivo</a:t>
            </a:r>
            <a:r>
              <a:rPr lang="cs-CZ" dirty="0" smtClean="0"/>
              <a:t> de </a:t>
            </a:r>
            <a:r>
              <a:rPr lang="cs-CZ" dirty="0" err="1" smtClean="0"/>
              <a:t>presente</a:t>
            </a:r>
            <a:r>
              <a:rPr lang="cs-CZ" dirty="0" smtClean="0"/>
              <a:t> I.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539552" y="4581128"/>
            <a:ext cx="7704856" cy="11521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Vzdělávací materiál byl vytvořen v rámci projektu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0812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e zakulaceným příčným rohem 1"/>
          <p:cNvSpPr/>
          <p:nvPr/>
        </p:nvSpPr>
        <p:spPr>
          <a:xfrm>
            <a:off x="395536" y="40466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tengo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2987824" y="40466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soy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395536" y="1268760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vas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2987824" y="1268760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pones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6" name="Obdélník se zakulaceným příčným rohem 5"/>
          <p:cNvSpPr/>
          <p:nvPr/>
        </p:nvSpPr>
        <p:spPr>
          <a:xfrm>
            <a:off x="5588848" y="1268760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hay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7" name="Obdélník se zakulaceným příčným rohem 6"/>
          <p:cNvSpPr/>
          <p:nvPr/>
        </p:nvSpPr>
        <p:spPr>
          <a:xfrm>
            <a:off x="390168" y="386104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conocéis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8" name="Obdélník se zakulaceným příčným rohem 7"/>
          <p:cNvSpPr/>
          <p:nvPr/>
        </p:nvSpPr>
        <p:spPr>
          <a:xfrm>
            <a:off x="5588848" y="2996952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doy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9" name="Obdélník se zakulaceným příčným rohem 8"/>
          <p:cNvSpPr/>
          <p:nvPr/>
        </p:nvSpPr>
        <p:spPr>
          <a:xfrm>
            <a:off x="3012936" y="2996952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venís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0" name="Obdélník se zakulaceným příčným rohem 9"/>
          <p:cNvSpPr/>
          <p:nvPr/>
        </p:nvSpPr>
        <p:spPr>
          <a:xfrm>
            <a:off x="390168" y="2996952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hacemos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1" name="Obdélník se zakulaceným příčným rohem 10"/>
          <p:cNvSpPr/>
          <p:nvPr/>
        </p:nvSpPr>
        <p:spPr>
          <a:xfrm>
            <a:off x="395536" y="213285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dice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2" name="Obdélník se zakulaceným příčným rohem 11"/>
          <p:cNvSpPr/>
          <p:nvPr/>
        </p:nvSpPr>
        <p:spPr>
          <a:xfrm>
            <a:off x="3012936" y="213285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salimos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3" name="Obdélník se zakulaceným příčným rohem 12"/>
          <p:cNvSpPr/>
          <p:nvPr/>
        </p:nvSpPr>
        <p:spPr>
          <a:xfrm>
            <a:off x="5588848" y="213285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estáis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4" name="Obdélník se zakulaceným příčným rohem 13"/>
          <p:cNvSpPr/>
          <p:nvPr/>
        </p:nvSpPr>
        <p:spPr>
          <a:xfrm>
            <a:off x="5588848" y="39780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explicamos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6" name="Obdélník se zakulaceným příčným rohem 15"/>
          <p:cNvSpPr/>
          <p:nvPr/>
        </p:nvSpPr>
        <p:spPr>
          <a:xfrm>
            <a:off x="5639856" y="474308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piden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7" name="Obdélník se zakulaceným příčným rohem 16"/>
          <p:cNvSpPr/>
          <p:nvPr/>
        </p:nvSpPr>
        <p:spPr>
          <a:xfrm>
            <a:off x="3043768" y="474308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produce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8" name="Obdélník se zakulaceným příčným rohem 17"/>
          <p:cNvSpPr/>
          <p:nvPr/>
        </p:nvSpPr>
        <p:spPr>
          <a:xfrm>
            <a:off x="403568" y="474308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oyen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9" name="Obdélník se zakulaceným příčným rohem 18"/>
          <p:cNvSpPr/>
          <p:nvPr/>
        </p:nvSpPr>
        <p:spPr>
          <a:xfrm>
            <a:off x="5621208" y="3884672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sabes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0" name="Obdélník se zakulaceným příčným rohem 19"/>
          <p:cNvSpPr/>
          <p:nvPr/>
        </p:nvSpPr>
        <p:spPr>
          <a:xfrm>
            <a:off x="3043768" y="386104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traen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1" name="Obdélník se zakulaceným příčným rohem 20"/>
          <p:cNvSpPr/>
          <p:nvPr/>
        </p:nvSpPr>
        <p:spPr>
          <a:xfrm>
            <a:off x="390168" y="39780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tenga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2" name="Obdélník se zakulaceným příčným rohem 21"/>
          <p:cNvSpPr/>
          <p:nvPr/>
        </p:nvSpPr>
        <p:spPr>
          <a:xfrm>
            <a:off x="390168" y="1268760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vayas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3" name="Obdélník se zakulaceným příčným rohem 22"/>
          <p:cNvSpPr/>
          <p:nvPr/>
        </p:nvSpPr>
        <p:spPr>
          <a:xfrm>
            <a:off x="390168" y="213285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diga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4" name="Obdélník se zakulaceným příčným rohem 23"/>
          <p:cNvSpPr/>
          <p:nvPr/>
        </p:nvSpPr>
        <p:spPr>
          <a:xfrm>
            <a:off x="390168" y="2996952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hagamos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5" name="Obdélník se zakulaceným příčným rohem 24"/>
          <p:cNvSpPr/>
          <p:nvPr/>
        </p:nvSpPr>
        <p:spPr>
          <a:xfrm>
            <a:off x="367720" y="3884672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conozcáis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6" name="Obdélník se zakulaceným příčným rohem 25"/>
          <p:cNvSpPr/>
          <p:nvPr/>
        </p:nvSpPr>
        <p:spPr>
          <a:xfrm>
            <a:off x="426840" y="474308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oigan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7" name="Obdélník se zakulaceným příčným rohem 26"/>
          <p:cNvSpPr/>
          <p:nvPr/>
        </p:nvSpPr>
        <p:spPr>
          <a:xfrm>
            <a:off x="3036952" y="40466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sea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8" name="Obdélník se zakulaceným příčným rohem 27"/>
          <p:cNvSpPr/>
          <p:nvPr/>
        </p:nvSpPr>
        <p:spPr>
          <a:xfrm>
            <a:off x="2987824" y="1297360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pongas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9" name="Obdélník se zakulaceným příčným rohem 28"/>
          <p:cNvSpPr/>
          <p:nvPr/>
        </p:nvSpPr>
        <p:spPr>
          <a:xfrm>
            <a:off x="2987824" y="213285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salgamos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0" name="Obdélník se zakulaceným příčným rohem 29"/>
          <p:cNvSpPr/>
          <p:nvPr/>
        </p:nvSpPr>
        <p:spPr>
          <a:xfrm>
            <a:off x="3030096" y="2996952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vengáis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1" name="Obdélník se zakulaceným příčným rohem 30"/>
          <p:cNvSpPr/>
          <p:nvPr/>
        </p:nvSpPr>
        <p:spPr>
          <a:xfrm>
            <a:off x="3043768" y="386104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traigan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2" name="Obdélník se zakulaceným příčným rohem 31"/>
          <p:cNvSpPr/>
          <p:nvPr/>
        </p:nvSpPr>
        <p:spPr>
          <a:xfrm>
            <a:off x="3043768" y="474308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produzca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3" name="Obdélník se zakulaceným příčným rohem 32"/>
          <p:cNvSpPr/>
          <p:nvPr/>
        </p:nvSpPr>
        <p:spPr>
          <a:xfrm>
            <a:off x="5621208" y="39780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expliquemos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4" name="Obdélník se zakulaceným příčným rohem 33"/>
          <p:cNvSpPr/>
          <p:nvPr/>
        </p:nvSpPr>
        <p:spPr>
          <a:xfrm>
            <a:off x="5513352" y="1268760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haya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5" name="Obdélník se zakulaceným příčným rohem 34"/>
          <p:cNvSpPr/>
          <p:nvPr/>
        </p:nvSpPr>
        <p:spPr>
          <a:xfrm>
            <a:off x="5610160" y="2126392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estéis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6" name="Obdélník se zakulaceným příčným rohem 35"/>
          <p:cNvSpPr/>
          <p:nvPr/>
        </p:nvSpPr>
        <p:spPr>
          <a:xfrm>
            <a:off x="5588848" y="2996952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dé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7" name="Obdélník se zakulaceným příčným rohem 36"/>
          <p:cNvSpPr/>
          <p:nvPr/>
        </p:nvSpPr>
        <p:spPr>
          <a:xfrm>
            <a:off x="5588848" y="386104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sepas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8" name="Obdélník se zakulaceným příčným rohem 37"/>
          <p:cNvSpPr/>
          <p:nvPr/>
        </p:nvSpPr>
        <p:spPr>
          <a:xfrm>
            <a:off x="5639856" y="474308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pidan</a:t>
            </a:r>
            <a:endParaRPr lang="cs-CZ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185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e zakulaceným příčným rohem 1"/>
          <p:cNvSpPr/>
          <p:nvPr/>
        </p:nvSpPr>
        <p:spPr>
          <a:xfrm>
            <a:off x="384196" y="759024"/>
            <a:ext cx="2099572" cy="509736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Indicativo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384196" y="1556792"/>
            <a:ext cx="2099572" cy="521096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Subjuntivo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627784" y="779312"/>
            <a:ext cx="5534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Oznamovací způsob, tvrzení, konstatování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79214" y="1401841"/>
            <a:ext cx="5721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Spojovací způsob, který na rozdíl od čistého</a:t>
            </a:r>
          </a:p>
          <a:p>
            <a:r>
              <a:rPr lang="cs-CZ" sz="2400" b="1" dirty="0" smtClean="0"/>
              <a:t>tvrzení, vyjadřuje různé postoje</a:t>
            </a:r>
          </a:p>
        </p:txBody>
      </p:sp>
    </p:spTree>
    <p:extLst>
      <p:ext uri="{BB962C8B-B14F-4D97-AF65-F5344CB8AC3E}">
        <p14:creationId xmlns="" xmlns:p14="http://schemas.microsoft.com/office/powerpoint/2010/main" val="187149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e zakulaceným příčným rohem 1"/>
          <p:cNvSpPr/>
          <p:nvPr/>
        </p:nvSpPr>
        <p:spPr>
          <a:xfrm>
            <a:off x="410212" y="434832"/>
            <a:ext cx="3153676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Formación</a:t>
            </a:r>
            <a:r>
              <a:rPr lang="cs-CZ" sz="2800" b="1" dirty="0" smtClean="0">
                <a:solidFill>
                  <a:srgbClr val="FFFF00"/>
                </a:solidFill>
              </a:rPr>
              <a:t> - tvoření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397204" y="1358008"/>
            <a:ext cx="3166684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Práctica</a:t>
            </a:r>
            <a:r>
              <a:rPr lang="cs-CZ" sz="2800" b="1" dirty="0" smtClean="0">
                <a:solidFill>
                  <a:srgbClr val="FFFF00"/>
                </a:solidFill>
              </a:rPr>
              <a:t> - praxe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425452" y="3212976"/>
            <a:ext cx="3138436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Valores</a:t>
            </a:r>
            <a:r>
              <a:rPr lang="cs-CZ" sz="2800" b="1" dirty="0" smtClean="0">
                <a:solidFill>
                  <a:srgbClr val="FFFF00"/>
                </a:solidFill>
              </a:rPr>
              <a:t> - hodnoty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402260" y="2279928"/>
            <a:ext cx="3161628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Uso</a:t>
            </a:r>
            <a:r>
              <a:rPr lang="cs-CZ" sz="2800" b="1" dirty="0" smtClean="0">
                <a:solidFill>
                  <a:srgbClr val="FFFF00"/>
                </a:solidFill>
              </a:rPr>
              <a:t> - použití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6" name="Obdélník se zakulaceným příčným rohem 5"/>
          <p:cNvSpPr/>
          <p:nvPr/>
        </p:nvSpPr>
        <p:spPr>
          <a:xfrm>
            <a:off x="464396" y="4221088"/>
            <a:ext cx="309949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Palabras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</a:rPr>
              <a:t>claves</a:t>
            </a:r>
            <a:endParaRPr lang="cs-CZ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734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e zakulaceným příčným rohem 1"/>
          <p:cNvSpPr/>
          <p:nvPr/>
        </p:nvSpPr>
        <p:spPr>
          <a:xfrm>
            <a:off x="384196" y="75902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Indicativo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4572000" y="74766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Subjuntivo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6" name="Obdélník se zakulaceným příčným rohem 5"/>
          <p:cNvSpPr/>
          <p:nvPr/>
        </p:nvSpPr>
        <p:spPr>
          <a:xfrm>
            <a:off x="2987824" y="831032"/>
            <a:ext cx="720080" cy="576064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¿?</a:t>
            </a:r>
            <a:endParaRPr lang="cs-CZ" sz="2800" dirty="0">
              <a:solidFill>
                <a:srgbClr val="FFFF00"/>
              </a:solidFill>
            </a:endParaRPr>
          </a:p>
        </p:txBody>
      </p:sp>
      <p:sp>
        <p:nvSpPr>
          <p:cNvPr id="8" name="Obdélník se zakulaceným příčným rohem 7"/>
          <p:cNvSpPr/>
          <p:nvPr/>
        </p:nvSpPr>
        <p:spPr>
          <a:xfrm>
            <a:off x="7236296" y="831032"/>
            <a:ext cx="720080" cy="576064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¿?</a:t>
            </a:r>
            <a:endParaRPr lang="cs-CZ" sz="2800" dirty="0">
              <a:solidFill>
                <a:srgbClr val="FFFF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84196" y="1988840"/>
            <a:ext cx="3479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Este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finde</a:t>
            </a:r>
            <a:r>
              <a:rPr lang="cs-CZ" sz="2400" b="1" dirty="0" smtClean="0"/>
              <a:t> </a:t>
            </a:r>
          </a:p>
          <a:p>
            <a:r>
              <a:rPr lang="cs-CZ" sz="2400" b="1" dirty="0" err="1" smtClean="0"/>
              <a:t>un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pequeňo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viaje</a:t>
            </a:r>
            <a:r>
              <a:rPr lang="cs-CZ" sz="2400" b="1" dirty="0" smtClean="0"/>
              <a:t> a Praga.</a:t>
            </a:r>
            <a:endParaRPr lang="cs-CZ" sz="2400" b="1" dirty="0"/>
          </a:p>
        </p:txBody>
      </p:sp>
      <p:sp>
        <p:nvSpPr>
          <p:cNvPr id="10" name="Obdélník se zakulaceným příčným rohem 9"/>
          <p:cNvSpPr/>
          <p:nvPr/>
        </p:nvSpPr>
        <p:spPr>
          <a:xfrm>
            <a:off x="1909701" y="1988840"/>
            <a:ext cx="2086235" cy="415498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vamos</a:t>
            </a:r>
            <a:r>
              <a:rPr lang="cs-CZ" sz="2400" b="1" dirty="0" smtClean="0">
                <a:solidFill>
                  <a:srgbClr val="FFFF00"/>
                </a:solidFill>
              </a:rPr>
              <a:t> a </a:t>
            </a:r>
            <a:r>
              <a:rPr lang="cs-CZ" sz="2400" b="1" dirty="0" err="1" smtClean="0">
                <a:solidFill>
                  <a:srgbClr val="FFFF00"/>
                </a:solidFill>
              </a:rPr>
              <a:t>hacer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88944" y="1997655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¿</a:t>
            </a:r>
            <a:r>
              <a:rPr lang="cs-CZ" sz="2400" b="1" dirty="0" err="1" smtClean="0"/>
              <a:t>Ah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sí</a:t>
            </a:r>
            <a:r>
              <a:rPr lang="cs-CZ" sz="2400" b="1" dirty="0" smtClean="0"/>
              <a:t>? </a:t>
            </a:r>
            <a:endParaRPr lang="cs-CZ" sz="2400" b="1" dirty="0"/>
          </a:p>
        </p:txBody>
      </p:sp>
      <p:sp>
        <p:nvSpPr>
          <p:cNvPr id="12" name="Obdélník se zakulaceným příčným rohem 11"/>
          <p:cNvSpPr/>
          <p:nvPr/>
        </p:nvSpPr>
        <p:spPr>
          <a:xfrm>
            <a:off x="5695519" y="2043822"/>
            <a:ext cx="2086235" cy="415498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  <a:latin typeface="Calibri"/>
              </a:rPr>
              <a:t>¡</a:t>
            </a:r>
            <a:r>
              <a:rPr lang="cs-CZ" sz="2400" b="1" dirty="0" smtClean="0">
                <a:solidFill>
                  <a:srgbClr val="FFFF00"/>
                </a:solidFill>
              </a:rPr>
              <a:t>No </a:t>
            </a:r>
            <a:r>
              <a:rPr lang="cs-CZ" sz="2400" b="1" dirty="0" err="1" smtClean="0">
                <a:solidFill>
                  <a:srgbClr val="FFFF00"/>
                </a:solidFill>
              </a:rPr>
              <a:t>me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digas</a:t>
            </a:r>
            <a:r>
              <a:rPr lang="cs-CZ" sz="2400" b="1" dirty="0" smtClean="0">
                <a:solidFill>
                  <a:srgbClr val="FFFF00"/>
                </a:solidFill>
              </a:rPr>
              <a:t>!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482124" y="2459320"/>
            <a:ext cx="2079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Calibri"/>
              </a:rPr>
              <a:t>¡</a:t>
            </a:r>
            <a:r>
              <a:rPr lang="cs-CZ" sz="2400" b="1" u="sng" dirty="0" err="1" smtClean="0">
                <a:latin typeface="Calibri"/>
              </a:rPr>
              <a:t>Qué</a:t>
            </a:r>
            <a:r>
              <a:rPr lang="cs-CZ" sz="2400" b="1" u="sng" dirty="0" smtClean="0">
                <a:latin typeface="Calibri"/>
              </a:rPr>
              <a:t> </a:t>
            </a:r>
            <a:r>
              <a:rPr lang="cs-CZ" sz="2400" b="1" u="sng" dirty="0" err="1" smtClean="0">
                <a:latin typeface="Calibri"/>
              </a:rPr>
              <a:t>pena</a:t>
            </a:r>
            <a:r>
              <a:rPr lang="cs-CZ" sz="2400" b="1" u="sng" dirty="0" smtClean="0">
                <a:latin typeface="Calibri"/>
              </a:rPr>
              <a:t> </a:t>
            </a:r>
            <a:r>
              <a:rPr lang="cs-CZ" sz="2400" b="1" dirty="0" err="1" smtClean="0">
                <a:latin typeface="Calibri"/>
              </a:rPr>
              <a:t>que</a:t>
            </a:r>
            <a:endParaRPr lang="cs-CZ" sz="2400" b="1" dirty="0"/>
          </a:p>
        </p:txBody>
      </p:sp>
      <p:sp>
        <p:nvSpPr>
          <p:cNvPr id="15" name="Obdélník se zakulaceným příčným rohem 14"/>
          <p:cNvSpPr/>
          <p:nvPr/>
        </p:nvSpPr>
        <p:spPr>
          <a:xfrm>
            <a:off x="6517591" y="2513399"/>
            <a:ext cx="1726817" cy="415498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no </a:t>
            </a:r>
            <a:r>
              <a:rPr lang="cs-CZ" sz="2400" b="1" dirty="0" err="1" smtClean="0">
                <a:solidFill>
                  <a:srgbClr val="FFFF00"/>
                </a:solidFill>
              </a:rPr>
              <a:t>pueda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ir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67304" y="3285847"/>
            <a:ext cx="1397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u="sng" dirty="0" err="1" smtClean="0"/>
              <a:t>Creo</a:t>
            </a:r>
            <a:r>
              <a:rPr lang="cs-CZ" sz="2400" b="1" u="sng" dirty="0" smtClean="0"/>
              <a:t> </a:t>
            </a:r>
            <a:r>
              <a:rPr lang="cs-CZ" sz="2400" b="1" u="sng" dirty="0" err="1" smtClean="0"/>
              <a:t>que</a:t>
            </a:r>
            <a:r>
              <a:rPr lang="cs-CZ" sz="2400" b="1" u="sng" dirty="0" smtClean="0"/>
              <a:t> </a:t>
            </a:r>
            <a:endParaRPr lang="cs-CZ" sz="2400" b="1" u="sng" dirty="0"/>
          </a:p>
        </p:txBody>
      </p:sp>
      <p:sp>
        <p:nvSpPr>
          <p:cNvPr id="17" name="Obdélník se zakulaceným příčným rohem 16"/>
          <p:cNvSpPr/>
          <p:nvPr/>
        </p:nvSpPr>
        <p:spPr>
          <a:xfrm>
            <a:off x="1607980" y="3287881"/>
            <a:ext cx="2494618" cy="459631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lo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vamos</a:t>
            </a:r>
            <a:r>
              <a:rPr lang="cs-CZ" sz="2400" b="1" dirty="0" smtClean="0">
                <a:solidFill>
                  <a:srgbClr val="FFFF00"/>
                </a:solidFill>
              </a:rPr>
              <a:t> a </a:t>
            </a:r>
            <a:r>
              <a:rPr lang="cs-CZ" sz="2400" b="1" dirty="0" err="1" smtClean="0">
                <a:solidFill>
                  <a:srgbClr val="FFFF00"/>
                </a:solidFill>
              </a:rPr>
              <a:t>pasar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66724" y="3597738"/>
            <a:ext cx="1164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bomba.</a:t>
            </a:r>
            <a:endParaRPr lang="cs-CZ" sz="24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608222" y="2824182"/>
            <a:ext cx="1909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con </a:t>
            </a:r>
            <a:r>
              <a:rPr lang="cs-CZ" sz="2400" b="1" dirty="0" err="1" smtClean="0"/>
              <a:t>vosotros</a:t>
            </a:r>
            <a:r>
              <a:rPr lang="cs-CZ" sz="2400" b="1" dirty="0" smtClean="0"/>
              <a:t>!</a:t>
            </a:r>
            <a:endParaRPr lang="cs-CZ" sz="24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572000" y="3357844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Calibri"/>
              </a:rPr>
              <a:t>¡</a:t>
            </a:r>
            <a:r>
              <a:rPr lang="cs-CZ" sz="2400" b="1" u="sng" dirty="0" err="1" smtClean="0">
                <a:latin typeface="Calibri"/>
              </a:rPr>
              <a:t>Que</a:t>
            </a:r>
            <a:r>
              <a:rPr lang="cs-CZ" sz="2400" b="1" dirty="0" smtClean="0">
                <a:latin typeface="Calibri"/>
              </a:rPr>
              <a:t> </a:t>
            </a:r>
            <a:endParaRPr lang="cs-CZ" sz="2400" b="1" dirty="0"/>
          </a:p>
        </p:txBody>
      </p:sp>
      <p:sp>
        <p:nvSpPr>
          <p:cNvPr id="21" name="Obdélník se zakulaceným příčným rohem 20"/>
          <p:cNvSpPr/>
          <p:nvPr/>
        </p:nvSpPr>
        <p:spPr>
          <a:xfrm>
            <a:off x="5521831" y="3357844"/>
            <a:ext cx="1403748" cy="415498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lo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paséis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925579" y="3334760"/>
            <a:ext cx="1051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genial</a:t>
            </a:r>
            <a:r>
              <a:rPr lang="cs-CZ" sz="2400" b="1" dirty="0" smtClean="0"/>
              <a:t>!</a:t>
            </a:r>
            <a:endParaRPr lang="cs-CZ" sz="2400" b="1" dirty="0"/>
          </a:p>
        </p:txBody>
      </p:sp>
      <p:sp>
        <p:nvSpPr>
          <p:cNvPr id="24" name="Obdélník se zakulaceným příčným rohem 23"/>
          <p:cNvSpPr/>
          <p:nvPr/>
        </p:nvSpPr>
        <p:spPr>
          <a:xfrm>
            <a:off x="363708" y="4293096"/>
            <a:ext cx="2589110" cy="415498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Necesito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guardar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987824" y="4282901"/>
            <a:ext cx="1119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el </a:t>
            </a:r>
            <a:r>
              <a:rPr lang="cs-CZ" sz="2400" b="1" dirty="0" err="1" smtClean="0"/>
              <a:t>gato</a:t>
            </a:r>
            <a:r>
              <a:rPr lang="cs-CZ" sz="2400" b="1" dirty="0" smtClean="0"/>
              <a:t>,</a:t>
            </a:r>
            <a:endParaRPr lang="cs-CZ" sz="2400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69264" y="4690336"/>
            <a:ext cx="1911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¿</a:t>
            </a:r>
            <a:r>
              <a:rPr lang="cs-CZ" sz="2400" b="1" dirty="0" err="1" smtClean="0"/>
              <a:t>me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ayudas</a:t>
            </a:r>
            <a:r>
              <a:rPr lang="cs-CZ" sz="2400" b="1" dirty="0" smtClean="0"/>
              <a:t>?</a:t>
            </a:r>
            <a:endParaRPr lang="cs-CZ" sz="2400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4482124" y="4293096"/>
            <a:ext cx="1942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¿</a:t>
            </a:r>
            <a:r>
              <a:rPr lang="cs-CZ" sz="2400" b="1" u="sng" dirty="0" err="1" smtClean="0"/>
              <a:t>Quieres</a:t>
            </a:r>
            <a:r>
              <a:rPr lang="cs-CZ" sz="2400" b="1" u="sng" dirty="0" smtClean="0"/>
              <a:t> </a:t>
            </a:r>
            <a:r>
              <a:rPr lang="cs-CZ" sz="2400" b="1" u="sng" dirty="0" err="1" smtClean="0"/>
              <a:t>que</a:t>
            </a:r>
            <a:endParaRPr lang="cs-CZ" sz="2400" b="1" u="sng" dirty="0"/>
          </a:p>
        </p:txBody>
      </p:sp>
      <p:sp>
        <p:nvSpPr>
          <p:cNvPr id="30" name="Obdélník se zakulaceným příčným rohem 29"/>
          <p:cNvSpPr/>
          <p:nvPr/>
        </p:nvSpPr>
        <p:spPr>
          <a:xfrm>
            <a:off x="6273828" y="4314736"/>
            <a:ext cx="1340304" cy="415498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guarde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608222" y="4754761"/>
            <a:ext cx="34252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tu </a:t>
            </a:r>
            <a:r>
              <a:rPr lang="cs-CZ" sz="2400" b="1" dirty="0" err="1" smtClean="0"/>
              <a:t>gato</a:t>
            </a:r>
            <a:r>
              <a:rPr lang="cs-CZ" sz="2400" b="1" dirty="0" smtClean="0"/>
              <a:t>? </a:t>
            </a:r>
            <a:r>
              <a:rPr lang="cs-CZ" sz="2400" b="1" dirty="0" err="1" smtClean="0"/>
              <a:t>Lo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siento</a:t>
            </a:r>
            <a:r>
              <a:rPr lang="cs-CZ" sz="2400" b="1" dirty="0" smtClean="0"/>
              <a:t>, es </a:t>
            </a:r>
            <a:r>
              <a:rPr lang="cs-CZ" sz="2400" b="1" dirty="0" err="1" smtClean="0"/>
              <a:t>que</a:t>
            </a:r>
            <a:endParaRPr lang="cs-CZ" sz="2400" b="1" dirty="0" smtClean="0"/>
          </a:p>
          <a:p>
            <a:r>
              <a:rPr lang="cs-CZ" sz="2400" b="1" u="sng" dirty="0" smtClean="0"/>
              <a:t>no </a:t>
            </a:r>
            <a:r>
              <a:rPr lang="cs-CZ" sz="2400" b="1" u="sng" dirty="0" err="1" smtClean="0"/>
              <a:t>creo</a:t>
            </a:r>
            <a:r>
              <a:rPr lang="cs-CZ" sz="2400" b="1" u="sng" dirty="0" smtClean="0"/>
              <a:t> </a:t>
            </a:r>
            <a:r>
              <a:rPr lang="cs-CZ" sz="2400" b="1" u="sng" dirty="0" err="1" smtClean="0"/>
              <a:t>que</a:t>
            </a:r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32" name="Obdélník se zakulaceným příčným rohem 31"/>
          <p:cNvSpPr/>
          <p:nvPr/>
        </p:nvSpPr>
        <p:spPr>
          <a:xfrm>
            <a:off x="6250737" y="5170260"/>
            <a:ext cx="769535" cy="415498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sea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7114584" y="5173276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una</a:t>
            </a:r>
            <a:endParaRPr lang="cs-CZ" sz="2400" b="1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572000" y="5634941"/>
            <a:ext cx="33886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buena</a:t>
            </a:r>
            <a:r>
              <a:rPr lang="cs-CZ" sz="2400" b="1" dirty="0" smtClean="0"/>
              <a:t> idea, es </a:t>
            </a:r>
            <a:r>
              <a:rPr lang="cs-CZ" sz="2400" b="1" dirty="0" err="1" smtClean="0"/>
              <a:t>que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tengo</a:t>
            </a:r>
            <a:endParaRPr lang="cs-CZ" sz="2400" b="1" dirty="0" smtClean="0"/>
          </a:p>
          <a:p>
            <a:r>
              <a:rPr lang="cs-CZ" sz="2400" b="1" dirty="0" err="1" smtClean="0"/>
              <a:t>alergia</a:t>
            </a:r>
            <a:r>
              <a:rPr lang="cs-CZ" sz="2400" b="1" dirty="0" smtClean="0"/>
              <a:t> a los </a:t>
            </a:r>
            <a:r>
              <a:rPr lang="cs-CZ" sz="2400" b="1" dirty="0" err="1" smtClean="0"/>
              <a:t>gatos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</p:spTree>
    <p:extLst>
      <p:ext uri="{BB962C8B-B14F-4D97-AF65-F5344CB8AC3E}">
        <p14:creationId xmlns="" xmlns:p14="http://schemas.microsoft.com/office/powerpoint/2010/main" val="131328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 animBg="1"/>
      <p:bldP spid="14" grpId="0"/>
      <p:bldP spid="15" grpId="0" animBg="1"/>
      <p:bldP spid="16" grpId="0"/>
      <p:bldP spid="17" grpId="0" animBg="1"/>
      <p:bldP spid="18" grpId="0"/>
      <p:bldP spid="19" grpId="0"/>
      <p:bldP spid="20" grpId="0"/>
      <p:bldP spid="21" grpId="0" animBg="1"/>
      <p:bldP spid="22" grpId="0"/>
      <p:bldP spid="24" grpId="0" animBg="1"/>
      <p:bldP spid="25" grpId="0"/>
      <p:bldP spid="26" grpId="0"/>
      <p:bldP spid="28" grpId="0"/>
      <p:bldP spid="30" grpId="0" animBg="1"/>
      <p:bldP spid="31" grpId="0"/>
      <p:bldP spid="32" grpId="0" animBg="1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Šipka doleva 1"/>
          <p:cNvSpPr/>
          <p:nvPr/>
        </p:nvSpPr>
        <p:spPr>
          <a:xfrm rot="19502194">
            <a:off x="2366544" y="2325734"/>
            <a:ext cx="2772537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leva 2"/>
          <p:cNvSpPr/>
          <p:nvPr/>
        </p:nvSpPr>
        <p:spPr>
          <a:xfrm rot="12691822">
            <a:off x="2500401" y="2262004"/>
            <a:ext cx="3038431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2555776" y="260648"/>
            <a:ext cx="3536818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Formación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</a:rPr>
              <a:t>regular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6" name="Obdélník se zakulaceným příčným rohem 5"/>
          <p:cNvSpPr/>
          <p:nvPr/>
        </p:nvSpPr>
        <p:spPr>
          <a:xfrm>
            <a:off x="1220806" y="1345219"/>
            <a:ext cx="1152128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- AR 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7" name="Obdélník se zakulaceným příčným rohem 6"/>
          <p:cNvSpPr/>
          <p:nvPr/>
        </p:nvSpPr>
        <p:spPr>
          <a:xfrm>
            <a:off x="5191552" y="1328098"/>
            <a:ext cx="1152128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- ER 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8" name="Obdélník se zakulaceným příčným rohem 7"/>
          <p:cNvSpPr/>
          <p:nvPr/>
        </p:nvSpPr>
        <p:spPr>
          <a:xfrm>
            <a:off x="6444208" y="1328098"/>
            <a:ext cx="1152128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- IR 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9" name="Obdélník se zakulaceným příčným rohem 8"/>
          <p:cNvSpPr/>
          <p:nvPr/>
        </p:nvSpPr>
        <p:spPr>
          <a:xfrm>
            <a:off x="5573381" y="3180968"/>
            <a:ext cx="991259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- E 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0" name="Obdélník se zakulaceným příčným rohem 9"/>
          <p:cNvSpPr/>
          <p:nvPr/>
        </p:nvSpPr>
        <p:spPr>
          <a:xfrm>
            <a:off x="1381675" y="3212976"/>
            <a:ext cx="991259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- A 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62494" y="4106018"/>
            <a:ext cx="17166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hablo</a:t>
            </a:r>
            <a:endParaRPr lang="cs-CZ" sz="2400" b="1" dirty="0" smtClean="0"/>
          </a:p>
          <a:p>
            <a:r>
              <a:rPr lang="cs-CZ" sz="2400" b="1" dirty="0" err="1" smtClean="0"/>
              <a:t>llamas</a:t>
            </a:r>
            <a:endParaRPr lang="cs-CZ" sz="2400" b="1" dirty="0" smtClean="0"/>
          </a:p>
          <a:p>
            <a:r>
              <a:rPr lang="cs-CZ" sz="2400" b="1" dirty="0" err="1" smtClean="0"/>
              <a:t>trabaja</a:t>
            </a:r>
            <a:endParaRPr lang="cs-CZ" sz="2400" b="1" dirty="0" smtClean="0"/>
          </a:p>
          <a:p>
            <a:r>
              <a:rPr lang="cs-CZ" sz="2400" b="1" dirty="0" err="1" smtClean="0"/>
              <a:t>empezamos</a:t>
            </a:r>
            <a:endParaRPr lang="cs-CZ" sz="2400" b="1" dirty="0" smtClean="0"/>
          </a:p>
          <a:p>
            <a:r>
              <a:rPr lang="cs-CZ" sz="2400" b="1" dirty="0" err="1" smtClean="0"/>
              <a:t>llegáis</a:t>
            </a:r>
            <a:endParaRPr lang="cs-CZ" sz="2400" b="1" dirty="0" smtClean="0"/>
          </a:p>
          <a:p>
            <a:r>
              <a:rPr lang="cs-CZ" sz="2400" b="1" dirty="0" err="1" smtClean="0"/>
              <a:t>guardan</a:t>
            </a:r>
            <a:endParaRPr lang="cs-CZ" sz="24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286449" y="4106018"/>
            <a:ext cx="173316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hable</a:t>
            </a:r>
            <a:endParaRPr lang="cs-CZ" sz="2400" b="1" dirty="0" smtClean="0"/>
          </a:p>
          <a:p>
            <a:r>
              <a:rPr lang="cs-CZ" sz="2400" b="1" dirty="0" err="1" smtClean="0"/>
              <a:t>llames</a:t>
            </a:r>
            <a:endParaRPr lang="cs-CZ" sz="2400" b="1" dirty="0" smtClean="0"/>
          </a:p>
          <a:p>
            <a:r>
              <a:rPr lang="cs-CZ" sz="2400" b="1" dirty="0" err="1" smtClean="0"/>
              <a:t>trabaje</a:t>
            </a:r>
            <a:endParaRPr lang="cs-CZ" sz="2400" b="1" dirty="0" smtClean="0"/>
          </a:p>
          <a:p>
            <a:r>
              <a:rPr lang="cs-CZ" sz="2400" b="1" dirty="0" err="1" smtClean="0"/>
              <a:t>empecemos</a:t>
            </a:r>
            <a:endParaRPr lang="cs-CZ" sz="2400" b="1" dirty="0" smtClean="0"/>
          </a:p>
          <a:p>
            <a:r>
              <a:rPr lang="cs-CZ" sz="2400" b="1" dirty="0" err="1" smtClean="0"/>
              <a:t>lleguéis</a:t>
            </a:r>
            <a:endParaRPr lang="cs-CZ" sz="2400" b="1" dirty="0" smtClean="0"/>
          </a:p>
          <a:p>
            <a:r>
              <a:rPr lang="cs-CZ" sz="2400" b="1" dirty="0" err="1" smtClean="0"/>
              <a:t>guarden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891143" y="4147154"/>
            <a:ext cx="13644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vivo</a:t>
            </a:r>
            <a:endParaRPr lang="cs-CZ" sz="2400" b="1" dirty="0" smtClean="0"/>
          </a:p>
          <a:p>
            <a:r>
              <a:rPr lang="cs-CZ" sz="2400" b="1" dirty="0" err="1" smtClean="0"/>
              <a:t>comes</a:t>
            </a:r>
            <a:endParaRPr lang="cs-CZ" sz="2400" b="1" dirty="0" smtClean="0"/>
          </a:p>
          <a:p>
            <a:r>
              <a:rPr lang="cs-CZ" sz="2400" b="1" dirty="0" err="1" smtClean="0"/>
              <a:t>escribe</a:t>
            </a:r>
            <a:endParaRPr lang="cs-CZ" sz="2400" b="1" dirty="0" smtClean="0"/>
          </a:p>
          <a:p>
            <a:r>
              <a:rPr lang="cs-CZ" sz="2400" b="1" dirty="0" err="1" smtClean="0"/>
              <a:t>bebemos</a:t>
            </a:r>
            <a:endParaRPr lang="cs-CZ" sz="2400" b="1" dirty="0" smtClean="0"/>
          </a:p>
          <a:p>
            <a:r>
              <a:rPr lang="cs-CZ" sz="2400" b="1" dirty="0" err="1" smtClean="0"/>
              <a:t>podéis</a:t>
            </a:r>
            <a:endParaRPr lang="cs-CZ" sz="2400" b="1" dirty="0" smtClean="0"/>
          </a:p>
          <a:p>
            <a:r>
              <a:rPr lang="cs-CZ" sz="2400" b="1" dirty="0" err="1" smtClean="0"/>
              <a:t>leen</a:t>
            </a:r>
            <a:endParaRPr lang="cs-CZ" sz="2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444208" y="4147154"/>
            <a:ext cx="136127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viva</a:t>
            </a:r>
            <a:endParaRPr lang="cs-CZ" sz="2400" b="1" dirty="0" smtClean="0"/>
          </a:p>
          <a:p>
            <a:r>
              <a:rPr lang="cs-CZ" sz="2400" b="1" dirty="0" err="1" smtClean="0"/>
              <a:t>comas</a:t>
            </a:r>
            <a:endParaRPr lang="cs-CZ" sz="2400" b="1" dirty="0" smtClean="0"/>
          </a:p>
          <a:p>
            <a:r>
              <a:rPr lang="cs-CZ" sz="2400" b="1" dirty="0" err="1" smtClean="0"/>
              <a:t>escriba</a:t>
            </a:r>
            <a:endParaRPr lang="cs-CZ" sz="2400" b="1" dirty="0" smtClean="0"/>
          </a:p>
          <a:p>
            <a:r>
              <a:rPr lang="cs-CZ" sz="2400" b="1" dirty="0" err="1" smtClean="0"/>
              <a:t>bebamos</a:t>
            </a:r>
            <a:endParaRPr lang="cs-CZ" sz="2400" b="1" dirty="0" smtClean="0"/>
          </a:p>
          <a:p>
            <a:r>
              <a:rPr lang="cs-CZ" sz="2400" b="1" dirty="0" err="1" smtClean="0"/>
              <a:t>podáis</a:t>
            </a:r>
            <a:endParaRPr lang="cs-CZ" sz="2400" b="1" dirty="0" smtClean="0"/>
          </a:p>
          <a:p>
            <a:r>
              <a:rPr lang="cs-CZ" sz="2400" b="1" dirty="0" err="1" smtClean="0"/>
              <a:t>lean</a:t>
            </a:r>
            <a:endParaRPr lang="cs-CZ" sz="2400" b="1" dirty="0"/>
          </a:p>
        </p:txBody>
      </p:sp>
    </p:spTree>
    <p:extLst>
      <p:ext uri="{BB962C8B-B14F-4D97-AF65-F5344CB8AC3E}">
        <p14:creationId xmlns="" xmlns:p14="http://schemas.microsoft.com/office/powerpoint/2010/main" val="148521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e zakulaceným příčným rohem 1"/>
          <p:cNvSpPr/>
          <p:nvPr/>
        </p:nvSpPr>
        <p:spPr>
          <a:xfrm>
            <a:off x="2555776" y="260648"/>
            <a:ext cx="3536818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Formación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</a:rPr>
              <a:t>irregular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05541" y="1325959"/>
            <a:ext cx="2308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1. </a:t>
            </a:r>
            <a:r>
              <a:rPr lang="cs-CZ" sz="2400" b="1" dirty="0" err="1" smtClean="0"/>
              <a:t>verbos</a:t>
            </a:r>
            <a:r>
              <a:rPr lang="cs-CZ" sz="2400" b="1" dirty="0" smtClean="0"/>
              <a:t> de -GO</a:t>
            </a: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3650783"/>
            <a:ext cx="2417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2. </a:t>
            </a:r>
            <a:r>
              <a:rPr lang="cs-CZ" sz="2400" b="1" dirty="0" err="1" smtClean="0"/>
              <a:t>verbos</a:t>
            </a:r>
            <a:r>
              <a:rPr lang="cs-CZ" sz="2400" b="1" dirty="0" smtClean="0"/>
              <a:t> de -ZCO</a:t>
            </a:r>
            <a:endParaRPr lang="cs-CZ" sz="2400" b="1" dirty="0"/>
          </a:p>
        </p:txBody>
      </p:sp>
      <p:sp>
        <p:nvSpPr>
          <p:cNvPr id="7" name="Obdélník se zakulaceným příčným rohem 6"/>
          <p:cNvSpPr/>
          <p:nvPr/>
        </p:nvSpPr>
        <p:spPr>
          <a:xfrm>
            <a:off x="2684944" y="1325959"/>
            <a:ext cx="1455008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hago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8" name="Obdélník se zakulaceným příčným rohem 7"/>
          <p:cNvSpPr/>
          <p:nvPr/>
        </p:nvSpPr>
        <p:spPr>
          <a:xfrm>
            <a:off x="4324185" y="1325959"/>
            <a:ext cx="1455008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tienes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9" name="Obdélník se zakulaceným příčným rohem 8"/>
          <p:cNvSpPr/>
          <p:nvPr/>
        </p:nvSpPr>
        <p:spPr>
          <a:xfrm>
            <a:off x="2696776" y="2554712"/>
            <a:ext cx="1455008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oyes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0" name="Obdélník se zakulaceným příčným rohem 9"/>
          <p:cNvSpPr/>
          <p:nvPr/>
        </p:nvSpPr>
        <p:spPr>
          <a:xfrm>
            <a:off x="2668528" y="1940024"/>
            <a:ext cx="1483256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ponemos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1" name="Obdélník se zakulaceným příčným rohem 10"/>
          <p:cNvSpPr/>
          <p:nvPr/>
        </p:nvSpPr>
        <p:spPr>
          <a:xfrm>
            <a:off x="4324185" y="1940023"/>
            <a:ext cx="1455008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venís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2" name="Obdélník se zakulaceným příčným rohem 11"/>
          <p:cNvSpPr/>
          <p:nvPr/>
        </p:nvSpPr>
        <p:spPr>
          <a:xfrm>
            <a:off x="6100812" y="1940024"/>
            <a:ext cx="1455008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salen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3" name="Obdélník se zakulaceným příčným rohem 12"/>
          <p:cNvSpPr/>
          <p:nvPr/>
        </p:nvSpPr>
        <p:spPr>
          <a:xfrm>
            <a:off x="6092594" y="1321494"/>
            <a:ext cx="1455008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dice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4" name="Obdélník se zakulaceným příčným rohem 13"/>
          <p:cNvSpPr/>
          <p:nvPr/>
        </p:nvSpPr>
        <p:spPr>
          <a:xfrm>
            <a:off x="4324185" y="2554712"/>
            <a:ext cx="1455008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trae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5" name="Obdélník se zakulaceným příčným rohem 14"/>
          <p:cNvSpPr/>
          <p:nvPr/>
        </p:nvSpPr>
        <p:spPr>
          <a:xfrm>
            <a:off x="2759697" y="1325959"/>
            <a:ext cx="1455008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haga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6" name="Obdélník se zakulaceným příčným rohem 15"/>
          <p:cNvSpPr/>
          <p:nvPr/>
        </p:nvSpPr>
        <p:spPr>
          <a:xfrm>
            <a:off x="4331041" y="1339045"/>
            <a:ext cx="1455008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tengas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7" name="Obdélník se zakulaceným příčným rohem 16"/>
          <p:cNvSpPr/>
          <p:nvPr/>
        </p:nvSpPr>
        <p:spPr>
          <a:xfrm>
            <a:off x="6109548" y="1321493"/>
            <a:ext cx="1455008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diga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9" name="Obdélník se zakulaceným příčným rohem 18"/>
          <p:cNvSpPr/>
          <p:nvPr/>
        </p:nvSpPr>
        <p:spPr>
          <a:xfrm>
            <a:off x="2555776" y="1940024"/>
            <a:ext cx="1568665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pongamos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0" name="Obdélník se zakulaceným příčným rohem 19"/>
          <p:cNvSpPr/>
          <p:nvPr/>
        </p:nvSpPr>
        <p:spPr>
          <a:xfrm>
            <a:off x="4331041" y="1940022"/>
            <a:ext cx="1455008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vengáis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1" name="Obdélník se zakulaceným příčným rohem 20"/>
          <p:cNvSpPr/>
          <p:nvPr/>
        </p:nvSpPr>
        <p:spPr>
          <a:xfrm>
            <a:off x="6133524" y="1940024"/>
            <a:ext cx="1455008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salgan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2" name="Obdélník se zakulaceným příčným rohem 21"/>
          <p:cNvSpPr/>
          <p:nvPr/>
        </p:nvSpPr>
        <p:spPr>
          <a:xfrm>
            <a:off x="2696776" y="2554711"/>
            <a:ext cx="1455008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oigas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3" name="Obdélník se zakulaceným příčným rohem 22"/>
          <p:cNvSpPr/>
          <p:nvPr/>
        </p:nvSpPr>
        <p:spPr>
          <a:xfrm>
            <a:off x="4348945" y="2554712"/>
            <a:ext cx="1455008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traiga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755576" y="3054151"/>
            <a:ext cx="6709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= ve všech osobách se připojí –GA + slovesné osoby</a:t>
            </a:r>
            <a:endParaRPr lang="cs-CZ" sz="2400" b="1" dirty="0"/>
          </a:p>
        </p:txBody>
      </p:sp>
      <p:sp>
        <p:nvSpPr>
          <p:cNvPr id="25" name="Obdélník se zakulaceným příčným rohem 24"/>
          <p:cNvSpPr/>
          <p:nvPr/>
        </p:nvSpPr>
        <p:spPr>
          <a:xfrm>
            <a:off x="2986905" y="3650783"/>
            <a:ext cx="1801120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conozco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6" name="Obdélník se zakulaceným příčným rohem 25"/>
          <p:cNvSpPr/>
          <p:nvPr/>
        </p:nvSpPr>
        <p:spPr>
          <a:xfrm>
            <a:off x="3004693" y="3650783"/>
            <a:ext cx="1801120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conozca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7" name="Obdélník se zakulaceným příčným rohem 26"/>
          <p:cNvSpPr/>
          <p:nvPr/>
        </p:nvSpPr>
        <p:spPr>
          <a:xfrm>
            <a:off x="5027196" y="3630958"/>
            <a:ext cx="1801120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reconoces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8" name="Obdélník se zakulaceným příčným rohem 27"/>
          <p:cNvSpPr/>
          <p:nvPr/>
        </p:nvSpPr>
        <p:spPr>
          <a:xfrm>
            <a:off x="5027196" y="3650783"/>
            <a:ext cx="1993075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reconozcas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9" name="Obdélník se zakulaceným příčným rohem 28"/>
          <p:cNvSpPr/>
          <p:nvPr/>
        </p:nvSpPr>
        <p:spPr>
          <a:xfrm>
            <a:off x="2986905" y="4245023"/>
            <a:ext cx="1801120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produce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0" name="Obdélník se zakulaceným příčným rohem 29"/>
          <p:cNvSpPr/>
          <p:nvPr/>
        </p:nvSpPr>
        <p:spPr>
          <a:xfrm>
            <a:off x="3007358" y="4245023"/>
            <a:ext cx="1801120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produzca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1" name="Obdélník se zakulaceným příčným rohem 30"/>
          <p:cNvSpPr/>
          <p:nvPr/>
        </p:nvSpPr>
        <p:spPr>
          <a:xfrm>
            <a:off x="5018978" y="4245023"/>
            <a:ext cx="2289326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conducimos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2" name="Obdélník se zakulaceným příčným rohem 31"/>
          <p:cNvSpPr/>
          <p:nvPr/>
        </p:nvSpPr>
        <p:spPr>
          <a:xfrm>
            <a:off x="5067673" y="4245023"/>
            <a:ext cx="2289326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conduzcamos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3" name="Obdélník se zakulaceným příčným rohem 32"/>
          <p:cNvSpPr/>
          <p:nvPr/>
        </p:nvSpPr>
        <p:spPr>
          <a:xfrm>
            <a:off x="2990705" y="4859088"/>
            <a:ext cx="1817773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conocéis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4" name="Obdélník se zakulaceným příčným rohem 33"/>
          <p:cNvSpPr/>
          <p:nvPr/>
        </p:nvSpPr>
        <p:spPr>
          <a:xfrm>
            <a:off x="3004693" y="4859088"/>
            <a:ext cx="1817773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conozcáis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5" name="Obdélník se zakulaceným příčným rohem 34"/>
          <p:cNvSpPr/>
          <p:nvPr/>
        </p:nvSpPr>
        <p:spPr>
          <a:xfrm>
            <a:off x="5061210" y="4859088"/>
            <a:ext cx="1817773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conocen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6" name="Obdélník se zakulaceným příčným rohem 35"/>
          <p:cNvSpPr/>
          <p:nvPr/>
        </p:nvSpPr>
        <p:spPr>
          <a:xfrm>
            <a:off x="5114846" y="4874088"/>
            <a:ext cx="1817773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conozcan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755575" y="5589240"/>
            <a:ext cx="68329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= ve všech osobách se připojí </a:t>
            </a:r>
            <a:r>
              <a:rPr lang="cs-CZ" sz="2400" b="1" dirty="0" smtClean="0"/>
              <a:t>–ZCA </a:t>
            </a:r>
            <a:r>
              <a:rPr lang="cs-CZ" sz="2400" b="1" dirty="0"/>
              <a:t>+ slovesné osoby</a:t>
            </a:r>
          </a:p>
        </p:txBody>
      </p:sp>
    </p:spTree>
    <p:extLst>
      <p:ext uri="{BB962C8B-B14F-4D97-AF65-F5344CB8AC3E}">
        <p14:creationId xmlns="" xmlns:p14="http://schemas.microsoft.com/office/powerpoint/2010/main" val="306042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2789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3. </a:t>
            </a:r>
            <a:r>
              <a:rPr lang="cs-CZ" sz="2400" b="1" dirty="0" err="1" smtClean="0"/>
              <a:t>verbos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irregulares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80286" y="4739952"/>
            <a:ext cx="3148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4. </a:t>
            </a:r>
            <a:r>
              <a:rPr lang="cs-CZ" sz="2400" b="1" dirty="0" err="1" smtClean="0"/>
              <a:t>cambios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ortográficos</a:t>
            </a: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196752"/>
            <a:ext cx="69980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IR</a:t>
            </a:r>
          </a:p>
          <a:p>
            <a:endParaRPr lang="cs-CZ" sz="2400" b="1" dirty="0"/>
          </a:p>
          <a:p>
            <a:endParaRPr lang="cs-CZ" sz="2400" b="1" dirty="0" smtClean="0"/>
          </a:p>
          <a:p>
            <a:endParaRPr lang="cs-CZ" sz="2400" b="1" dirty="0"/>
          </a:p>
          <a:p>
            <a:r>
              <a:rPr lang="cs-CZ" sz="2400" b="1" dirty="0" smtClean="0"/>
              <a:t>SER</a:t>
            </a:r>
          </a:p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 smtClean="0"/>
          </a:p>
          <a:p>
            <a:r>
              <a:rPr lang="cs-CZ" sz="2400" b="1" dirty="0" smtClean="0"/>
              <a:t>HAY</a:t>
            </a:r>
            <a:endParaRPr lang="cs-CZ" sz="2400" b="1" dirty="0"/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2195736" y="1196752"/>
            <a:ext cx="1296144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VAYA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6" name="Obdélník se zakulaceným příčným rohem 5"/>
          <p:cNvSpPr/>
          <p:nvPr/>
        </p:nvSpPr>
        <p:spPr>
          <a:xfrm>
            <a:off x="3644280" y="1196752"/>
            <a:ext cx="1296144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VAYAS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7" name="Obdélník se zakulaceným příčným rohem 6"/>
          <p:cNvSpPr/>
          <p:nvPr/>
        </p:nvSpPr>
        <p:spPr>
          <a:xfrm>
            <a:off x="3985280" y="1704583"/>
            <a:ext cx="1448544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VAYÁIS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8" name="Obdélník se zakulaceným příčným rohem 7"/>
          <p:cNvSpPr/>
          <p:nvPr/>
        </p:nvSpPr>
        <p:spPr>
          <a:xfrm>
            <a:off x="5508104" y="1704582"/>
            <a:ext cx="1296144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VAYAN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9" name="Obdélník se zakulaceným příčným rohem 8"/>
          <p:cNvSpPr/>
          <p:nvPr/>
        </p:nvSpPr>
        <p:spPr>
          <a:xfrm>
            <a:off x="2132856" y="1704583"/>
            <a:ext cx="1800200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VAYAMOS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0" name="Obdélník se zakulaceným příčným rohem 9"/>
          <p:cNvSpPr/>
          <p:nvPr/>
        </p:nvSpPr>
        <p:spPr>
          <a:xfrm>
            <a:off x="5097760" y="1189543"/>
            <a:ext cx="1296144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VAYA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1" name="Obdélník se zakulaceným příčným rohem 10"/>
          <p:cNvSpPr/>
          <p:nvPr/>
        </p:nvSpPr>
        <p:spPr>
          <a:xfrm>
            <a:off x="2132504" y="2720246"/>
            <a:ext cx="1296144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SEA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2" name="Obdélník se zakulaceným příčným rohem 11"/>
          <p:cNvSpPr/>
          <p:nvPr/>
        </p:nvSpPr>
        <p:spPr>
          <a:xfrm>
            <a:off x="2179752" y="3298348"/>
            <a:ext cx="1753304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SEAMOS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3" name="Obdélník se zakulaceným příčným rohem 12"/>
          <p:cNvSpPr/>
          <p:nvPr/>
        </p:nvSpPr>
        <p:spPr>
          <a:xfrm>
            <a:off x="5433824" y="3298347"/>
            <a:ext cx="1296144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SEAN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4" name="Obdélník se zakulaceným příčným rohem 13"/>
          <p:cNvSpPr/>
          <p:nvPr/>
        </p:nvSpPr>
        <p:spPr>
          <a:xfrm>
            <a:off x="4037504" y="3298348"/>
            <a:ext cx="1296144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SEÁIS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5" name="Obdélník se zakulaceným příčným rohem 14"/>
          <p:cNvSpPr/>
          <p:nvPr/>
        </p:nvSpPr>
        <p:spPr>
          <a:xfrm>
            <a:off x="3581048" y="2720246"/>
            <a:ext cx="1296144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SEAS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6" name="Obdélník se zakulaceným příčným rohem 15"/>
          <p:cNvSpPr/>
          <p:nvPr/>
        </p:nvSpPr>
        <p:spPr>
          <a:xfrm>
            <a:off x="5028024" y="2697291"/>
            <a:ext cx="1296144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SEA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7" name="Obdélník se zakulaceným příčným rohem 16"/>
          <p:cNvSpPr/>
          <p:nvPr/>
        </p:nvSpPr>
        <p:spPr>
          <a:xfrm>
            <a:off x="2179752" y="4151407"/>
            <a:ext cx="1296144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HAYA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878055" y="5201617"/>
            <a:ext cx="6637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verbos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que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terminan</a:t>
            </a:r>
            <a:r>
              <a:rPr lang="cs-CZ" sz="2400" b="1" dirty="0" smtClean="0"/>
              <a:t> en –CAR, -GAR </a:t>
            </a:r>
            <a:r>
              <a:rPr lang="cs-CZ" sz="2400" b="1" dirty="0" err="1" smtClean="0"/>
              <a:t>cambian</a:t>
            </a:r>
            <a:r>
              <a:rPr lang="cs-CZ" sz="2400" b="1" dirty="0" smtClean="0"/>
              <a:t> en …</a:t>
            </a:r>
            <a:endParaRPr lang="cs-CZ" sz="2400" b="1" dirty="0"/>
          </a:p>
        </p:txBody>
      </p:sp>
      <p:sp>
        <p:nvSpPr>
          <p:cNvPr id="19" name="Obdélník se zakulaceným příčným rohem 18"/>
          <p:cNvSpPr/>
          <p:nvPr/>
        </p:nvSpPr>
        <p:spPr>
          <a:xfrm>
            <a:off x="5097760" y="5689114"/>
            <a:ext cx="1296144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GUE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0" name="Obdélník se zakulaceným příčným rohem 19"/>
          <p:cNvSpPr/>
          <p:nvPr/>
        </p:nvSpPr>
        <p:spPr>
          <a:xfrm>
            <a:off x="3450865" y="5689114"/>
            <a:ext cx="1296144" cy="461665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QUE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216937" y="6150779"/>
            <a:ext cx="3634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tocar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buscar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jugar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llegar</a:t>
            </a:r>
            <a:r>
              <a:rPr lang="cs-CZ" sz="2400" b="1" dirty="0" smtClean="0"/>
              <a:t>…</a:t>
            </a:r>
            <a:endParaRPr lang="cs-CZ" sz="2400" b="1" dirty="0"/>
          </a:p>
        </p:txBody>
      </p:sp>
    </p:spTree>
    <p:extLst>
      <p:ext uri="{BB962C8B-B14F-4D97-AF65-F5344CB8AC3E}">
        <p14:creationId xmlns="" xmlns:p14="http://schemas.microsoft.com/office/powerpoint/2010/main" val="360250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4"/>
            <a:ext cx="340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5. </a:t>
            </a:r>
            <a:r>
              <a:rPr lang="cs-CZ" b="1" dirty="0" err="1" smtClean="0"/>
              <a:t>verbos</a:t>
            </a:r>
            <a:r>
              <a:rPr lang="cs-CZ" b="1" dirty="0" smtClean="0"/>
              <a:t> </a:t>
            </a:r>
            <a:r>
              <a:rPr lang="cs-CZ" b="1" dirty="0" err="1" smtClean="0"/>
              <a:t>irregulares</a:t>
            </a:r>
            <a:r>
              <a:rPr lang="cs-CZ" b="1" dirty="0" smtClean="0"/>
              <a:t> </a:t>
            </a:r>
            <a:r>
              <a:rPr lang="cs-CZ" b="1" dirty="0" err="1" smtClean="0"/>
              <a:t>del</a:t>
            </a:r>
            <a:r>
              <a:rPr lang="cs-CZ" b="1" dirty="0" smtClean="0"/>
              <a:t> grupo -IR</a:t>
            </a:r>
            <a:endParaRPr lang="cs-CZ" b="1" dirty="0"/>
          </a:p>
        </p:txBody>
      </p:sp>
      <p:sp>
        <p:nvSpPr>
          <p:cNvPr id="3" name="Obdélník se zakulaceným příčným rohem 15"/>
          <p:cNvSpPr/>
          <p:nvPr/>
        </p:nvSpPr>
        <p:spPr>
          <a:xfrm>
            <a:off x="395536" y="141277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DORMIR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4" name="Obdélník se zakulaceným příčným rohem 15"/>
          <p:cNvSpPr/>
          <p:nvPr/>
        </p:nvSpPr>
        <p:spPr>
          <a:xfrm>
            <a:off x="395536" y="2276872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SEGUIR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5" name="Obdélník se zakulaceným příčným rohem 15"/>
          <p:cNvSpPr/>
          <p:nvPr/>
        </p:nvSpPr>
        <p:spPr>
          <a:xfrm>
            <a:off x="400610" y="3166871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PEDIR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6" name="Obdélník se zakulaceným příčným rohem 15"/>
          <p:cNvSpPr/>
          <p:nvPr/>
        </p:nvSpPr>
        <p:spPr>
          <a:xfrm>
            <a:off x="400610" y="4030967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REPETIR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7" name="Obdélník se zakulaceným příčným rohem 15"/>
          <p:cNvSpPr/>
          <p:nvPr/>
        </p:nvSpPr>
        <p:spPr>
          <a:xfrm>
            <a:off x="404254" y="492096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ELEGIR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8" name="Obdélník se zakulaceným příčným rohem 15"/>
          <p:cNvSpPr/>
          <p:nvPr/>
        </p:nvSpPr>
        <p:spPr>
          <a:xfrm>
            <a:off x="404254" y="5785062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MENTIR ...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131840" y="908720"/>
            <a:ext cx="3870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En la 1. y la 2. </a:t>
            </a:r>
            <a:r>
              <a:rPr lang="cs-CZ" b="1" dirty="0" err="1" smtClean="0"/>
              <a:t>del</a:t>
            </a:r>
            <a:r>
              <a:rPr lang="cs-CZ" b="1" dirty="0" smtClean="0"/>
              <a:t> </a:t>
            </a:r>
            <a:r>
              <a:rPr lang="cs-CZ" b="1" dirty="0" err="1" smtClean="0"/>
              <a:t>plural</a:t>
            </a:r>
            <a:r>
              <a:rPr lang="cs-CZ" b="1" dirty="0" smtClean="0"/>
              <a:t> IRREGULARES:</a:t>
            </a:r>
            <a:endParaRPr lang="cs-CZ" b="1" dirty="0"/>
          </a:p>
        </p:txBody>
      </p:sp>
      <p:sp>
        <p:nvSpPr>
          <p:cNvPr id="10" name="Obdélník se zakulaceným příčným rohem 15"/>
          <p:cNvSpPr/>
          <p:nvPr/>
        </p:nvSpPr>
        <p:spPr>
          <a:xfrm>
            <a:off x="3419872" y="141277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DURMAMOS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1" name="Obdélník se zakulaceným příčným rohem 15"/>
          <p:cNvSpPr/>
          <p:nvPr/>
        </p:nvSpPr>
        <p:spPr>
          <a:xfrm>
            <a:off x="6012160" y="141277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DURMÁIS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2" name="Obdélník se zakulaceným příčným rohem 15"/>
          <p:cNvSpPr/>
          <p:nvPr/>
        </p:nvSpPr>
        <p:spPr>
          <a:xfrm>
            <a:off x="3384520" y="2289127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SIGAMOS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3" name="Obdélník se zakulaceným příčným rohem 15"/>
          <p:cNvSpPr/>
          <p:nvPr/>
        </p:nvSpPr>
        <p:spPr>
          <a:xfrm>
            <a:off x="5976808" y="2289127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SIGÁIS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4" name="Obdélník se zakulaceným příčným rohem 15"/>
          <p:cNvSpPr/>
          <p:nvPr/>
        </p:nvSpPr>
        <p:spPr>
          <a:xfrm>
            <a:off x="3384520" y="3166871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PIDAMOS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5" name="Obdélník se zakulaceným příčným rohem 15"/>
          <p:cNvSpPr/>
          <p:nvPr/>
        </p:nvSpPr>
        <p:spPr>
          <a:xfrm>
            <a:off x="5976808" y="3166871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PIDÁIS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6" name="Obdélník se zakulaceným příčným rohem 15"/>
          <p:cNvSpPr/>
          <p:nvPr/>
        </p:nvSpPr>
        <p:spPr>
          <a:xfrm>
            <a:off x="3384520" y="4030967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REPITAMOS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7" name="Obdélník se zakulaceným příčným rohem 15"/>
          <p:cNvSpPr/>
          <p:nvPr/>
        </p:nvSpPr>
        <p:spPr>
          <a:xfrm>
            <a:off x="5976808" y="4030967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REPITÁIS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8" name="Obdélník se zakulaceným příčným rohem 15"/>
          <p:cNvSpPr/>
          <p:nvPr/>
        </p:nvSpPr>
        <p:spPr>
          <a:xfrm>
            <a:off x="3384520" y="492096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ELIJAMOS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9" name="Obdélník se zakulaceným příčným rohem 15"/>
          <p:cNvSpPr/>
          <p:nvPr/>
        </p:nvSpPr>
        <p:spPr>
          <a:xfrm>
            <a:off x="5976808" y="492096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ELIJÁIS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0" name="Obdélník se zakulaceným příčným rohem 15"/>
          <p:cNvSpPr/>
          <p:nvPr/>
        </p:nvSpPr>
        <p:spPr>
          <a:xfrm>
            <a:off x="3384520" y="577894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MINTAMOS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1" name="Obdélník se zakulaceným příčným rohem 15"/>
          <p:cNvSpPr/>
          <p:nvPr/>
        </p:nvSpPr>
        <p:spPr>
          <a:xfrm>
            <a:off x="5976808" y="577894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MINTÁIS</a:t>
            </a:r>
            <a:endParaRPr lang="cs-CZ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559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se zakulaceným příčným rohem 2"/>
          <p:cNvSpPr/>
          <p:nvPr/>
        </p:nvSpPr>
        <p:spPr>
          <a:xfrm>
            <a:off x="162505" y="180783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aprendemos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2832468" y="80094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duele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2832468" y="180783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duermes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6" name="Obdélník se zakulaceným příčným rohem 5"/>
          <p:cNvSpPr/>
          <p:nvPr/>
        </p:nvSpPr>
        <p:spPr>
          <a:xfrm>
            <a:off x="139984" y="3831312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cierras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7" name="Obdélník se zakulaceným příčným rohem 6"/>
          <p:cNvSpPr/>
          <p:nvPr/>
        </p:nvSpPr>
        <p:spPr>
          <a:xfrm>
            <a:off x="2832468" y="285070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entiendo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8" name="Obdélník se zakulaceným příčným rohem 7"/>
          <p:cNvSpPr/>
          <p:nvPr/>
        </p:nvSpPr>
        <p:spPr>
          <a:xfrm>
            <a:off x="2832468" y="386104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empiezan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9" name="Obdélník se zakulaceným příčným rohem 8"/>
          <p:cNvSpPr/>
          <p:nvPr/>
        </p:nvSpPr>
        <p:spPr>
          <a:xfrm>
            <a:off x="2832468" y="4917670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escucháis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0" name="Obdélník se zakulaceným příčným rohem 9"/>
          <p:cNvSpPr/>
          <p:nvPr/>
        </p:nvSpPr>
        <p:spPr>
          <a:xfrm>
            <a:off x="5580112" y="4869160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smtClean="0">
                <a:solidFill>
                  <a:srgbClr val="FFFF00"/>
                </a:solidFill>
              </a:rPr>
              <a:t>llamas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1" name="Obdélník se zakulaceným příčným rohem 10"/>
          <p:cNvSpPr/>
          <p:nvPr/>
        </p:nvSpPr>
        <p:spPr>
          <a:xfrm>
            <a:off x="5560202" y="386104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juego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2" name="Obdélník se zakulaceným příčným rohem 11"/>
          <p:cNvSpPr/>
          <p:nvPr/>
        </p:nvSpPr>
        <p:spPr>
          <a:xfrm>
            <a:off x="5538558" y="285070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hablamos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3" name="Obdélník se zakulaceným příčným rohem 12"/>
          <p:cNvSpPr/>
          <p:nvPr/>
        </p:nvSpPr>
        <p:spPr>
          <a:xfrm>
            <a:off x="5548144" y="178390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le</a:t>
            </a:r>
            <a:r>
              <a:rPr lang="cs-CZ" sz="2800" b="1" dirty="0" smtClean="0">
                <a:solidFill>
                  <a:srgbClr val="FFFF00"/>
                </a:solidFill>
              </a:rPr>
              <a:t> gusta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4" name="Obdélník se zakulaceným příčným rohem 13"/>
          <p:cNvSpPr/>
          <p:nvPr/>
        </p:nvSpPr>
        <p:spPr>
          <a:xfrm>
            <a:off x="5529928" y="80094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fuman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5" name="Obdélník se zakulaceným příčným rohem 14"/>
          <p:cNvSpPr/>
          <p:nvPr/>
        </p:nvSpPr>
        <p:spPr>
          <a:xfrm>
            <a:off x="169793" y="80094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acabas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6" name="Obdélník se zakulaceným příčným rohem 15"/>
          <p:cNvSpPr/>
          <p:nvPr/>
        </p:nvSpPr>
        <p:spPr>
          <a:xfrm>
            <a:off x="158360" y="80094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acabes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7" name="Obdélník se zakulaceným příčným rohem 16"/>
          <p:cNvSpPr/>
          <p:nvPr/>
        </p:nvSpPr>
        <p:spPr>
          <a:xfrm>
            <a:off x="169793" y="182769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aprendamos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8" name="Obdélník se zakulaceným příčným rohem 17"/>
          <p:cNvSpPr/>
          <p:nvPr/>
        </p:nvSpPr>
        <p:spPr>
          <a:xfrm>
            <a:off x="188368" y="2828920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busco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9" name="Obdélník se zakulaceným příčným rohem 18"/>
          <p:cNvSpPr/>
          <p:nvPr/>
        </p:nvSpPr>
        <p:spPr>
          <a:xfrm>
            <a:off x="189544" y="489902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canta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0" name="Obdélník se zakulaceným příčným rohem 19"/>
          <p:cNvSpPr/>
          <p:nvPr/>
        </p:nvSpPr>
        <p:spPr>
          <a:xfrm>
            <a:off x="172424" y="386214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cierres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1" name="Obdélník se zakulaceným příčným rohem 20"/>
          <p:cNvSpPr/>
          <p:nvPr/>
        </p:nvSpPr>
        <p:spPr>
          <a:xfrm>
            <a:off x="189544" y="489902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cante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2" name="Obdélník se zakulaceným příčným rohem 21"/>
          <p:cNvSpPr/>
          <p:nvPr/>
        </p:nvSpPr>
        <p:spPr>
          <a:xfrm>
            <a:off x="189544" y="285450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busque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3" name="Obdélník se zakulaceným příčným rohem 22"/>
          <p:cNvSpPr/>
          <p:nvPr/>
        </p:nvSpPr>
        <p:spPr>
          <a:xfrm>
            <a:off x="2832468" y="84258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duela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4" name="Obdélník se zakulaceným příčným rohem 23"/>
          <p:cNvSpPr/>
          <p:nvPr/>
        </p:nvSpPr>
        <p:spPr>
          <a:xfrm>
            <a:off x="2867532" y="182769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duermas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5" name="Obdélník se zakulaceným příčným rohem 24"/>
          <p:cNvSpPr/>
          <p:nvPr/>
        </p:nvSpPr>
        <p:spPr>
          <a:xfrm>
            <a:off x="2859148" y="285070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entienda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6" name="Obdélník se zakulaceným příčným rohem 25"/>
          <p:cNvSpPr/>
          <p:nvPr/>
        </p:nvSpPr>
        <p:spPr>
          <a:xfrm>
            <a:off x="2832468" y="386104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empiecen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7" name="Obdélník se zakulaceným příčným rohem 26"/>
          <p:cNvSpPr/>
          <p:nvPr/>
        </p:nvSpPr>
        <p:spPr>
          <a:xfrm>
            <a:off x="2832468" y="497173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escuchéis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8" name="Obdélník se zakulaceným příčným rohem 27"/>
          <p:cNvSpPr/>
          <p:nvPr/>
        </p:nvSpPr>
        <p:spPr>
          <a:xfrm>
            <a:off x="5580112" y="80368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fumen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9" name="Obdélník se zakulaceným příčným rohem 28"/>
          <p:cNvSpPr/>
          <p:nvPr/>
        </p:nvSpPr>
        <p:spPr>
          <a:xfrm>
            <a:off x="5548144" y="180783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le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</a:rPr>
              <a:t>guste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0" name="Obdélník se zakulaceným příčným rohem 29"/>
          <p:cNvSpPr/>
          <p:nvPr/>
        </p:nvSpPr>
        <p:spPr>
          <a:xfrm>
            <a:off x="5580112" y="285450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hablemos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1" name="Obdélník se zakulaceným příčným rohem 30"/>
          <p:cNvSpPr/>
          <p:nvPr/>
        </p:nvSpPr>
        <p:spPr>
          <a:xfrm>
            <a:off x="5580112" y="3891880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juegue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2" name="Obdélník se zakulaceným příčným rohem 31"/>
          <p:cNvSpPr/>
          <p:nvPr/>
        </p:nvSpPr>
        <p:spPr>
          <a:xfrm>
            <a:off x="5580112" y="489902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llames</a:t>
            </a:r>
            <a:endParaRPr lang="cs-CZ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212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e zakulaceným příčným rohem 1"/>
          <p:cNvSpPr/>
          <p:nvPr/>
        </p:nvSpPr>
        <p:spPr>
          <a:xfrm>
            <a:off x="153424" y="76368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muere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89864" y="501317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ocultan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5332432" y="160486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se </a:t>
            </a:r>
            <a:r>
              <a:rPr lang="cs-CZ" sz="2800" b="1" dirty="0" err="1" smtClean="0">
                <a:solidFill>
                  <a:srgbClr val="FFFF00"/>
                </a:solidFill>
              </a:rPr>
              <a:t>seinte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89864" y="160486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te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</a:rPr>
              <a:t>mueves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6" name="Obdélník se zakulaceným příčným rohem 5"/>
          <p:cNvSpPr/>
          <p:nvPr/>
        </p:nvSpPr>
        <p:spPr>
          <a:xfrm>
            <a:off x="189864" y="2452352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miramos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7" name="Obdélník se zakulaceným příčným rohem 6"/>
          <p:cNvSpPr/>
          <p:nvPr/>
        </p:nvSpPr>
        <p:spPr>
          <a:xfrm>
            <a:off x="153424" y="3319112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mienten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8" name="Obdélník se zakulaceným příčným rohem 7"/>
          <p:cNvSpPr/>
          <p:nvPr/>
        </p:nvSpPr>
        <p:spPr>
          <a:xfrm>
            <a:off x="153424" y="418340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observáis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2" name="Obdélník se zakulaceným příčným rohem 11"/>
          <p:cNvSpPr/>
          <p:nvPr/>
        </p:nvSpPr>
        <p:spPr>
          <a:xfrm>
            <a:off x="2795512" y="329509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quieren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3" name="Obdélník se zakulaceným příčným rohem 12"/>
          <p:cNvSpPr/>
          <p:nvPr/>
        </p:nvSpPr>
        <p:spPr>
          <a:xfrm>
            <a:off x="2754096" y="244937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practica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4" name="Obdélník se zakulaceným příčným rohem 13"/>
          <p:cNvSpPr/>
          <p:nvPr/>
        </p:nvSpPr>
        <p:spPr>
          <a:xfrm>
            <a:off x="2768440" y="160486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puedes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5" name="Obdélník se zakulaceným příčným rohem 14"/>
          <p:cNvSpPr/>
          <p:nvPr/>
        </p:nvSpPr>
        <p:spPr>
          <a:xfrm>
            <a:off x="2754096" y="79608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pregunto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6" name="Obdélník se zakulaceným příčným rohem 15"/>
          <p:cNvSpPr/>
          <p:nvPr/>
        </p:nvSpPr>
        <p:spPr>
          <a:xfrm>
            <a:off x="5330512" y="2452352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se </a:t>
            </a:r>
            <a:r>
              <a:rPr lang="cs-CZ" sz="2800" b="1" dirty="0" err="1" smtClean="0">
                <a:solidFill>
                  <a:srgbClr val="FFFF00"/>
                </a:solidFill>
              </a:rPr>
              <a:t>sientan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7" name="Obdélník se zakulaceným příčným rohem 16"/>
          <p:cNvSpPr/>
          <p:nvPr/>
        </p:nvSpPr>
        <p:spPr>
          <a:xfrm>
            <a:off x="5332432" y="79608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sigues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8" name="Obdélník se zakulaceným příčným rohem 17"/>
          <p:cNvSpPr/>
          <p:nvPr/>
        </p:nvSpPr>
        <p:spPr>
          <a:xfrm>
            <a:off x="2795512" y="501317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rompís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9" name="Obdélník se zakulaceným příčným rohem 18"/>
          <p:cNvSpPr/>
          <p:nvPr/>
        </p:nvSpPr>
        <p:spPr>
          <a:xfrm>
            <a:off x="2754096" y="415461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quedamos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0" name="Obdélník se zakulaceným příčným rohem 19"/>
          <p:cNvSpPr/>
          <p:nvPr/>
        </p:nvSpPr>
        <p:spPr>
          <a:xfrm>
            <a:off x="5357544" y="503029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vuela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1" name="Obdélník se zakulaceným příčným rohem 20"/>
          <p:cNvSpPr/>
          <p:nvPr/>
        </p:nvSpPr>
        <p:spPr>
          <a:xfrm>
            <a:off x="5332432" y="415461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tiran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2" name="Obdélník se zakulaceným příčným rohem 21"/>
          <p:cNvSpPr/>
          <p:nvPr/>
        </p:nvSpPr>
        <p:spPr>
          <a:xfrm>
            <a:off x="5332432" y="329509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trabajáis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3" name="Obdélník se zakulaceným příčným rohem 22"/>
          <p:cNvSpPr/>
          <p:nvPr/>
        </p:nvSpPr>
        <p:spPr>
          <a:xfrm>
            <a:off x="189864" y="789312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muera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4" name="Obdélník se zakulaceným příčným rohem 23"/>
          <p:cNvSpPr/>
          <p:nvPr/>
        </p:nvSpPr>
        <p:spPr>
          <a:xfrm>
            <a:off x="160320" y="159977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te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</a:rPr>
              <a:t>muevas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5" name="Obdélník se zakulaceným příčným rohem 24"/>
          <p:cNvSpPr/>
          <p:nvPr/>
        </p:nvSpPr>
        <p:spPr>
          <a:xfrm>
            <a:off x="206280" y="248228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miremos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6" name="Obdélník se zakulaceným příčným rohem 25"/>
          <p:cNvSpPr/>
          <p:nvPr/>
        </p:nvSpPr>
        <p:spPr>
          <a:xfrm>
            <a:off x="160320" y="3319112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mientan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7" name="Obdélník se zakulaceným příčným rohem 26"/>
          <p:cNvSpPr/>
          <p:nvPr/>
        </p:nvSpPr>
        <p:spPr>
          <a:xfrm>
            <a:off x="160560" y="418736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observéis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8" name="Obdélník se zakulaceným příčným rohem 27"/>
          <p:cNvSpPr/>
          <p:nvPr/>
        </p:nvSpPr>
        <p:spPr>
          <a:xfrm>
            <a:off x="206280" y="501317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oculten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29" name="Obdélník se zakulaceným příčným rohem 28"/>
          <p:cNvSpPr/>
          <p:nvPr/>
        </p:nvSpPr>
        <p:spPr>
          <a:xfrm>
            <a:off x="2754096" y="79608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pregunte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0" name="Obdélník se zakulaceným příčným rohem 29"/>
          <p:cNvSpPr/>
          <p:nvPr/>
        </p:nvSpPr>
        <p:spPr>
          <a:xfrm>
            <a:off x="2795512" y="1604864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puedas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1" name="Obdélník se zakulaceným příčným rohem 30"/>
          <p:cNvSpPr/>
          <p:nvPr/>
        </p:nvSpPr>
        <p:spPr>
          <a:xfrm>
            <a:off x="2768440" y="248228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practique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2" name="Obdélník se zakulaceným příčným rohem 31"/>
          <p:cNvSpPr/>
          <p:nvPr/>
        </p:nvSpPr>
        <p:spPr>
          <a:xfrm>
            <a:off x="2810008" y="3319112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quieran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4" name="Obdélník se zakulaceným příčným rohem 33"/>
          <p:cNvSpPr/>
          <p:nvPr/>
        </p:nvSpPr>
        <p:spPr>
          <a:xfrm>
            <a:off x="2754096" y="418340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quedemos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5" name="Obdélník se zakulaceným příčným rohem 34"/>
          <p:cNvSpPr/>
          <p:nvPr/>
        </p:nvSpPr>
        <p:spPr>
          <a:xfrm>
            <a:off x="2768440" y="5021560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rompáis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6" name="Obdélník se zakulaceným příčným rohem 35"/>
          <p:cNvSpPr/>
          <p:nvPr/>
        </p:nvSpPr>
        <p:spPr>
          <a:xfrm>
            <a:off x="5332432" y="80537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sigas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7" name="Obdélník se zakulaceným příčným rohem 36"/>
          <p:cNvSpPr/>
          <p:nvPr/>
        </p:nvSpPr>
        <p:spPr>
          <a:xfrm>
            <a:off x="5332432" y="159977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se </a:t>
            </a:r>
            <a:r>
              <a:rPr lang="cs-CZ" sz="2800" b="1" dirty="0" err="1" smtClean="0">
                <a:solidFill>
                  <a:srgbClr val="FFFF00"/>
                </a:solidFill>
              </a:rPr>
              <a:t>seinta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8" name="Obdélník se zakulaceným příčným rohem 37"/>
          <p:cNvSpPr/>
          <p:nvPr/>
        </p:nvSpPr>
        <p:spPr>
          <a:xfrm>
            <a:off x="5359464" y="2482288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se </a:t>
            </a:r>
            <a:r>
              <a:rPr lang="cs-CZ" sz="2800" b="1" dirty="0" err="1" smtClean="0">
                <a:solidFill>
                  <a:srgbClr val="FFFF00"/>
                </a:solidFill>
              </a:rPr>
              <a:t>sienten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9" name="Obdélník se zakulaceným příčným rohem 38"/>
          <p:cNvSpPr/>
          <p:nvPr/>
        </p:nvSpPr>
        <p:spPr>
          <a:xfrm>
            <a:off x="5359464" y="329509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trabajéis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40" name="Obdélník se zakulaceným příčným rohem 39"/>
          <p:cNvSpPr/>
          <p:nvPr/>
        </p:nvSpPr>
        <p:spPr>
          <a:xfrm>
            <a:off x="5317936" y="415461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tiren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41" name="Obdélník se zakulaceným příčným rohem 40"/>
          <p:cNvSpPr/>
          <p:nvPr/>
        </p:nvSpPr>
        <p:spPr>
          <a:xfrm>
            <a:off x="5364088" y="5013176"/>
            <a:ext cx="2448272" cy="72008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vuele</a:t>
            </a:r>
            <a:endParaRPr lang="cs-CZ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565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523</TotalTime>
  <Words>428</Words>
  <Application>Microsoft Office PowerPoint</Application>
  <PresentationFormat>Předvádění na obrazovce (4:3)</PresentationFormat>
  <Paragraphs>256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Sousedství</vt:lpstr>
      <vt:lpstr>Valores del Subjuntivo de presente I.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Valores del Subjuntivo</dc:title>
  <dc:creator>Nano</dc:creator>
  <cp:lastModifiedBy>dittrich</cp:lastModifiedBy>
  <cp:revision>29</cp:revision>
  <dcterms:created xsi:type="dcterms:W3CDTF">2013-03-09T14:35:08Z</dcterms:created>
  <dcterms:modified xsi:type="dcterms:W3CDTF">2020-09-07T09:41:58Z</dcterms:modified>
</cp:coreProperties>
</file>