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70" d="100"/>
          <a:sy n="70" d="100"/>
        </p:scale>
        <p:origin x="-1926" y="-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27CECE-A23B-4446-A880-7658D6EE82B5}" type="datetimeFigureOut">
              <a:rPr lang="cs-CZ" smtClean="0"/>
              <a:pPr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74A574-85B4-4A97-AECC-3F8B08B67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848600" cy="1927225"/>
          </a:xfrm>
        </p:spPr>
        <p:txBody>
          <a:bodyPr/>
          <a:lstStyle/>
          <a:p>
            <a:r>
              <a:rPr lang="cs-CZ" dirty="0" smtClean="0"/>
              <a:t>Změny kmenových samohlásek 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301208"/>
            <a:ext cx="7704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Vzdělávací materiál byl vytvořen v rámci projektu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127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908720"/>
            <a:ext cx="832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Změny v kořenu slovesa - </a:t>
            </a:r>
            <a:r>
              <a:rPr lang="cs-CZ" sz="2800" dirty="0" err="1" smtClean="0"/>
              <a:t>cambios</a:t>
            </a:r>
            <a:r>
              <a:rPr lang="cs-CZ" sz="2800" dirty="0" smtClean="0"/>
              <a:t> de la </a:t>
            </a:r>
            <a:r>
              <a:rPr lang="cs-CZ" sz="2800" dirty="0" err="1" smtClean="0"/>
              <a:t>raíz</a:t>
            </a:r>
            <a:r>
              <a:rPr lang="cs-CZ" sz="2800" dirty="0" smtClean="0"/>
              <a:t> </a:t>
            </a:r>
            <a:r>
              <a:rPr lang="cs-CZ" sz="2800" dirty="0" err="1" smtClean="0"/>
              <a:t>verbal</a:t>
            </a:r>
            <a:endParaRPr lang="cs-CZ" sz="2800" dirty="0"/>
          </a:p>
        </p:txBody>
      </p:sp>
      <p:sp>
        <p:nvSpPr>
          <p:cNvPr id="3" name="Obdélník se zakulaceným příčným rohem 2">
            <a:hlinkClick r:id="rId2" action="ppaction://hlinksldjump"/>
          </p:cNvPr>
          <p:cNvSpPr/>
          <p:nvPr/>
        </p:nvSpPr>
        <p:spPr>
          <a:xfrm>
            <a:off x="467544" y="1988840"/>
            <a:ext cx="2304256" cy="100811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E - IE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se zakulaceným příčným rohem 3">
            <a:hlinkClick r:id="rId3" action="ppaction://hlinksldjump"/>
          </p:cNvPr>
          <p:cNvSpPr/>
          <p:nvPr/>
        </p:nvSpPr>
        <p:spPr>
          <a:xfrm>
            <a:off x="3059832" y="1988840"/>
            <a:ext cx="2304256" cy="100811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O - UE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bdélník se zakulaceným příčným rohem 4">
            <a:hlinkClick r:id="rId4" action="ppaction://hlinksldjump"/>
          </p:cNvPr>
          <p:cNvSpPr/>
          <p:nvPr/>
        </p:nvSpPr>
        <p:spPr>
          <a:xfrm>
            <a:off x="5652120" y="1988840"/>
            <a:ext cx="2304256" cy="100811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E - I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1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08720"/>
            <a:ext cx="473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Verbos</a:t>
            </a:r>
            <a:r>
              <a:rPr lang="cs-CZ" sz="2800" dirty="0" smtClean="0"/>
              <a:t> con el </a:t>
            </a:r>
            <a:r>
              <a:rPr lang="cs-CZ" sz="2800" dirty="0" err="1" smtClean="0"/>
              <a:t>cambio</a:t>
            </a:r>
            <a:r>
              <a:rPr lang="cs-CZ" sz="2800" dirty="0" smtClean="0"/>
              <a:t> E - IE</a:t>
            </a:r>
            <a:endParaRPr lang="cs-CZ" sz="2800" dirty="0"/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467544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EMPEZAR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467544" y="27893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PENSAR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64955" y="3567395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QUERER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459777" y="515719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CERRAR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62366" y="43651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PREFERIR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2868121" y="4384111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ENCENDER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2850311" y="358637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SENTARSE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2843808" y="2777323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SENTIR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2843808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DESPERTARSE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2872284" y="5166838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PERDER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351384" y="5126448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ENTENDER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5345996" y="43651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ATENDER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5351384" y="3567395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CALENTAR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5351384" y="2777323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COMENZAR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5351384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MENTIR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EMP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771878" y="1372120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EMP</a:t>
            </a:r>
          </a:p>
        </p:txBody>
      </p:sp>
      <p:sp>
        <p:nvSpPr>
          <p:cNvPr id="4" name="Obdélník 3"/>
          <p:cNvSpPr/>
          <p:nvPr/>
        </p:nvSpPr>
        <p:spPr>
          <a:xfrm>
            <a:off x="771879" y="1954922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EMP</a:t>
            </a:r>
          </a:p>
        </p:txBody>
      </p:sp>
      <p:sp>
        <p:nvSpPr>
          <p:cNvPr id="5" name="Obdélník 4"/>
          <p:cNvSpPr/>
          <p:nvPr/>
        </p:nvSpPr>
        <p:spPr>
          <a:xfrm>
            <a:off x="786687" y="2539697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EMP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6687" y="3068181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EMP</a:t>
            </a:r>
          </a:p>
        </p:txBody>
      </p:sp>
      <p:sp>
        <p:nvSpPr>
          <p:cNvPr id="7" name="Obdélník 6"/>
          <p:cNvSpPr/>
          <p:nvPr/>
        </p:nvSpPr>
        <p:spPr>
          <a:xfrm>
            <a:off x="786687" y="3608830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EMP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22607" y="764703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822607" y="30681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846212" y="1956895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IE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861020" y="3607786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IE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846211" y="1372120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IE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63024" y="253969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18804" y="787345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ZO</a:t>
            </a:r>
            <a:endParaRPr lang="cs-CZ" sz="3200" b="1" dirty="0"/>
          </a:p>
        </p:txBody>
      </p:sp>
      <p:sp>
        <p:nvSpPr>
          <p:cNvPr id="15" name="Obdélník 14"/>
          <p:cNvSpPr/>
          <p:nvPr/>
        </p:nvSpPr>
        <p:spPr>
          <a:xfrm>
            <a:off x="2433613" y="139636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ZAS</a:t>
            </a:r>
            <a:endParaRPr lang="cs-CZ" sz="3200" b="1" dirty="0"/>
          </a:p>
        </p:txBody>
      </p:sp>
      <p:sp>
        <p:nvSpPr>
          <p:cNvPr id="16" name="Obdélník 15"/>
          <p:cNvSpPr/>
          <p:nvPr/>
        </p:nvSpPr>
        <p:spPr>
          <a:xfrm>
            <a:off x="2441246" y="1956895"/>
            <a:ext cx="731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ZA</a:t>
            </a:r>
            <a:endParaRPr lang="cs-CZ" sz="3200" b="1" dirty="0"/>
          </a:p>
        </p:txBody>
      </p:sp>
      <p:sp>
        <p:nvSpPr>
          <p:cNvPr id="17" name="Obdélník 16"/>
          <p:cNvSpPr/>
          <p:nvPr/>
        </p:nvSpPr>
        <p:spPr>
          <a:xfrm>
            <a:off x="2339615" y="2539226"/>
            <a:ext cx="1665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ZAMOS</a:t>
            </a:r>
            <a:endParaRPr lang="cs-CZ" sz="3200" b="1" dirty="0"/>
          </a:p>
        </p:txBody>
      </p:sp>
      <p:sp>
        <p:nvSpPr>
          <p:cNvPr id="18" name="Obdélník 17"/>
          <p:cNvSpPr/>
          <p:nvPr/>
        </p:nvSpPr>
        <p:spPr>
          <a:xfrm>
            <a:off x="2360123" y="3073095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ZÁIS</a:t>
            </a:r>
            <a:endParaRPr lang="cs-CZ" sz="3200" b="1" dirty="0"/>
          </a:p>
        </p:txBody>
      </p:sp>
      <p:sp>
        <p:nvSpPr>
          <p:cNvPr id="19" name="Obdélník 18"/>
          <p:cNvSpPr/>
          <p:nvPr/>
        </p:nvSpPr>
        <p:spPr>
          <a:xfrm>
            <a:off x="2451495" y="360883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ZAN</a:t>
            </a:r>
            <a:endParaRPr lang="cs-CZ" sz="3200" b="1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3993478" y="2443999"/>
            <a:ext cx="4320480" cy="1360946"/>
          </a:xfrm>
          <a:prstGeom prst="lef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Zde nepravidelnost neplatí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2" name="Šipka doleva 21">
            <a:hlinkClick r:id="rId2" action="ppaction://hlinksldjump"/>
          </p:cNvPr>
          <p:cNvSpPr/>
          <p:nvPr/>
        </p:nvSpPr>
        <p:spPr>
          <a:xfrm>
            <a:off x="971600" y="5013176"/>
            <a:ext cx="2507740" cy="1656184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Zpět na časování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3" name="Šipka doprava 22">
            <a:hlinkClick r:id="rId3" action="ppaction://hlinksldjump"/>
          </p:cNvPr>
          <p:cNvSpPr/>
          <p:nvPr/>
        </p:nvSpPr>
        <p:spPr>
          <a:xfrm>
            <a:off x="4355976" y="5013176"/>
            <a:ext cx="2448272" cy="1656184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Jít dál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846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80728"/>
            <a:ext cx="481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Verbos</a:t>
            </a:r>
            <a:r>
              <a:rPr lang="cs-CZ" sz="2800" dirty="0" smtClean="0"/>
              <a:t> con el </a:t>
            </a:r>
            <a:r>
              <a:rPr lang="cs-CZ" sz="2800" dirty="0" err="1" smtClean="0"/>
              <a:t>cambio</a:t>
            </a:r>
            <a:r>
              <a:rPr lang="cs-CZ" sz="2800" dirty="0" smtClean="0"/>
              <a:t> O - UE</a:t>
            </a:r>
            <a:endParaRPr lang="cs-CZ" sz="2800" dirty="0"/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467544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ALMORZAR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3254152" y="20033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MORIR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5868144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VOLAR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467544" y="279962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CONTAR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254152" y="279962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PODER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5868144" y="279962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SOLER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475613" y="36317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COSTAR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254152" y="36317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PROBAR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5868144" y="36460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ACORDAR(SE)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475613" y="44657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ENCONTRAR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3260989" y="44657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RECORDAR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5868144" y="44657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MOVER(SE)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475613" y="5301208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DORMIR(SE)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6" name="Obdélník se zakulaceným příčným rohem 15">
            <a:hlinkClick r:id="rId2" action="ppaction://hlinksldjump"/>
          </p:cNvPr>
          <p:cNvSpPr/>
          <p:nvPr/>
        </p:nvSpPr>
        <p:spPr>
          <a:xfrm>
            <a:off x="5871789" y="5295623"/>
            <a:ext cx="1872208" cy="648072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JUGAR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3254152" y="5301208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RESOLVER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0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1314" y="78734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251314" y="138597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1251314" y="195689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1251314" y="254167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1267909" y="307309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1267909" y="360883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D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822607" y="764703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863024" y="3068180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O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846212" y="1956895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861020" y="3607786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846211" y="1372120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863024" y="2539696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O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08364" y="764702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RMO</a:t>
            </a:r>
            <a:endParaRPr lang="cs-CZ" sz="3200" b="1" dirty="0"/>
          </a:p>
        </p:txBody>
      </p:sp>
      <p:sp>
        <p:nvSpPr>
          <p:cNvPr id="15" name="Obdélník 14"/>
          <p:cNvSpPr/>
          <p:nvPr/>
        </p:nvSpPr>
        <p:spPr>
          <a:xfrm>
            <a:off x="2576491" y="1361736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RMES</a:t>
            </a:r>
            <a:endParaRPr lang="cs-CZ" sz="3200" b="1" dirty="0"/>
          </a:p>
        </p:txBody>
      </p:sp>
      <p:sp>
        <p:nvSpPr>
          <p:cNvPr id="16" name="Obdélník 15"/>
          <p:cNvSpPr/>
          <p:nvPr/>
        </p:nvSpPr>
        <p:spPr>
          <a:xfrm>
            <a:off x="2623109" y="1956895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RME</a:t>
            </a:r>
            <a:endParaRPr lang="cs-CZ" sz="3200" b="1" dirty="0"/>
          </a:p>
        </p:txBody>
      </p:sp>
      <p:sp>
        <p:nvSpPr>
          <p:cNvPr id="17" name="Obdélník 16"/>
          <p:cNvSpPr/>
          <p:nvPr/>
        </p:nvSpPr>
        <p:spPr>
          <a:xfrm>
            <a:off x="2339615" y="2539226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RMIMOS</a:t>
            </a:r>
            <a:endParaRPr lang="cs-CZ" sz="3200" b="1" dirty="0"/>
          </a:p>
        </p:txBody>
      </p:sp>
      <p:sp>
        <p:nvSpPr>
          <p:cNvPr id="18" name="Obdélník 17"/>
          <p:cNvSpPr/>
          <p:nvPr/>
        </p:nvSpPr>
        <p:spPr>
          <a:xfrm>
            <a:off x="2360123" y="3073095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RMÍS</a:t>
            </a:r>
            <a:endParaRPr lang="cs-CZ" sz="3200" b="1" dirty="0"/>
          </a:p>
        </p:txBody>
      </p:sp>
      <p:sp>
        <p:nvSpPr>
          <p:cNvPr id="19" name="Obdélník 18"/>
          <p:cNvSpPr/>
          <p:nvPr/>
        </p:nvSpPr>
        <p:spPr>
          <a:xfrm>
            <a:off x="2601546" y="3608830"/>
            <a:ext cx="1393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RMEN</a:t>
            </a:r>
            <a:endParaRPr lang="cs-CZ" sz="3200" b="1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3993478" y="2443999"/>
            <a:ext cx="4320480" cy="1360946"/>
          </a:xfrm>
          <a:prstGeom prst="lef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Zde nepravidelnost neplatí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2" name="Šipka doleva 21">
            <a:hlinkClick r:id="rId2" action="ppaction://hlinksldjump"/>
          </p:cNvPr>
          <p:cNvSpPr/>
          <p:nvPr/>
        </p:nvSpPr>
        <p:spPr>
          <a:xfrm>
            <a:off x="971600" y="5013176"/>
            <a:ext cx="2507740" cy="1656184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Zpět na časování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3" name="Šipka doprava 22">
            <a:hlinkClick r:id="rId3" action="ppaction://hlinksldjump"/>
          </p:cNvPr>
          <p:cNvSpPr/>
          <p:nvPr/>
        </p:nvSpPr>
        <p:spPr>
          <a:xfrm>
            <a:off x="4355976" y="5013176"/>
            <a:ext cx="2448272" cy="1656184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Jít dál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4874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05273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Cambios</a:t>
            </a:r>
            <a:r>
              <a:rPr lang="cs-CZ" sz="2800" dirty="0" smtClean="0"/>
              <a:t> E - I</a:t>
            </a:r>
            <a:endParaRPr lang="cs-CZ" sz="2800" dirty="0"/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467544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PEDIR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436699" y="2770076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SEGUIR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47043" y="35513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VESTIR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467544" y="43651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REPETIR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55281" y="515719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DESPEDIR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3101752" y="2770076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CONSEGUIR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3084373" y="19888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ELEGIR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084373" y="43651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MEDIR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3084373" y="355131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DECIR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3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00961" y="81442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576354" y="1396363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1600961" y="192983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1600961" y="2514613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1600961" y="3075577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1634200" y="364577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S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2564" y="787344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I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59741" y="3084241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67956" y="1981137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I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135133" y="3607785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I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167956" y="1372120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I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058475" y="253969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18804" y="787345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GO</a:t>
            </a:r>
            <a:endParaRPr lang="cs-CZ" sz="3200" b="1" dirty="0"/>
          </a:p>
        </p:txBody>
      </p:sp>
      <p:sp>
        <p:nvSpPr>
          <p:cNvPr id="15" name="Obdélník 14"/>
          <p:cNvSpPr/>
          <p:nvPr/>
        </p:nvSpPr>
        <p:spPr>
          <a:xfrm>
            <a:off x="2433613" y="1396363"/>
            <a:ext cx="1348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GUES</a:t>
            </a:r>
            <a:endParaRPr lang="cs-CZ" sz="3200" b="1" dirty="0"/>
          </a:p>
        </p:txBody>
      </p:sp>
      <p:sp>
        <p:nvSpPr>
          <p:cNvPr id="16" name="Obdélník 15"/>
          <p:cNvSpPr/>
          <p:nvPr/>
        </p:nvSpPr>
        <p:spPr>
          <a:xfrm>
            <a:off x="2466436" y="1981138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GUE</a:t>
            </a:r>
            <a:endParaRPr lang="cs-CZ" sz="3200" b="1" dirty="0"/>
          </a:p>
        </p:txBody>
      </p:sp>
      <p:sp>
        <p:nvSpPr>
          <p:cNvPr id="17" name="Obdélník 16"/>
          <p:cNvSpPr/>
          <p:nvPr/>
        </p:nvSpPr>
        <p:spPr>
          <a:xfrm>
            <a:off x="2418804" y="2541670"/>
            <a:ext cx="1848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GUIMOS</a:t>
            </a:r>
            <a:endParaRPr lang="cs-CZ" sz="3200" b="1" dirty="0"/>
          </a:p>
        </p:txBody>
      </p:sp>
      <p:sp>
        <p:nvSpPr>
          <p:cNvPr id="18" name="Obdélník 17"/>
          <p:cNvSpPr/>
          <p:nvPr/>
        </p:nvSpPr>
        <p:spPr>
          <a:xfrm>
            <a:off x="2433613" y="3073095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GUÍS</a:t>
            </a:r>
            <a:endParaRPr lang="cs-CZ" sz="3200" b="1" dirty="0"/>
          </a:p>
        </p:txBody>
      </p:sp>
      <p:sp>
        <p:nvSpPr>
          <p:cNvPr id="19" name="Obdélník 18"/>
          <p:cNvSpPr/>
          <p:nvPr/>
        </p:nvSpPr>
        <p:spPr>
          <a:xfrm>
            <a:off x="2451495" y="3608830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GUEN</a:t>
            </a:r>
            <a:endParaRPr lang="cs-CZ" sz="3200" b="1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4267386" y="2443999"/>
            <a:ext cx="4046571" cy="1360946"/>
          </a:xfrm>
          <a:prstGeom prst="lef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Zde nepravidelnost neplatí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2" name="Šipka doleva 21">
            <a:hlinkClick r:id="rId2" action="ppaction://hlinksldjump"/>
          </p:cNvPr>
          <p:cNvSpPr/>
          <p:nvPr/>
        </p:nvSpPr>
        <p:spPr>
          <a:xfrm>
            <a:off x="971600" y="5013176"/>
            <a:ext cx="2507740" cy="1656184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Zpět na časování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3" name="Šipka doprava 22"/>
          <p:cNvSpPr/>
          <p:nvPr/>
        </p:nvSpPr>
        <p:spPr>
          <a:xfrm>
            <a:off x="4355976" y="5013176"/>
            <a:ext cx="2448272" cy="1656184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Jít na test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4874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1115616" y="191683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EMPEZAR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115616" y="271730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DECIR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113027" y="3495387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TENER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971600" y="5085184"/>
            <a:ext cx="2008457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ENCENDER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110438" y="4293096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DORMIR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516193" y="4312103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JUGAR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3498383" y="3514364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SEGUIR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3491880" y="2705315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SENTIR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491880" y="191683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ENCONTRAR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3520356" y="509483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VENIR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5999456" y="5054440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ENTENDER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994068" y="4293096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ATENDER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5999456" y="3495387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CALENTAR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5999456" y="2705315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COMENZAR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5999456" y="1916832"/>
            <a:ext cx="1872208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VOLAR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</TotalTime>
  <Words>181</Words>
  <Application>Microsoft Office PowerPoint</Application>
  <PresentationFormat>Předvádění na obrazovce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Přehlednost</vt:lpstr>
      <vt:lpstr>Změny kmenových samohlásek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kmenových samohlásek</dc:title>
  <dc:creator>učebna 320</dc:creator>
  <cp:lastModifiedBy>SGO D</cp:lastModifiedBy>
  <cp:revision>18</cp:revision>
  <dcterms:created xsi:type="dcterms:W3CDTF">2013-02-09T14:27:08Z</dcterms:created>
  <dcterms:modified xsi:type="dcterms:W3CDTF">2014-01-16T07:51:27Z</dcterms:modified>
</cp:coreProperties>
</file>