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50C242B-DFDA-4977-BBE9-BBD7957D4BAE}" type="datetimeFigureOut">
              <a:rPr lang="cs-CZ" smtClean="0"/>
              <a:pPr/>
              <a:t>1. 3. 2015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28F7EB2-5A92-423D-BA5D-5AD37BF234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42B-DFDA-4977-BBE9-BBD7957D4BAE}" type="datetimeFigureOut">
              <a:rPr lang="cs-CZ" smtClean="0"/>
              <a:pPr/>
              <a:t>1. 3. 2015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7EB2-5A92-423D-BA5D-5AD37BF234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42B-DFDA-4977-BBE9-BBD7957D4BAE}" type="datetimeFigureOut">
              <a:rPr lang="cs-CZ" smtClean="0"/>
              <a:pPr/>
              <a:t>1. 3. 2015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7EB2-5A92-423D-BA5D-5AD37BF234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42B-DFDA-4977-BBE9-BBD7957D4BAE}" type="datetimeFigureOut">
              <a:rPr lang="cs-CZ" smtClean="0"/>
              <a:pPr/>
              <a:t>1. 3. 2015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7EB2-5A92-423D-BA5D-5AD37BF234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50C242B-DFDA-4977-BBE9-BBD7957D4BAE}" type="datetimeFigureOut">
              <a:rPr lang="cs-CZ" smtClean="0"/>
              <a:pPr/>
              <a:t>1. 3. 2015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28F7EB2-5A92-423D-BA5D-5AD37BF234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42B-DFDA-4977-BBE9-BBD7957D4BAE}" type="datetimeFigureOut">
              <a:rPr lang="cs-CZ" smtClean="0"/>
              <a:pPr/>
              <a:t>1. 3. 2015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7EB2-5A92-423D-BA5D-5AD37BF234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42B-DFDA-4977-BBE9-BBD7957D4BAE}" type="datetimeFigureOut">
              <a:rPr lang="cs-CZ" smtClean="0"/>
              <a:pPr/>
              <a:t>1. 3. 2015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7EB2-5A92-423D-BA5D-5AD37BF234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42B-DFDA-4977-BBE9-BBD7957D4BAE}" type="datetimeFigureOut">
              <a:rPr lang="cs-CZ" smtClean="0"/>
              <a:pPr/>
              <a:t>1. 3. 2015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7EB2-5A92-423D-BA5D-5AD37BF234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42B-DFDA-4977-BBE9-BBD7957D4BAE}" type="datetimeFigureOut">
              <a:rPr lang="cs-CZ" smtClean="0"/>
              <a:pPr/>
              <a:t>1. 3. 2015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7EB2-5A92-423D-BA5D-5AD37BF234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42B-DFDA-4977-BBE9-BBD7957D4BAE}" type="datetimeFigureOut">
              <a:rPr lang="cs-CZ" smtClean="0"/>
              <a:pPr/>
              <a:t>1. 3. 2015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7EB2-5A92-423D-BA5D-5AD37BF234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42B-DFDA-4977-BBE9-BBD7957D4BAE}" type="datetimeFigureOut">
              <a:rPr lang="cs-CZ" smtClean="0"/>
              <a:pPr/>
              <a:t>1. 3. 2015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7EB2-5A92-423D-BA5D-5AD37BF234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C242B-DFDA-4977-BBE9-BBD7957D4BAE}" type="datetimeFigureOut">
              <a:rPr lang="cs-CZ" smtClean="0"/>
              <a:pPr/>
              <a:t>1. 3. 2015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8F7EB2-5A92-423D-BA5D-5AD37BF234B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cabosaurus.cz/" TargetMode="External"/><Relationship Id="rId2" Type="http://schemas.openxmlformats.org/officeDocument/2006/relationships/hyperlink" Target="http://www.vocs.c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Verbos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presente</a:t>
            </a:r>
            <a:r>
              <a:rPr lang="cs-CZ" dirty="0" smtClean="0"/>
              <a:t> de </a:t>
            </a:r>
            <a:r>
              <a:rPr lang="cs-CZ" dirty="0" err="1" smtClean="0"/>
              <a:t>indicativo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Lukáš Dittrich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500298" y="171448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estudiar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857752" y="171448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aprender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7143768" y="171448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escribir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500298" y="928670"/>
            <a:ext cx="1785950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Studovat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857752" y="928670"/>
            <a:ext cx="1785950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Naučit 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143768" y="928670"/>
            <a:ext cx="1785950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Psát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000364" y="214290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-AR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214942" y="214290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-ER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7643834" y="214290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-IR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14282" y="2428868"/>
            <a:ext cx="714380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yo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14282" y="3071810"/>
            <a:ext cx="714380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tú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14282" y="3643314"/>
            <a:ext cx="1500198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ella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Vd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14282" y="4286256"/>
            <a:ext cx="1500198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nosotros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14282" y="4857760"/>
            <a:ext cx="1500198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vosotros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14282" y="5429264"/>
            <a:ext cx="1500198" cy="7143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Ellos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ellas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Vds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214942" y="2357430"/>
            <a:ext cx="1143008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786050" y="3071810"/>
            <a:ext cx="1143008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AS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286512" y="3071810"/>
            <a:ext cx="1143008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786050" y="3643314"/>
            <a:ext cx="1143008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286512" y="3643314"/>
            <a:ext cx="1143008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786050" y="4214818"/>
            <a:ext cx="1143008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AMOS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143504" y="4214818"/>
            <a:ext cx="1143008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EMOS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7500958" y="4214818"/>
            <a:ext cx="1143008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IMOS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786050" y="4786322"/>
            <a:ext cx="1143008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ÁIS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5143504" y="4786322"/>
            <a:ext cx="1143008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ÉIS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7500958" y="4786322"/>
            <a:ext cx="1143008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ÍS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2786050" y="5429264"/>
            <a:ext cx="1143008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AN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6357950" y="5429264"/>
            <a:ext cx="1143008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FF00"/>
                </a:solidFill>
              </a:rPr>
              <a:t>EN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00364" y="214290"/>
            <a:ext cx="2571768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Irregularidades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857224" y="2000240"/>
            <a:ext cx="928694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-GO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4282" y="2071678"/>
            <a:ext cx="700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1. </a:t>
            </a:r>
            <a:r>
              <a:rPr lang="cs-CZ" b="1" dirty="0" err="1" smtClean="0"/>
              <a:t>sg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2500298" y="1357298"/>
            <a:ext cx="1285884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dělat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858016" y="1357298"/>
            <a:ext cx="1285884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říct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43438" y="1357298"/>
            <a:ext cx="1285884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285984" y="200024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HAGO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429124" y="200024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TENGO*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643702" y="200024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DIGO**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285984" y="257174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HACES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429124" y="257174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TIENES*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643702" y="257174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DICES**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285984" y="314324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HACE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429124" y="314324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TIENE*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643702" y="314324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DICE**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285984" y="371475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HACEMOS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429124" y="371475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TENEMOS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6643702" y="371475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DECIMOS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857224" y="2571744"/>
            <a:ext cx="1071570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-IE</a:t>
            </a:r>
            <a:r>
              <a:rPr lang="cs-CZ" b="1" dirty="0" smtClean="0">
                <a:solidFill>
                  <a:schemeClr val="tx1"/>
                </a:solidFill>
              </a:rPr>
              <a:t>*, I**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14282" y="2571744"/>
            <a:ext cx="700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2. </a:t>
            </a:r>
            <a:r>
              <a:rPr lang="cs-CZ" b="1" dirty="0" err="1" smtClean="0"/>
              <a:t>sg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27" name="Zaoblený obdélník 26"/>
          <p:cNvSpPr/>
          <p:nvPr/>
        </p:nvSpPr>
        <p:spPr>
          <a:xfrm>
            <a:off x="857224" y="3143248"/>
            <a:ext cx="1071570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-IE</a:t>
            </a:r>
            <a:r>
              <a:rPr lang="cs-CZ" b="1" dirty="0" smtClean="0">
                <a:solidFill>
                  <a:schemeClr val="tx1"/>
                </a:solidFill>
              </a:rPr>
              <a:t>*, I**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14282" y="3143248"/>
            <a:ext cx="700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3. </a:t>
            </a:r>
            <a:r>
              <a:rPr lang="cs-CZ" b="1" dirty="0" err="1" smtClean="0"/>
              <a:t>sg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85720" y="385762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1.pl.</a:t>
            </a:r>
            <a:endParaRPr lang="cs-CZ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85720" y="435769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2</a:t>
            </a:r>
            <a:r>
              <a:rPr lang="cs-CZ" b="1" dirty="0" smtClean="0"/>
              <a:t>.pl.</a:t>
            </a:r>
            <a:endParaRPr lang="cs-CZ" b="1" dirty="0"/>
          </a:p>
        </p:txBody>
      </p:sp>
      <p:sp>
        <p:nvSpPr>
          <p:cNvPr id="34" name="Zaoblený obdélník 33"/>
          <p:cNvSpPr/>
          <p:nvPr/>
        </p:nvSpPr>
        <p:spPr>
          <a:xfrm>
            <a:off x="2285984" y="428625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HACÉIS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4429124" y="428625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TENÉIS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6643702" y="428625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DECÍS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928662" y="4929198"/>
            <a:ext cx="1071570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-IE</a:t>
            </a:r>
            <a:r>
              <a:rPr lang="cs-CZ" b="1" dirty="0" smtClean="0">
                <a:solidFill>
                  <a:schemeClr val="tx1"/>
                </a:solidFill>
              </a:rPr>
              <a:t>*, I**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285720" y="4929198"/>
            <a:ext cx="674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3. </a:t>
            </a:r>
            <a:r>
              <a:rPr lang="cs-CZ" b="1" dirty="0" err="1" smtClean="0"/>
              <a:t>pl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9" name="Zaoblený obdélník 38"/>
          <p:cNvSpPr/>
          <p:nvPr/>
        </p:nvSpPr>
        <p:spPr>
          <a:xfrm>
            <a:off x="2285984" y="485776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HACEN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4429124" y="485776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TIENEN*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6643702" y="485776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DICEN**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857224" y="3714752"/>
            <a:ext cx="1071570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857224" y="4286256"/>
            <a:ext cx="1071570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38" grpId="0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28596" y="928670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mluvit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28596" y="1571612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poslouchat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28596" y="2214554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vědět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28596" y="2857496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rozumět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28596" y="350043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dělat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28596" y="4143380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28596" y="4786322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číst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28596" y="5429264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říct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714612" y="285728"/>
            <a:ext cx="714380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yo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643438" y="285728"/>
            <a:ext cx="714380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tú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500826" y="285728"/>
            <a:ext cx="1500198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Él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ella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Vd</a:t>
            </a:r>
            <a:r>
              <a:rPr lang="cs-CZ" sz="2000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286248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286248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ENTIENDES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214546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214546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TENGO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357950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357950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SABE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4214810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214810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HABLAS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6357950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6357950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DICE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143108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2143108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ESCUCHO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357950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6357950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HACE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4286248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286248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LEES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214546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214546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HAGO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6357950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6357950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HABLA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2143108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2143108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SÉ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4286248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4286248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DICES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2214546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2214546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ENTIENDO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6357950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6357950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LEE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4286248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4286248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TIENES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6357950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6357950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ESCUCHA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2214546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2214546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LEO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6357950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6357950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ENTIENDE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4214810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4214810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ESCUCHAS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2214546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2214546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DIGO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4357686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4357686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HACES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6357950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6357950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TIENE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4286248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4286248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SABES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2143108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3" name="Zaoblený obdélník 62"/>
          <p:cNvSpPr/>
          <p:nvPr/>
        </p:nvSpPr>
        <p:spPr>
          <a:xfrm>
            <a:off x="2143108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HABLO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28596" y="928670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mluvit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28596" y="1571612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poslouchat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28596" y="2214554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vědět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28596" y="2857496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rozumět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28596" y="350043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dělat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28596" y="4143380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28596" y="4786322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číst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28596" y="5429264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říct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143108" y="285728"/>
            <a:ext cx="171451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nosotros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214810" y="285728"/>
            <a:ext cx="1714512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vosotros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500826" y="285728"/>
            <a:ext cx="2286016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Ellos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ellas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Vds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286248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286248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ENTENDÉIS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214546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214546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TENEMOS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357950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357950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SABEN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4214810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214810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HABLÁIS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6357950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6357950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DICEN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143108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2143108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FF00"/>
                </a:solidFill>
              </a:rPr>
              <a:t>ESCUCHAMOS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357950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6357950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HACEN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4286248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286248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LEÉIS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214546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214546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HACEMOS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6357950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6357950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HABLAN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2143108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2143108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SABEMOS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4286248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4286248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DECÍS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2214546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2214546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FF00"/>
                </a:solidFill>
              </a:rPr>
              <a:t>ENTENDEMOS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6357950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6357950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LEEN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4286248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4286248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TENÉIS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6357950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6357950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ESCUCHAN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2214546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2214546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LEEMOS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6357950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6357950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ENTIENDEN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4214810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4214810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ESCUCHÁIS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2214546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2214546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DECIMOS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4357686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4357686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HACÉIS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6357950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6357950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TIENEN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4286248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4286248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SABÉIS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2143108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3" name="Zaoblený obdélník 62"/>
          <p:cNvSpPr/>
          <p:nvPr/>
        </p:nvSpPr>
        <p:spPr>
          <a:xfrm>
            <a:off x="2143108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HABLAMOS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00364" y="214290"/>
            <a:ext cx="2571768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Irregularidades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28596" y="928670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chtít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28596" y="1571612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potřebovat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28596" y="2214554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znát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28596" y="2857496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začít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28596" y="350043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přijít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28596" y="4143380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h</a:t>
            </a:r>
            <a:r>
              <a:rPr lang="cs-CZ" sz="2000" b="1" dirty="0" smtClean="0">
                <a:solidFill>
                  <a:schemeClr val="tx1"/>
                </a:solidFill>
              </a:rPr>
              <a:t>rát si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28596" y="4786322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vidět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28596" y="5429264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jít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071670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QUERER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071670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NECESITAR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071670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CONOCER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071670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EMPEZAR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071670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VENIR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071670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JUGAR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071670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VER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071670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IR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071934" y="928670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071934" y="1571612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071934" y="2214554"/>
            <a:ext cx="1285884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ZC (1.sg.)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4071934" y="2857496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4071934" y="3500438"/>
            <a:ext cx="1143008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GO, IE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4071934" y="4143380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U</a:t>
            </a:r>
            <a:r>
              <a:rPr lang="cs-CZ" sz="2000" b="1" dirty="0" smtClean="0">
                <a:solidFill>
                  <a:schemeClr val="tx1"/>
                </a:solidFill>
              </a:rPr>
              <a:t>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071934" y="4786322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veo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4786314" y="4786322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ves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5500694" y="4786322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6215074" y="4786322"/>
            <a:ext cx="100013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vemos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7286644" y="4786322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veis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8001024" y="4786322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ven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4071934" y="5429264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voy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4786314" y="5429264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vas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5500694" y="5429264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va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6215074" y="5429264"/>
            <a:ext cx="100013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vamos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7286644" y="5429264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vais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8001024" y="5429264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van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57158" y="28572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chci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928794" y="28572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potřebuješ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500430" y="28572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známe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072066" y="28572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začnou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715140" y="28572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přijdu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57158" y="100010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hrají si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928794" y="100010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vidíš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571868" y="100010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jdeme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143504" y="100010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chcete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715140" y="100010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potřebuji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57158" y="171448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znám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1928794" y="171448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začneš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71868" y="171448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přijde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143504" y="171448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hrajeme si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786578" y="171448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vidíme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57158" y="28572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quiero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1928794" y="28572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necesitas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500430" y="28572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rgbClr val="FFFF00"/>
                </a:solidFill>
              </a:rPr>
              <a:t>conocemos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072066" y="28572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empiezan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715140" y="28572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vengo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57158" y="100010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juegan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928794" y="100010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ves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571868" y="100010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vamos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5143504" y="100010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queréis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715140" y="100010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necesito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357158" y="171448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conozco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1928794" y="171448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empiezas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571868" y="171448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viene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5143504" y="171448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jugamos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6786578" y="171448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vemos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389403" y="242886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jdu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1961039" y="242886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vidím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3532675" y="242886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přijdete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5187490" y="242886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začneme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6747385" y="242886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rozumíš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389403" y="314324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čtou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1961039" y="314324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říká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3604113" y="314324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děláš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5175749" y="314324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máte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6747385" y="314324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vím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389403" y="385762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mluvím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1961039" y="385762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u</a:t>
            </a:r>
            <a:r>
              <a:rPr lang="cs-CZ" sz="2000" b="1" dirty="0" smtClean="0">
                <a:solidFill>
                  <a:schemeClr val="tx1"/>
                </a:solidFill>
              </a:rPr>
              <a:t>čí 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3604113" y="385762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říkám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5175749" y="385762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dělám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6818823" y="385762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Rozumí (oni)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389403" y="242886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voy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1961039" y="242886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veo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3532675" y="242886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rgbClr val="FFFF00"/>
                </a:solidFill>
              </a:rPr>
              <a:t>venís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5143503" y="2428868"/>
            <a:ext cx="1389567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rgbClr val="FFFF00"/>
                </a:solidFill>
              </a:rPr>
              <a:t>empezamos</a:t>
            </a:r>
            <a:endParaRPr lang="cs-CZ" sz="1700" b="1" dirty="0">
              <a:solidFill>
                <a:srgbClr val="FFFF00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6735643" y="242886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entiendes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389403" y="314324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leen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1961039" y="314324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dice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3571868" y="314324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haces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5159625" y="314324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tenéis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6747385" y="314324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sé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389403" y="385762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hablo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1961039" y="385762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aprende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3604113" y="3848113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digo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5175086" y="385762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hago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6818823" y="385762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entienden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63" name="Zaoblený obdélník 62"/>
          <p:cNvSpPr/>
          <p:nvPr/>
        </p:nvSpPr>
        <p:spPr>
          <a:xfrm>
            <a:off x="433907" y="457200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učím 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4" name="Zaoblený obdélník 63"/>
          <p:cNvSpPr/>
          <p:nvPr/>
        </p:nvSpPr>
        <p:spPr>
          <a:xfrm>
            <a:off x="2005543" y="457200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čteš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5" name="Zaoblený obdélník 64"/>
          <p:cNvSpPr/>
          <p:nvPr/>
        </p:nvSpPr>
        <p:spPr>
          <a:xfrm>
            <a:off x="3577179" y="457200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přijdeme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6" name="Zaoblený obdélník 65"/>
          <p:cNvSpPr/>
          <p:nvPr/>
        </p:nvSpPr>
        <p:spPr>
          <a:xfrm>
            <a:off x="5231994" y="457200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začnu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7" name="Zaoblený obdélník 66"/>
          <p:cNvSpPr/>
          <p:nvPr/>
        </p:nvSpPr>
        <p:spPr>
          <a:xfrm>
            <a:off x="6791889" y="457200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jdou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8" name="Zaoblený obdélník 67"/>
          <p:cNvSpPr/>
          <p:nvPr/>
        </p:nvSpPr>
        <p:spPr>
          <a:xfrm>
            <a:off x="433907" y="528638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700" b="1" dirty="0" smtClean="0">
                <a:solidFill>
                  <a:schemeClr val="tx1"/>
                </a:solidFill>
              </a:rPr>
              <a:t>posloucháš</a:t>
            </a:r>
            <a:endParaRPr lang="cs-CZ" sz="1700" b="1" dirty="0">
              <a:solidFill>
                <a:schemeClr val="tx1"/>
              </a:solidFill>
            </a:endParaRPr>
          </a:p>
        </p:txBody>
      </p:sp>
      <p:sp>
        <p:nvSpPr>
          <p:cNvPr id="69" name="Zaoblený obdélník 68"/>
          <p:cNvSpPr/>
          <p:nvPr/>
        </p:nvSpPr>
        <p:spPr>
          <a:xfrm>
            <a:off x="2005543" y="528638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říkáte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0" name="Zaoblený obdélník 69"/>
          <p:cNvSpPr/>
          <p:nvPr/>
        </p:nvSpPr>
        <p:spPr>
          <a:xfrm>
            <a:off x="3648617" y="528638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rozumíme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1" name="Zaoblený obdélník 70"/>
          <p:cNvSpPr/>
          <p:nvPr/>
        </p:nvSpPr>
        <p:spPr>
          <a:xfrm>
            <a:off x="5220253" y="528638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vědí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2" name="Zaoblený obdélník 71"/>
          <p:cNvSpPr/>
          <p:nvPr/>
        </p:nvSpPr>
        <p:spPr>
          <a:xfrm>
            <a:off x="6791889" y="528638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chceš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3" name="Zaoblený obdélník 72"/>
          <p:cNvSpPr/>
          <p:nvPr/>
        </p:nvSpPr>
        <p:spPr>
          <a:xfrm>
            <a:off x="433907" y="600076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znáš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4" name="Zaoblený obdélník 73"/>
          <p:cNvSpPr/>
          <p:nvPr/>
        </p:nvSpPr>
        <p:spPr>
          <a:xfrm>
            <a:off x="2005543" y="600076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mám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5" name="Zaoblený obdélník 74"/>
          <p:cNvSpPr/>
          <p:nvPr/>
        </p:nvSpPr>
        <p:spPr>
          <a:xfrm>
            <a:off x="3648617" y="600076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jdete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6" name="Zaoblený obdélník 75"/>
          <p:cNvSpPr/>
          <p:nvPr/>
        </p:nvSpPr>
        <p:spPr>
          <a:xfrm>
            <a:off x="5220253" y="600076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hraju si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7" name="Zaoblený obdélník 76"/>
          <p:cNvSpPr/>
          <p:nvPr/>
        </p:nvSpPr>
        <p:spPr>
          <a:xfrm>
            <a:off x="6863327" y="600076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řeknou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8" name="Zaoblený obdélník 77"/>
          <p:cNvSpPr/>
          <p:nvPr/>
        </p:nvSpPr>
        <p:spPr>
          <a:xfrm>
            <a:off x="443722" y="457200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aprendo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79" name="Zaoblený obdélník 78"/>
          <p:cNvSpPr/>
          <p:nvPr/>
        </p:nvSpPr>
        <p:spPr>
          <a:xfrm>
            <a:off x="2011119" y="457200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lees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80" name="Zaoblený obdélník 79"/>
          <p:cNvSpPr/>
          <p:nvPr/>
        </p:nvSpPr>
        <p:spPr>
          <a:xfrm>
            <a:off x="3583050" y="4574232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venimos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81" name="Zaoblený obdélník 80"/>
          <p:cNvSpPr/>
          <p:nvPr/>
        </p:nvSpPr>
        <p:spPr>
          <a:xfrm>
            <a:off x="5201126" y="4572008"/>
            <a:ext cx="1389567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700" b="1" dirty="0" err="1" smtClean="0">
                <a:solidFill>
                  <a:srgbClr val="FFFF00"/>
                </a:solidFill>
              </a:rPr>
              <a:t>empiezo</a:t>
            </a:r>
            <a:endParaRPr lang="cs-CZ" sz="1700" b="1" dirty="0">
              <a:solidFill>
                <a:srgbClr val="FFFF00"/>
              </a:solidFill>
            </a:endParaRPr>
          </a:p>
        </p:txBody>
      </p:sp>
      <p:sp>
        <p:nvSpPr>
          <p:cNvPr id="82" name="Zaoblený obdélník 81"/>
          <p:cNvSpPr/>
          <p:nvPr/>
        </p:nvSpPr>
        <p:spPr>
          <a:xfrm>
            <a:off x="6786578" y="457200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van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83" name="Zaoblený obdélník 82"/>
          <p:cNvSpPr/>
          <p:nvPr/>
        </p:nvSpPr>
        <p:spPr>
          <a:xfrm>
            <a:off x="417783" y="528638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escuchas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84" name="Zaoblený obdélník 83"/>
          <p:cNvSpPr/>
          <p:nvPr/>
        </p:nvSpPr>
        <p:spPr>
          <a:xfrm>
            <a:off x="1989419" y="528638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decís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85" name="Zaoblený obdélník 84"/>
          <p:cNvSpPr/>
          <p:nvPr/>
        </p:nvSpPr>
        <p:spPr>
          <a:xfrm>
            <a:off x="3658947" y="5288612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b="1" dirty="0" err="1" smtClean="0">
                <a:solidFill>
                  <a:srgbClr val="FFFF00"/>
                </a:solidFill>
              </a:rPr>
              <a:t>entendemos</a:t>
            </a:r>
            <a:endParaRPr lang="cs-CZ" sz="1500" b="1" dirty="0">
              <a:solidFill>
                <a:srgbClr val="FFFF00"/>
              </a:solidFill>
            </a:endParaRPr>
          </a:p>
        </p:txBody>
      </p:sp>
      <p:sp>
        <p:nvSpPr>
          <p:cNvPr id="86" name="Zaoblený obdélník 85"/>
          <p:cNvSpPr/>
          <p:nvPr/>
        </p:nvSpPr>
        <p:spPr>
          <a:xfrm>
            <a:off x="5209923" y="528638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saben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87" name="Zaoblený obdélník 86"/>
          <p:cNvSpPr/>
          <p:nvPr/>
        </p:nvSpPr>
        <p:spPr>
          <a:xfrm>
            <a:off x="6786309" y="5285994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quieres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88" name="Zaoblený obdélník 87"/>
          <p:cNvSpPr/>
          <p:nvPr/>
        </p:nvSpPr>
        <p:spPr>
          <a:xfrm>
            <a:off x="430903" y="600076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conoces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89" name="Zaoblený obdélník 88"/>
          <p:cNvSpPr/>
          <p:nvPr/>
        </p:nvSpPr>
        <p:spPr>
          <a:xfrm>
            <a:off x="2005543" y="6000768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tengo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90" name="Zaoblený obdélník 89"/>
          <p:cNvSpPr/>
          <p:nvPr/>
        </p:nvSpPr>
        <p:spPr>
          <a:xfrm>
            <a:off x="3645613" y="6010283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vais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91" name="Zaoblený obdélník 90"/>
          <p:cNvSpPr/>
          <p:nvPr/>
        </p:nvSpPr>
        <p:spPr>
          <a:xfrm>
            <a:off x="5201126" y="6010283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juego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92" name="Zaoblený obdélník 91"/>
          <p:cNvSpPr/>
          <p:nvPr/>
        </p:nvSpPr>
        <p:spPr>
          <a:xfrm>
            <a:off x="6844200" y="6000374"/>
            <a:ext cx="1357322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FF00"/>
                </a:solidFill>
              </a:rPr>
              <a:t>dicen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00364" y="214290"/>
            <a:ext cx="2571768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Otros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verbos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28596" y="928670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opakovat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28596" y="1571612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ptát se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28596" y="2214554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vysvětlit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28596" y="2857496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skončit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28596" y="3500438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odejít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28596" y="4143380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dát </a:t>
            </a:r>
            <a:r>
              <a:rPr lang="cs-CZ" sz="1400" b="1" dirty="0" smtClean="0">
                <a:solidFill>
                  <a:schemeClr val="tx1"/>
                </a:solidFill>
              </a:rPr>
              <a:t>(někomu)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28596" y="4786322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dát </a:t>
            </a:r>
            <a:r>
              <a:rPr lang="cs-CZ" sz="1400" b="1" dirty="0" smtClean="0">
                <a:solidFill>
                  <a:schemeClr val="tx1"/>
                </a:solidFill>
              </a:rPr>
              <a:t>(někam)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28596" y="5429264"/>
            <a:ext cx="135732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pokračovat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071670" y="92867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REPETIR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071670" y="157161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PREGUNTAR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071670" y="221455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EXPLICAR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071670" y="2857496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ACABAR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071670" y="3500438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SALIR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071670" y="4143380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DAR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071670" y="4786322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PONER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071670" y="5429264"/>
            <a:ext cx="1785950" cy="500066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SEGUIR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071934" y="928670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071934" y="1571612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071934" y="2214554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4071934" y="2857496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071934" y="3500438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GO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071934" y="4131237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doy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786314" y="4131237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das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5500694" y="4131237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6239584" y="4131237"/>
            <a:ext cx="99671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damos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7347158" y="4143380"/>
            <a:ext cx="714380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dais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8172400" y="4143380"/>
            <a:ext cx="642942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4071934" y="4786322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GO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4071934" y="5441407"/>
            <a:ext cx="857256" cy="50006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smtClean="0">
                <a:solidFill>
                  <a:schemeClr val="tx1"/>
                </a:solidFill>
              </a:rPr>
              <a:t>I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3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57158" y="571480"/>
            <a:ext cx="1857388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Zopakuješ to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285984" y="571480"/>
            <a:ext cx="1785950" cy="42862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FF00"/>
                </a:solidFill>
              </a:rPr>
              <a:t>LO REPITES</a:t>
            </a:r>
            <a:endParaRPr lang="cs-CZ" sz="1600" b="1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500562" y="571480"/>
            <a:ext cx="1857388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Zopakuji to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429388" y="571480"/>
            <a:ext cx="1785950" cy="42862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FF00"/>
                </a:solidFill>
              </a:rPr>
              <a:t>LO REPITO</a:t>
            </a:r>
            <a:endParaRPr lang="cs-CZ" sz="1600" b="1" dirty="0">
              <a:solidFill>
                <a:srgbClr val="FFFF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57158" y="1214422"/>
            <a:ext cx="1857388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Zeptáš se mě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285984" y="1214422"/>
            <a:ext cx="1785950" cy="42862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b="1" dirty="0" smtClean="0">
                <a:solidFill>
                  <a:srgbClr val="FFFF00"/>
                </a:solidFill>
              </a:rPr>
              <a:t>ME PREGUNTAS</a:t>
            </a:r>
            <a:endParaRPr lang="cs-CZ" sz="1500" b="1" dirty="0">
              <a:solidFill>
                <a:srgbClr val="FFFF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500562" y="1214422"/>
            <a:ext cx="1857388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Zeptám se tě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429388" y="1214422"/>
            <a:ext cx="1785950" cy="42862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FF00"/>
                </a:solidFill>
              </a:rPr>
              <a:t>TE PREGUNTO</a:t>
            </a:r>
            <a:endParaRPr lang="cs-CZ" sz="1600" b="1" dirty="0">
              <a:solidFill>
                <a:srgbClr val="FFFF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57158" y="1857364"/>
            <a:ext cx="1857388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Vysvětlíš mi to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285984" y="1857364"/>
            <a:ext cx="1785950" cy="42862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FF00"/>
                </a:solidFill>
              </a:rPr>
              <a:t>ME LO EXPLICAS</a:t>
            </a:r>
            <a:endParaRPr lang="cs-CZ" sz="1600" b="1" dirty="0">
              <a:solidFill>
                <a:srgbClr val="FFFF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500562" y="1857364"/>
            <a:ext cx="1857388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Vysvětlím ti to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429388" y="1857364"/>
            <a:ext cx="1785950" cy="42862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FF00"/>
                </a:solidFill>
              </a:rPr>
              <a:t>TE LO EXPLICO</a:t>
            </a:r>
            <a:endParaRPr lang="cs-CZ" sz="1600" b="1" dirty="0">
              <a:solidFill>
                <a:srgbClr val="FFFF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57158" y="2500306"/>
            <a:ext cx="1857388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Dáš mi to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285984" y="2500306"/>
            <a:ext cx="1785950" cy="42862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FF00"/>
                </a:solidFill>
              </a:rPr>
              <a:t>ME LO DAS</a:t>
            </a:r>
            <a:endParaRPr lang="cs-CZ" sz="1600" b="1" dirty="0">
              <a:solidFill>
                <a:srgbClr val="FFFF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500562" y="2500306"/>
            <a:ext cx="1857388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Dám ti to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6429388" y="2500306"/>
            <a:ext cx="1785950" cy="42862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FF00"/>
                </a:solidFill>
              </a:rPr>
              <a:t>TE LO DOY</a:t>
            </a:r>
            <a:endParaRPr lang="cs-CZ" sz="16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57158" y="3143248"/>
            <a:ext cx="1857388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Dáš to sem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285984" y="3143248"/>
            <a:ext cx="1785950" cy="42862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FF00"/>
                </a:solidFill>
              </a:rPr>
              <a:t>LO PONES AQUÍ</a:t>
            </a:r>
            <a:endParaRPr lang="cs-CZ" sz="1600" b="1" dirty="0">
              <a:solidFill>
                <a:srgbClr val="FFFF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500562" y="3143248"/>
            <a:ext cx="1857388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Dám to sem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429388" y="3143248"/>
            <a:ext cx="1785950" cy="42862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FF00"/>
                </a:solidFill>
              </a:rPr>
              <a:t>LO PONGO AQUÍ</a:t>
            </a:r>
            <a:endParaRPr lang="cs-CZ" sz="1600" b="1" dirty="0">
              <a:solidFill>
                <a:srgbClr val="FFFF0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57158" y="3786190"/>
            <a:ext cx="1857388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Sleduješ mě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285984" y="3786190"/>
            <a:ext cx="1785950" cy="42862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smtClean="0">
                <a:solidFill>
                  <a:srgbClr val="FFFF00"/>
                </a:solidFill>
              </a:rPr>
              <a:t>ME SIGUES</a:t>
            </a:r>
            <a:endParaRPr lang="cs-CZ" sz="1600" b="1" dirty="0">
              <a:solidFill>
                <a:srgbClr val="FFFF00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4500562" y="3786190"/>
            <a:ext cx="1857388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Sleduji tě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6429388" y="3786190"/>
            <a:ext cx="1785950" cy="42862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rgbClr val="FFFF00"/>
                </a:solidFill>
              </a:rPr>
              <a:t>TE SIGO</a:t>
            </a:r>
            <a:endParaRPr lang="cs-CZ" sz="1600" b="1" dirty="0">
              <a:solidFill>
                <a:srgbClr val="FFFF00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57158" y="4929198"/>
            <a:ext cx="7929618" cy="92869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Seguís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con</a:t>
            </a:r>
            <a:r>
              <a:rPr lang="cs-CZ" sz="1600" b="1" dirty="0" smtClean="0">
                <a:solidFill>
                  <a:schemeClr val="tx1"/>
                </a:solidFill>
              </a:rPr>
              <a:t> los </a:t>
            </a:r>
            <a:r>
              <a:rPr lang="cs-CZ" sz="1600" b="1" dirty="0" err="1" smtClean="0">
                <a:solidFill>
                  <a:schemeClr val="tx1"/>
                </a:solidFill>
              </a:rPr>
              <a:t>verbos</a:t>
            </a:r>
            <a:r>
              <a:rPr lang="cs-CZ" sz="1600" b="1" dirty="0" smtClean="0">
                <a:solidFill>
                  <a:schemeClr val="tx1"/>
                </a:solidFill>
              </a:rPr>
              <a:t> de </a:t>
            </a:r>
            <a:r>
              <a:rPr lang="cs-CZ" sz="1600" b="1" dirty="0" err="1" smtClean="0">
                <a:solidFill>
                  <a:schemeClr val="tx1"/>
                </a:solidFill>
              </a:rPr>
              <a:t>esta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presentación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en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smtClean="0">
                <a:solidFill>
                  <a:schemeClr val="tx1"/>
                </a:solidFill>
                <a:hlinkClick r:id="rId2"/>
              </a:rPr>
              <a:t>www.</a:t>
            </a:r>
            <a:r>
              <a:rPr lang="cs-CZ" sz="1600" b="1" dirty="0" err="1" smtClean="0">
                <a:solidFill>
                  <a:schemeClr val="tx1"/>
                </a:solidFill>
                <a:hlinkClick r:id="rId2"/>
              </a:rPr>
              <a:t>vocs.cz</a:t>
            </a:r>
            <a:r>
              <a:rPr lang="cs-CZ" sz="1600" b="1" dirty="0" smtClean="0">
                <a:solidFill>
                  <a:schemeClr val="tx1"/>
                </a:solidFill>
              </a:rPr>
              <a:t> / </a:t>
            </a:r>
            <a:r>
              <a:rPr lang="cs-CZ" sz="1600" b="1" dirty="0" smtClean="0">
                <a:solidFill>
                  <a:schemeClr val="tx1"/>
                </a:solidFill>
                <a:hlinkClick r:id="rId3"/>
              </a:rPr>
              <a:t>www.</a:t>
            </a:r>
            <a:r>
              <a:rPr lang="cs-CZ" sz="1600" b="1" dirty="0" err="1" smtClean="0">
                <a:solidFill>
                  <a:schemeClr val="tx1"/>
                </a:solidFill>
                <a:hlinkClick r:id="rId3"/>
              </a:rPr>
              <a:t>vocabosaurus.cz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endParaRPr lang="cs-CZ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429</TotalTime>
  <Words>425</Words>
  <Application>Microsoft Office PowerPoint</Application>
  <PresentationFormat>Předvádění na obrazovce (4:3)</PresentationFormat>
  <Paragraphs>308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Bookman Old Style</vt:lpstr>
      <vt:lpstr>Gill Sans MT</vt:lpstr>
      <vt:lpstr>Wingdings</vt:lpstr>
      <vt:lpstr>Wingdings 3</vt:lpstr>
      <vt:lpstr>Původ</vt:lpstr>
      <vt:lpstr>Verbos del presente de indicativo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regulares del presente de indicativo</dc:title>
  <dc:creator>SGO</dc:creator>
  <cp:lastModifiedBy>uživatel16</cp:lastModifiedBy>
  <cp:revision>32</cp:revision>
  <dcterms:created xsi:type="dcterms:W3CDTF">2014-10-14T08:50:41Z</dcterms:created>
  <dcterms:modified xsi:type="dcterms:W3CDTF">2015-03-01T11:05:16Z</dcterms:modified>
</cp:coreProperties>
</file>