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2" r:id="rId3"/>
    <p:sldId id="264" r:id="rId4"/>
    <p:sldId id="265" r:id="rId5"/>
    <p:sldId id="266" r:id="rId6"/>
    <p:sldId id="257" r:id="rId7"/>
    <p:sldId id="267" r:id="rId8"/>
    <p:sldId id="26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9" autoAdjust="0"/>
    <p:restoredTop sz="94660"/>
  </p:normalViewPr>
  <p:slideViewPr>
    <p:cSldViewPr>
      <p:cViewPr varScale="1">
        <p:scale>
          <a:sx n="70" d="100"/>
          <a:sy n="70" d="100"/>
        </p:scale>
        <p:origin x="11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3B28-B947-4279-AF4F-68FFC3B0B4C7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1C35C-789F-4A80-A07E-28525964F32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243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41C35C-789F-4A80-A07E-28525964F322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2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692D95-149E-455B-96D0-A42A6EB1314F}" type="datetimeFigureOut">
              <a:rPr lang="cs-CZ" smtClean="0"/>
              <a:pPr/>
              <a:t>19. 6. 2014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5FF21B3-D901-4AA2-B330-BC674CB6B07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Presente</a:t>
            </a:r>
            <a:r>
              <a:rPr lang="cs-CZ" smtClean="0"/>
              <a:t> - compuesto</a:t>
            </a:r>
            <a:r>
              <a:rPr lang="cs-CZ" dirty="0" smtClean="0"/>
              <a:t> - </a:t>
            </a:r>
            <a:r>
              <a:rPr lang="cs-CZ" dirty="0" err="1" smtClean="0"/>
              <a:t>indefinido</a:t>
            </a: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6351" y="572431"/>
            <a:ext cx="512445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5" name="Podnadpis 2"/>
          <p:cNvSpPr>
            <a:spLocks noGrp="1"/>
          </p:cNvSpPr>
          <p:nvPr/>
        </p:nvSpPr>
        <p:spPr>
          <a:xfrm>
            <a:off x="611560" y="5229200"/>
            <a:ext cx="7704856" cy="1152128"/>
          </a:xfrm>
          <a:prstGeom prst="rect">
            <a:avLst/>
          </a:prstGeom>
        </p:spPr>
        <p:txBody>
          <a:bodyPr vert="horz" lIns="45720" rIns="45720">
            <a:normAutofit fontScale="92500"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cs-CZ" sz="2000" dirty="0" smtClean="0">
                <a:solidFill>
                  <a:schemeClr val="tx1"/>
                </a:solidFill>
              </a:rPr>
              <a:t>Vzdělávací materiál </a:t>
            </a:r>
            <a:r>
              <a:rPr lang="cs-CZ" sz="2000" dirty="0">
                <a:solidFill>
                  <a:schemeClr val="tx1"/>
                </a:solidFill>
              </a:rPr>
              <a:t>byl vytvořen v rámci projektu 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Inovace a zkvalitnění výuky na Slovanském gymnáziu</a:t>
            </a:r>
            <a:endParaRPr lang="cs-CZ" sz="2000" dirty="0">
              <a:solidFill>
                <a:schemeClr val="tx1"/>
              </a:solidFill>
            </a:endParaRPr>
          </a:p>
          <a:p>
            <a:r>
              <a:rPr lang="cs-CZ" sz="2000" b="1" dirty="0" smtClean="0">
                <a:solidFill>
                  <a:schemeClr val="tx1"/>
                </a:solidFill>
              </a:rPr>
              <a:t>CZ.1.07/1.5.00/34.1088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>
            <a:hlinkClick r:id="rId2" action="ppaction://hlinksldjump"/>
          </p:cNvPr>
          <p:cNvSpPr/>
          <p:nvPr/>
        </p:nvSpPr>
        <p:spPr>
          <a:xfrm>
            <a:off x="755576" y="3505313"/>
            <a:ext cx="1833336" cy="55196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ejercicios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>
            <a:hlinkClick r:id="rId3" action="ppaction://hlinksldjump"/>
          </p:cNvPr>
          <p:cNvSpPr/>
          <p:nvPr/>
        </p:nvSpPr>
        <p:spPr>
          <a:xfrm>
            <a:off x="755576" y="2348880"/>
            <a:ext cx="1761328" cy="556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verbos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acabar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abrir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cantar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cenar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beber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andar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ayudar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6754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bajar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195736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buscar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195736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baňarse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195736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cerrar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195736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conocer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195736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caminar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195736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coger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195736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contar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195736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costar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923928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</a:t>
            </a:r>
            <a:r>
              <a:rPr lang="cs-CZ" sz="1600" b="1" dirty="0" err="1" smtClean="0">
                <a:solidFill>
                  <a:schemeClr val="tx1"/>
                </a:solidFill>
              </a:rPr>
              <a:t>ontinuar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923928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comprar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923928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cuidar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23928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923928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cortar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923928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deber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923928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decidir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923928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decir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652120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d</a:t>
            </a:r>
            <a:r>
              <a:rPr lang="cs-CZ" sz="1600" b="1" dirty="0" err="1" smtClean="0">
                <a:solidFill>
                  <a:schemeClr val="tx1"/>
                </a:solidFill>
              </a:rPr>
              <a:t>escansar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652120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dejar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652120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divertirse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652120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dormir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5652120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descubrir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52120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empezar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652120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encantar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encontrar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730830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escuchar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730830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escribir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730830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estar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730830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explicar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30830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esperar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730830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ganar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730830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gritar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30830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gustar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46754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skončit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46754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otevřít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46754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zpívat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46754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večeřet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46754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napít se 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6754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chodit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46754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pomoci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6754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jít dolů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195736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hledat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2195736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koupat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2195736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zavřít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2195736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znát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195736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chodit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2195736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vzít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2195736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počítat/ vyprávět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2195736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 (peníze</a:t>
            </a:r>
            <a:r>
              <a:rPr lang="cs-CZ" sz="1600" b="1" dirty="0" smtClean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3923928" y="1772816"/>
            <a:ext cx="1440160" cy="360040"/>
          </a:xfrm>
          <a:prstGeom prst="roundRect">
            <a:avLst>
              <a:gd name="adj" fmla="val 322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pokračovat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3923928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koupit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3923928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pečovat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3923928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dát (někomu</a:t>
            </a:r>
            <a:r>
              <a:rPr lang="cs-CZ" sz="1600" b="1" dirty="0" smtClean="0">
                <a:solidFill>
                  <a:schemeClr val="tx1"/>
                </a:solidFill>
              </a:rPr>
              <a:t>)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3923928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stříhat/ zkrátit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3923928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mít (povinnost)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3923928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rozhodnout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3923928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říct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5652120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odpočívat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5652120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nechat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5652120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bavit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5652120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spát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5652120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objevit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5652120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začít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560701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bavit (někoho)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3" name="Zaoblený obdélník 72"/>
          <p:cNvSpPr/>
          <p:nvPr/>
        </p:nvSpPr>
        <p:spPr>
          <a:xfrm>
            <a:off x="5652120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najít/potkat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4" name="Zaoblený obdélník 73"/>
          <p:cNvSpPr/>
          <p:nvPr/>
        </p:nvSpPr>
        <p:spPr>
          <a:xfrm>
            <a:off x="730830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poslouchat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75" name="Zaoblený obdélník 74"/>
          <p:cNvSpPr/>
          <p:nvPr/>
        </p:nvSpPr>
        <p:spPr>
          <a:xfrm>
            <a:off x="730830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psát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6" name="Zaoblený obdélník 75"/>
          <p:cNvSpPr/>
          <p:nvPr/>
        </p:nvSpPr>
        <p:spPr>
          <a:xfrm>
            <a:off x="730830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být (na místě)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7" name="Zaoblený obdélník 76"/>
          <p:cNvSpPr/>
          <p:nvPr/>
        </p:nvSpPr>
        <p:spPr>
          <a:xfrm>
            <a:off x="730830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vysvětlit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8" name="Zaoblený obdélník 77"/>
          <p:cNvSpPr/>
          <p:nvPr/>
        </p:nvSpPr>
        <p:spPr>
          <a:xfrm>
            <a:off x="730830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čekat/doufat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79" name="Zaoblený obdélník 78"/>
          <p:cNvSpPr/>
          <p:nvPr/>
        </p:nvSpPr>
        <p:spPr>
          <a:xfrm>
            <a:off x="730830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100" b="1" dirty="0" smtClean="0">
                <a:solidFill>
                  <a:schemeClr val="tx1"/>
                </a:solidFill>
              </a:rPr>
              <a:t>vyhrát/vydělat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80" name="Zaoblený obdélník 79"/>
          <p:cNvSpPr/>
          <p:nvPr/>
        </p:nvSpPr>
        <p:spPr>
          <a:xfrm>
            <a:off x="730830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křičet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1" name="Zaoblený obdélník 80"/>
          <p:cNvSpPr/>
          <p:nvPr/>
        </p:nvSpPr>
        <p:spPr>
          <a:xfrm>
            <a:off x="730830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líbit se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77" grpId="0" animBg="1"/>
      <p:bldP spid="78" grpId="0" animBg="1"/>
      <p:bldP spid="79" grpId="0" animBg="1"/>
      <p:bldP spid="80" grpId="0" animBg="1"/>
      <p:bldP spid="8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46754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smtClean="0">
                <a:solidFill>
                  <a:schemeClr val="tx1"/>
                </a:solidFill>
              </a:rPr>
              <a:t>entrar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46754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echar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46754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ir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6754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jugar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6754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hacer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754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leer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46754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limpiar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195736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llamar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6754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levantarse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195736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llegar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195736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llorar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195736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luchar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195736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llevar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195736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matar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195736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mentir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2195736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mirar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3923928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necesitar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3923928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mover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3923928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ofrecer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3923928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olvidar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3923928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odiar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3923928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oír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3923928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pagar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3923928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parecer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5652120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pasar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5652120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partir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5652120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pensar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5652120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perder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730830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preguntar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5652120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poder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5652120" y="43651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poner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5652120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encontrar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730830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preparar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5652120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preferir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730830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prometer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730830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quedar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730830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probar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730830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querer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730830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recibir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30830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recordar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2" name="Zaoblený obdélník 81"/>
          <p:cNvSpPr/>
          <p:nvPr/>
        </p:nvSpPr>
        <p:spPr>
          <a:xfrm>
            <a:off x="46754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vstoupit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3" name="Zaoblený obdélník 82"/>
          <p:cNvSpPr/>
          <p:nvPr/>
        </p:nvSpPr>
        <p:spPr>
          <a:xfrm>
            <a:off x="46754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vyhodit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4" name="Zaoblený obdélník 83"/>
          <p:cNvSpPr/>
          <p:nvPr/>
        </p:nvSpPr>
        <p:spPr>
          <a:xfrm>
            <a:off x="46754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jít / jet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85" name="Zaoblený obdélník 84"/>
          <p:cNvSpPr/>
          <p:nvPr/>
        </p:nvSpPr>
        <p:spPr>
          <a:xfrm>
            <a:off x="46754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hrát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6" name="Zaoblený obdélník 85"/>
          <p:cNvSpPr/>
          <p:nvPr/>
        </p:nvSpPr>
        <p:spPr>
          <a:xfrm>
            <a:off x="46754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dělat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7" name="Zaoblený obdélník 86"/>
          <p:cNvSpPr/>
          <p:nvPr/>
        </p:nvSpPr>
        <p:spPr>
          <a:xfrm>
            <a:off x="46754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číst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8" name="Zaoblený obdélník 87"/>
          <p:cNvSpPr/>
          <p:nvPr/>
        </p:nvSpPr>
        <p:spPr>
          <a:xfrm>
            <a:off x="46754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čistit/uklidit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89" name="Zaoblený obdélník 88"/>
          <p:cNvSpPr/>
          <p:nvPr/>
        </p:nvSpPr>
        <p:spPr>
          <a:xfrm>
            <a:off x="2195736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volat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0" name="Zaoblený obdélník 89"/>
          <p:cNvSpPr/>
          <p:nvPr/>
        </p:nvSpPr>
        <p:spPr>
          <a:xfrm>
            <a:off x="46754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vstát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1" name="Zaoblený obdélník 90"/>
          <p:cNvSpPr/>
          <p:nvPr/>
        </p:nvSpPr>
        <p:spPr>
          <a:xfrm>
            <a:off x="2195736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přijít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2" name="Zaoblený obdélník 91"/>
          <p:cNvSpPr/>
          <p:nvPr/>
        </p:nvSpPr>
        <p:spPr>
          <a:xfrm>
            <a:off x="2195736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plakat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3" name="Zaoblený obdélník 92"/>
          <p:cNvSpPr/>
          <p:nvPr/>
        </p:nvSpPr>
        <p:spPr>
          <a:xfrm>
            <a:off x="2195736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bojovat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4" name="Zaoblený obdélník 93"/>
          <p:cNvSpPr/>
          <p:nvPr/>
        </p:nvSpPr>
        <p:spPr>
          <a:xfrm>
            <a:off x="2195736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nosit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5" name="Zaoblený obdélník 94"/>
          <p:cNvSpPr/>
          <p:nvPr/>
        </p:nvSpPr>
        <p:spPr>
          <a:xfrm>
            <a:off x="2195736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zabít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6" name="Zaoblený obdélník 95"/>
          <p:cNvSpPr/>
          <p:nvPr/>
        </p:nvSpPr>
        <p:spPr>
          <a:xfrm>
            <a:off x="2195736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lhát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7" name="Zaoblený obdélník 96"/>
          <p:cNvSpPr/>
          <p:nvPr/>
        </p:nvSpPr>
        <p:spPr>
          <a:xfrm>
            <a:off x="2195736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koukat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8" name="Zaoblený obdélník 97"/>
          <p:cNvSpPr/>
          <p:nvPr/>
        </p:nvSpPr>
        <p:spPr>
          <a:xfrm>
            <a:off x="3923928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potřebovat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9" name="Zaoblený obdélník 98"/>
          <p:cNvSpPr/>
          <p:nvPr/>
        </p:nvSpPr>
        <p:spPr>
          <a:xfrm>
            <a:off x="3923928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hýbat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0" name="Zaoblený obdélník 99"/>
          <p:cNvSpPr/>
          <p:nvPr/>
        </p:nvSpPr>
        <p:spPr>
          <a:xfrm>
            <a:off x="3923928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nabízet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1" name="Zaoblený obdélník 100"/>
          <p:cNvSpPr/>
          <p:nvPr/>
        </p:nvSpPr>
        <p:spPr>
          <a:xfrm>
            <a:off x="3923928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zapomenout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02" name="Zaoblený obdélník 101"/>
          <p:cNvSpPr/>
          <p:nvPr/>
        </p:nvSpPr>
        <p:spPr>
          <a:xfrm>
            <a:off x="3923928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nenávidět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3" name="Zaoblený obdélník 102"/>
          <p:cNvSpPr/>
          <p:nvPr/>
        </p:nvSpPr>
        <p:spPr>
          <a:xfrm>
            <a:off x="3923928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slyšet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4" name="Zaoblený obdélník 103"/>
          <p:cNvSpPr/>
          <p:nvPr/>
        </p:nvSpPr>
        <p:spPr>
          <a:xfrm>
            <a:off x="3923928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zaplatit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5" name="Zaoblený obdélník 104"/>
          <p:cNvSpPr/>
          <p:nvPr/>
        </p:nvSpPr>
        <p:spPr>
          <a:xfrm>
            <a:off x="3923928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vypadat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6" name="Zaoblený obdélník 105"/>
          <p:cNvSpPr/>
          <p:nvPr/>
        </p:nvSpPr>
        <p:spPr>
          <a:xfrm>
            <a:off x="5652120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stát se / projít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107" name="Zaoblený obdélník 106"/>
          <p:cNvSpPr/>
          <p:nvPr/>
        </p:nvSpPr>
        <p:spPr>
          <a:xfrm>
            <a:off x="5652120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odjet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8" name="Zaoblený obdélník 107"/>
          <p:cNvSpPr/>
          <p:nvPr/>
        </p:nvSpPr>
        <p:spPr>
          <a:xfrm>
            <a:off x="5652120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myslet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9" name="Zaoblený obdélník 108"/>
          <p:cNvSpPr/>
          <p:nvPr/>
        </p:nvSpPr>
        <p:spPr>
          <a:xfrm>
            <a:off x="5652120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ztratit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0" name="Zaoblený obdélník 109"/>
          <p:cNvSpPr/>
          <p:nvPr/>
        </p:nvSpPr>
        <p:spPr>
          <a:xfrm>
            <a:off x="7308304" y="112474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ptát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1" name="Zaoblený obdélník 110"/>
          <p:cNvSpPr/>
          <p:nvPr/>
        </p:nvSpPr>
        <p:spPr>
          <a:xfrm>
            <a:off x="5652120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moci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2" name="Zaoblený obdélník 111"/>
          <p:cNvSpPr/>
          <p:nvPr/>
        </p:nvSpPr>
        <p:spPr>
          <a:xfrm>
            <a:off x="5652120" y="43651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dát (někam)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13" name="Zaoblený obdélník 112"/>
          <p:cNvSpPr/>
          <p:nvPr/>
        </p:nvSpPr>
        <p:spPr>
          <a:xfrm>
            <a:off x="5652120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najít /potkat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14" name="Zaoblený obdélník 113"/>
          <p:cNvSpPr/>
          <p:nvPr/>
        </p:nvSpPr>
        <p:spPr>
          <a:xfrm>
            <a:off x="7308304" y="17728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připravit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5" name="Zaoblený obdélník 114"/>
          <p:cNvSpPr/>
          <p:nvPr/>
        </p:nvSpPr>
        <p:spPr>
          <a:xfrm>
            <a:off x="5652120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mít raději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6" name="Zaoblený obdélník 115"/>
          <p:cNvSpPr/>
          <p:nvPr/>
        </p:nvSpPr>
        <p:spPr>
          <a:xfrm>
            <a:off x="7308304" y="30689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slíbit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7" name="Zaoblený obdélník 116"/>
          <p:cNvSpPr/>
          <p:nvPr/>
        </p:nvSpPr>
        <p:spPr>
          <a:xfrm>
            <a:off x="7308304" y="37170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domluvit se / sejít se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18" name="Zaoblený obdélník 117"/>
          <p:cNvSpPr/>
          <p:nvPr/>
        </p:nvSpPr>
        <p:spPr>
          <a:xfrm>
            <a:off x="7308304" y="24208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vyzkoušet/ ochutnat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19" name="Zaoblený obdélník 118"/>
          <p:cNvSpPr/>
          <p:nvPr/>
        </p:nvSpPr>
        <p:spPr>
          <a:xfrm>
            <a:off x="7308304" y="42930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chtít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0" name="Zaoblený obdélník 119"/>
          <p:cNvSpPr/>
          <p:nvPr/>
        </p:nvSpPr>
        <p:spPr>
          <a:xfrm>
            <a:off x="7308304" y="49411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dostat (něco)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121" name="Zaoblený obdélník 120"/>
          <p:cNvSpPr/>
          <p:nvPr/>
        </p:nvSpPr>
        <p:spPr>
          <a:xfrm>
            <a:off x="7308304" y="55892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pamatovat si</a:t>
            </a:r>
            <a:endParaRPr lang="cs-CZ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82" grpId="0" animBg="1"/>
      <p:bldP spid="83" grpId="0" animBg="1"/>
      <p:bldP spid="84" grpId="0" animBg="1"/>
      <p:bldP spid="85" grpId="0" animBg="1"/>
      <p:bldP spid="86" grpId="0" animBg="1"/>
      <p:bldP spid="87" grpId="0" animBg="1"/>
      <p:bldP spid="88" grpId="0" animBg="1"/>
      <p:bldP spid="89" grpId="0" animBg="1"/>
      <p:bldP spid="90" grpId="0" animBg="1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0" grpId="0" animBg="1"/>
      <p:bldP spid="101" grpId="0" animBg="1"/>
      <p:bldP spid="102" grpId="0" animBg="1"/>
      <p:bldP spid="103" grpId="0" animBg="1"/>
      <p:bldP spid="104" grpId="0" animBg="1"/>
      <p:bldP spid="105" grpId="0" animBg="1"/>
      <p:bldP spid="106" grpId="0" animBg="1"/>
      <p:bldP spid="107" grpId="0" animBg="1"/>
      <p:bldP spid="108" grpId="0" animBg="1"/>
      <p:bldP spid="109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115616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regresar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1115616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regalar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115616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reponder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1115616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reírse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115616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repetir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1115616" y="37890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saber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1115616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sonar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843808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seguir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1115616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2843808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sentarse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2843808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soňar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2843808" y="386104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tardar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843808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sentirse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2843808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tener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843808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terminar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4499992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tocar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4572000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trabajar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572000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tomar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4572000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usar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4572000" y="386104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vender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4572000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traer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572000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venir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4572000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6300192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viajar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6300192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vivir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6300192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visitar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300192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volver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843808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subir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115616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vrátit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1115616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darovat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1115616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odpovědět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1115616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smát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1115616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opakovat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1115616" y="37890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vědět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1115616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znít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2843808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pokračovat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1115616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b="1" dirty="0" smtClean="0">
                <a:solidFill>
                  <a:schemeClr val="tx1"/>
                </a:solidFill>
              </a:rPr>
              <a:t>být (vlastnost)</a:t>
            </a:r>
            <a:endParaRPr lang="cs-CZ" sz="12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2843808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posadit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843808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snít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2843808" y="386104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trvat / otálet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2843808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cítit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2843808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mít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843808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končit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4499992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hrát (na nástroj)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572000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pracovat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4572000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dát si / vzít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4572000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používat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4572000" y="386104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prodat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572000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přinést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4572000" y="44371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přijít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4572000" y="508518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vidět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6300192" y="62068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cestovat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6300192" y="19168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žít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6300192" y="126876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navštívit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6300192" y="25649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vrátit se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2843808" y="32129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jít nahoru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42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ený obdélník 16"/>
          <p:cNvSpPr/>
          <p:nvPr/>
        </p:nvSpPr>
        <p:spPr>
          <a:xfrm>
            <a:off x="611560" y="5229200"/>
            <a:ext cx="2304256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Compuesto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611560" y="3789040"/>
            <a:ext cx="2304256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Indefinido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11560" y="2132856"/>
            <a:ext cx="2304256" cy="57606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Presente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611560" y="620688"/>
            <a:ext cx="2304256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Infinitivo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860032" y="598833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acab</a:t>
            </a:r>
            <a:r>
              <a:rPr lang="cs-CZ" sz="1600" b="1" dirty="0" smtClean="0">
                <a:solidFill>
                  <a:schemeClr val="tx1"/>
                </a:solidFill>
              </a:rPr>
              <a:t>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288200" y="597627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ab-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6437062" y="605237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beb</a:t>
            </a:r>
            <a:r>
              <a:rPr lang="cs-CZ" sz="1600" b="1" dirty="0" smtClean="0">
                <a:solidFill>
                  <a:schemeClr val="tx1"/>
                </a:solidFill>
              </a:rPr>
              <a:t>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4860032" y="101793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entr</a:t>
            </a:r>
            <a:r>
              <a:rPr lang="cs-CZ" sz="1600" b="1" dirty="0" smtClean="0">
                <a:solidFill>
                  <a:schemeClr val="tx1"/>
                </a:solidFill>
              </a:rPr>
              <a:t>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3288200" y="10167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ech-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437062" y="102434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hac</a:t>
            </a:r>
            <a:r>
              <a:rPr lang="cs-CZ" sz="1600" b="1" dirty="0" smtClean="0">
                <a:solidFill>
                  <a:schemeClr val="tx1"/>
                </a:solidFill>
              </a:rPr>
              <a:t>-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1" name="Zaoblený obdélník 220"/>
          <p:cNvSpPr/>
          <p:nvPr/>
        </p:nvSpPr>
        <p:spPr>
          <a:xfrm>
            <a:off x="4861854" y="60263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acabar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2" name="Zaoblený obdélník 221"/>
          <p:cNvSpPr/>
          <p:nvPr/>
        </p:nvSpPr>
        <p:spPr>
          <a:xfrm>
            <a:off x="3290022" y="60143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abrir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3" name="Zaoblený obdélník 222"/>
          <p:cNvSpPr/>
          <p:nvPr/>
        </p:nvSpPr>
        <p:spPr>
          <a:xfrm>
            <a:off x="6438884" y="60904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beber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4" name="Zaoblený obdélník 223"/>
          <p:cNvSpPr/>
          <p:nvPr/>
        </p:nvSpPr>
        <p:spPr>
          <a:xfrm>
            <a:off x="4861854" y="1021743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entrar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5" name="Zaoblený obdélník 224"/>
          <p:cNvSpPr/>
          <p:nvPr/>
        </p:nvSpPr>
        <p:spPr>
          <a:xfrm>
            <a:off x="3290022" y="1020537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echar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6" name="Zaoblený obdélník 225"/>
          <p:cNvSpPr/>
          <p:nvPr/>
        </p:nvSpPr>
        <p:spPr>
          <a:xfrm>
            <a:off x="6438884" y="1028147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hacer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8" name="Zaoblený obdélník 227"/>
          <p:cNvSpPr/>
          <p:nvPr/>
        </p:nvSpPr>
        <p:spPr>
          <a:xfrm>
            <a:off x="3290022" y="2203419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vuelvo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0" name="Zaoblený obdélník 229"/>
          <p:cNvSpPr/>
          <p:nvPr/>
        </p:nvSpPr>
        <p:spPr>
          <a:xfrm>
            <a:off x="3269872" y="533721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1" name="Zaoblený obdélník 230"/>
          <p:cNvSpPr/>
          <p:nvPr/>
        </p:nvSpPr>
        <p:spPr>
          <a:xfrm>
            <a:off x="3276375" y="37890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4" name="Zaoblený obdélník 233"/>
          <p:cNvSpPr/>
          <p:nvPr/>
        </p:nvSpPr>
        <p:spPr>
          <a:xfrm>
            <a:off x="3276375" y="53569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he </a:t>
            </a:r>
            <a:r>
              <a:rPr lang="cs-CZ" sz="1600" b="1" dirty="0" err="1" smtClean="0">
                <a:solidFill>
                  <a:schemeClr val="tx1"/>
                </a:solidFill>
              </a:rPr>
              <a:t>vuelto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35" name="Zaoblený obdélník 234"/>
          <p:cNvSpPr/>
          <p:nvPr/>
        </p:nvSpPr>
        <p:spPr>
          <a:xfrm>
            <a:off x="3269872" y="3785235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volví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36" name="Zaoblený obdélník 235"/>
          <p:cNvSpPr/>
          <p:nvPr/>
        </p:nvSpPr>
        <p:spPr>
          <a:xfrm>
            <a:off x="3276375" y="267040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37" name="Zaoblený obdélník 236"/>
          <p:cNvSpPr/>
          <p:nvPr/>
        </p:nvSpPr>
        <p:spPr>
          <a:xfrm>
            <a:off x="3288200" y="4250419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38" name="Zaoblený obdélník 237"/>
          <p:cNvSpPr/>
          <p:nvPr/>
        </p:nvSpPr>
        <p:spPr>
          <a:xfrm>
            <a:off x="3288200" y="5856211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>
                <a:solidFill>
                  <a:schemeClr val="tx1"/>
                </a:solidFill>
              </a:rPr>
              <a:t>hemos</a:t>
            </a:r>
            <a:r>
              <a:rPr lang="cs-CZ" sz="1300" b="1" dirty="0">
                <a:solidFill>
                  <a:schemeClr val="tx1"/>
                </a:solidFill>
              </a:rPr>
              <a:t> </a:t>
            </a:r>
            <a:r>
              <a:rPr lang="cs-CZ" sz="1300" b="1" dirty="0" err="1">
                <a:solidFill>
                  <a:schemeClr val="tx1"/>
                </a:solidFill>
              </a:rPr>
              <a:t>conocido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39" name="Zaoblený obdélník 238"/>
          <p:cNvSpPr/>
          <p:nvPr/>
        </p:nvSpPr>
        <p:spPr>
          <a:xfrm>
            <a:off x="3288200" y="268849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conocemos</a:t>
            </a:r>
            <a:endParaRPr lang="cs-CZ" sz="1400" b="1" dirty="0">
              <a:solidFill>
                <a:schemeClr val="tx1"/>
              </a:solidFill>
            </a:endParaRPr>
          </a:p>
        </p:txBody>
      </p:sp>
      <p:sp>
        <p:nvSpPr>
          <p:cNvPr id="240" name="Zaoblený obdélník 239"/>
          <p:cNvSpPr/>
          <p:nvPr/>
        </p:nvSpPr>
        <p:spPr>
          <a:xfrm>
            <a:off x="3276375" y="4252471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err="1" smtClean="0">
                <a:solidFill>
                  <a:schemeClr val="tx1"/>
                </a:solidFill>
              </a:rPr>
              <a:t>conocimos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42" name="Zaoblený obdélník 241"/>
          <p:cNvSpPr/>
          <p:nvPr/>
        </p:nvSpPr>
        <p:spPr>
          <a:xfrm>
            <a:off x="4860032" y="2207483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3" name="Zaoblený obdélník 242"/>
          <p:cNvSpPr/>
          <p:nvPr/>
        </p:nvSpPr>
        <p:spPr>
          <a:xfrm>
            <a:off x="4879252" y="379327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siguió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44" name="Zaoblený obdélník 243"/>
          <p:cNvSpPr/>
          <p:nvPr/>
        </p:nvSpPr>
        <p:spPr>
          <a:xfrm>
            <a:off x="4860032" y="535694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245" name="Zaoblený obdélník 244"/>
          <p:cNvSpPr/>
          <p:nvPr/>
        </p:nvSpPr>
        <p:spPr>
          <a:xfrm>
            <a:off x="4855601" y="219975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sigue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7" name="Zaoblený obdélník 246"/>
          <p:cNvSpPr/>
          <p:nvPr/>
        </p:nvSpPr>
        <p:spPr>
          <a:xfrm>
            <a:off x="4861461" y="5367911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b="1" dirty="0" smtClean="0">
                <a:solidFill>
                  <a:schemeClr val="tx1"/>
                </a:solidFill>
              </a:rPr>
              <a:t>ha </a:t>
            </a:r>
            <a:r>
              <a:rPr lang="cs-CZ" sz="1400" b="1" dirty="0" err="1" smtClean="0">
                <a:solidFill>
                  <a:schemeClr val="tx1"/>
                </a:solidFill>
              </a:rPr>
              <a:t>seguido</a:t>
            </a:r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248" name="Zaoblený obdélník 247"/>
          <p:cNvSpPr/>
          <p:nvPr/>
        </p:nvSpPr>
        <p:spPr>
          <a:xfrm>
            <a:off x="4855601" y="2673773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sueňa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49" name="Zaoblený obdélník 248"/>
          <p:cNvSpPr/>
          <p:nvPr/>
        </p:nvSpPr>
        <p:spPr>
          <a:xfrm>
            <a:off x="4855601" y="42595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50" name="Zaoblený obdélník 249"/>
          <p:cNvSpPr/>
          <p:nvPr/>
        </p:nvSpPr>
        <p:spPr>
          <a:xfrm>
            <a:off x="4860032" y="586934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100" b="1" dirty="0">
              <a:solidFill>
                <a:schemeClr val="tx1"/>
              </a:solidFill>
            </a:endParaRPr>
          </a:p>
        </p:txBody>
      </p:sp>
      <p:sp>
        <p:nvSpPr>
          <p:cNvPr id="252" name="Zaoblený obdélník 251"/>
          <p:cNvSpPr/>
          <p:nvPr/>
        </p:nvSpPr>
        <p:spPr>
          <a:xfrm>
            <a:off x="4848705" y="425956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soňó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53" name="Zaoblený obdélník 252"/>
          <p:cNvSpPr/>
          <p:nvPr/>
        </p:nvSpPr>
        <p:spPr>
          <a:xfrm>
            <a:off x="4879252" y="5865341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smtClean="0">
                <a:solidFill>
                  <a:schemeClr val="tx1"/>
                </a:solidFill>
              </a:rPr>
              <a:t>ha </a:t>
            </a:r>
            <a:r>
              <a:rPr lang="cs-CZ" sz="1600" b="1" dirty="0" err="1" smtClean="0">
                <a:solidFill>
                  <a:schemeClr val="tx1"/>
                </a:solidFill>
              </a:rPr>
              <a:t>soňado</a:t>
            </a:r>
            <a:endParaRPr lang="cs-CZ" sz="1600" b="1" dirty="0">
              <a:solidFill>
                <a:schemeClr val="tx1"/>
              </a:solidFill>
            </a:endParaRPr>
          </a:p>
        </p:txBody>
      </p:sp>
      <p:sp>
        <p:nvSpPr>
          <p:cNvPr id="255" name="Zaoblený obdélník 254"/>
          <p:cNvSpPr/>
          <p:nvPr/>
        </p:nvSpPr>
        <p:spPr>
          <a:xfrm>
            <a:off x="6517748" y="2214489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venden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56" name="Zaoblený obdélník 255"/>
          <p:cNvSpPr/>
          <p:nvPr/>
        </p:nvSpPr>
        <p:spPr>
          <a:xfrm>
            <a:off x="6443689" y="3768481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57" name="Zaoblený obdélník 256"/>
          <p:cNvSpPr/>
          <p:nvPr/>
        </p:nvSpPr>
        <p:spPr>
          <a:xfrm>
            <a:off x="6443689" y="537862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59" name="Zaoblený obdélník 258"/>
          <p:cNvSpPr/>
          <p:nvPr/>
        </p:nvSpPr>
        <p:spPr>
          <a:xfrm>
            <a:off x="6450192" y="37646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vendieron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60" name="Zaoblený obdélník 259"/>
          <p:cNvSpPr/>
          <p:nvPr/>
        </p:nvSpPr>
        <p:spPr>
          <a:xfrm>
            <a:off x="6450192" y="5378628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han </a:t>
            </a:r>
            <a:r>
              <a:rPr lang="cs-CZ" sz="1300" b="1" dirty="0" err="1" smtClean="0">
                <a:solidFill>
                  <a:schemeClr val="tx1"/>
                </a:solidFill>
              </a:rPr>
              <a:t>vendido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61" name="Zaoblený obdélník 260"/>
          <p:cNvSpPr/>
          <p:nvPr/>
        </p:nvSpPr>
        <p:spPr>
          <a:xfrm>
            <a:off x="6505363" y="26699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2" name="Zaoblený obdélník 261"/>
          <p:cNvSpPr/>
          <p:nvPr/>
        </p:nvSpPr>
        <p:spPr>
          <a:xfrm>
            <a:off x="6443689" y="4250419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fuiste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63" name="Zaoblený obdélník 262"/>
          <p:cNvSpPr/>
          <p:nvPr/>
        </p:nvSpPr>
        <p:spPr>
          <a:xfrm>
            <a:off x="6470304" y="585561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64" name="Zaoblený obdélník 263"/>
          <p:cNvSpPr/>
          <p:nvPr/>
        </p:nvSpPr>
        <p:spPr>
          <a:xfrm>
            <a:off x="6505363" y="2661425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 err="1" smtClean="0">
                <a:solidFill>
                  <a:schemeClr val="tx1"/>
                </a:solidFill>
              </a:rPr>
              <a:t>vas</a:t>
            </a:r>
            <a:r>
              <a:rPr lang="cs-CZ" sz="1600" b="1" dirty="0" smtClean="0">
                <a:solidFill>
                  <a:schemeClr val="tx1"/>
                </a:solidFill>
              </a:rPr>
              <a:t> / </a:t>
            </a:r>
            <a:r>
              <a:rPr lang="cs-CZ" sz="1600" b="1" dirty="0" err="1" smtClean="0">
                <a:solidFill>
                  <a:schemeClr val="tx1"/>
                </a:solidFill>
              </a:rPr>
              <a:t>eres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6" name="Zaoblený obdélník 265"/>
          <p:cNvSpPr/>
          <p:nvPr/>
        </p:nvSpPr>
        <p:spPr>
          <a:xfrm>
            <a:off x="6486004" y="5855614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has </a:t>
            </a:r>
            <a:r>
              <a:rPr lang="cs-CZ" sz="1300" b="1" dirty="0" err="1" smtClean="0">
                <a:solidFill>
                  <a:schemeClr val="tx1"/>
                </a:solidFill>
              </a:rPr>
              <a:t>ido</a:t>
            </a:r>
            <a:r>
              <a:rPr lang="cs-CZ" sz="1300" b="1" dirty="0" smtClean="0">
                <a:solidFill>
                  <a:schemeClr val="tx1"/>
                </a:solidFill>
              </a:rPr>
              <a:t> / has </a:t>
            </a:r>
            <a:r>
              <a:rPr lang="cs-CZ" sz="1300" b="1" dirty="0" err="1" smtClean="0">
                <a:solidFill>
                  <a:schemeClr val="tx1"/>
                </a:solidFill>
              </a:rPr>
              <a:t>sido</a:t>
            </a:r>
            <a:endParaRPr lang="cs-CZ" sz="13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  <p:bldP spid="10" grpId="0" animBg="1"/>
      <p:bldP spid="11" grpId="0" animBg="1"/>
      <p:bldP spid="13" grpId="0" animBg="1"/>
      <p:bldP spid="26" grpId="0" animBg="1"/>
      <p:bldP spid="27" grpId="0" animBg="1"/>
      <p:bldP spid="28" grpId="0" animBg="1"/>
      <p:bldP spid="221" grpId="0" animBg="1"/>
      <p:bldP spid="222" grpId="0" animBg="1"/>
      <p:bldP spid="223" grpId="0" animBg="1"/>
      <p:bldP spid="224" grpId="0" animBg="1"/>
      <p:bldP spid="225" grpId="0" animBg="1"/>
      <p:bldP spid="226" grpId="0" animBg="1"/>
      <p:bldP spid="228" grpId="0" animBg="1"/>
      <p:bldP spid="230" grpId="0" animBg="1"/>
      <p:bldP spid="231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2" grpId="0" animBg="1"/>
      <p:bldP spid="243" grpId="0" animBg="1"/>
      <p:bldP spid="244" grpId="0" animBg="1"/>
      <p:bldP spid="245" grpId="0" animBg="1"/>
      <p:bldP spid="247" grpId="0" animBg="1"/>
      <p:bldP spid="248" grpId="0" animBg="1"/>
      <p:bldP spid="249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57" grpId="0" animBg="1"/>
      <p:bldP spid="259" grpId="0" animBg="1"/>
      <p:bldP spid="260" grpId="0" animBg="1"/>
      <p:bldP spid="261" grpId="0" animBg="1"/>
      <p:bldP spid="262" grpId="0" animBg="1"/>
      <p:bldP spid="263" grpId="0" animBg="1"/>
      <p:bldP spid="264" grpId="0" animBg="1"/>
      <p:bldP spid="2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755576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2699792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ofrezco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629967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6444208" y="620688"/>
            <a:ext cx="1872208" cy="57606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Compuesto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499992" y="620688"/>
            <a:ext cx="1728192" cy="576064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Indefinido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2555776" y="620688"/>
            <a:ext cx="1728192" cy="576064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rgbClr val="FFFF00"/>
                </a:solidFill>
              </a:rPr>
              <a:t>Presente</a:t>
            </a:r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611560" y="620688"/>
            <a:ext cx="1728192" cy="57606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Infinitivo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6660232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755576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4" name="Zaoblený obdélník 13"/>
          <p:cNvSpPr/>
          <p:nvPr/>
        </p:nvSpPr>
        <p:spPr>
          <a:xfrm>
            <a:off x="2699792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>
          <a:xfrm>
            <a:off x="4629967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6660232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 </a:t>
            </a:r>
            <a:r>
              <a:rPr lang="cs-CZ" sz="1300" b="1" dirty="0" err="1" smtClean="0">
                <a:solidFill>
                  <a:schemeClr val="tx1"/>
                </a:solidFill>
              </a:rPr>
              <a:t>llorado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755576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699792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4629967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subió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6660232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1" name="Zaoblený obdélník 20"/>
          <p:cNvSpPr/>
          <p:nvPr/>
        </p:nvSpPr>
        <p:spPr>
          <a:xfrm>
            <a:off x="755576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2" name="Zaoblený obdélník 21"/>
          <p:cNvSpPr/>
          <p:nvPr/>
        </p:nvSpPr>
        <p:spPr>
          <a:xfrm>
            <a:off x="2699792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le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gustan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3" name="Zaoblený obdélník 22"/>
          <p:cNvSpPr/>
          <p:nvPr/>
        </p:nvSpPr>
        <p:spPr>
          <a:xfrm>
            <a:off x="4629967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6660232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755576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26" name="Zaoblený obdélník 25"/>
          <p:cNvSpPr/>
          <p:nvPr/>
        </p:nvSpPr>
        <p:spPr>
          <a:xfrm>
            <a:off x="2699792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7" name="Zaoblený obdélník 26"/>
          <p:cNvSpPr/>
          <p:nvPr/>
        </p:nvSpPr>
        <p:spPr>
          <a:xfrm>
            <a:off x="4629967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8" name="Zaoblený obdélník 27"/>
          <p:cNvSpPr/>
          <p:nvPr/>
        </p:nvSpPr>
        <p:spPr>
          <a:xfrm>
            <a:off x="6660232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he </a:t>
            </a:r>
            <a:r>
              <a:rPr lang="cs-CZ" sz="1300" b="1" dirty="0" err="1" smtClean="0">
                <a:solidFill>
                  <a:schemeClr val="tx1"/>
                </a:solidFill>
              </a:rPr>
              <a:t>repetido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29" name="Zaoblený obdélník 28"/>
          <p:cNvSpPr/>
          <p:nvPr/>
        </p:nvSpPr>
        <p:spPr>
          <a:xfrm>
            <a:off x="755576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2699792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empezáis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1" name="Zaoblený obdélník 30"/>
          <p:cNvSpPr/>
          <p:nvPr/>
        </p:nvSpPr>
        <p:spPr>
          <a:xfrm>
            <a:off x="4629967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2" name="Zaoblený obdélník 31"/>
          <p:cNvSpPr/>
          <p:nvPr/>
        </p:nvSpPr>
        <p:spPr>
          <a:xfrm>
            <a:off x="6660232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3" name="Zaoblený obdélník 32"/>
          <p:cNvSpPr/>
          <p:nvPr/>
        </p:nvSpPr>
        <p:spPr>
          <a:xfrm>
            <a:off x="755576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4" name="Zaoblený obdélník 33"/>
          <p:cNvSpPr/>
          <p:nvPr/>
        </p:nvSpPr>
        <p:spPr>
          <a:xfrm>
            <a:off x="2699792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4629967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cerraste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6660232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755576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38" name="Zaoblený obdélník 37"/>
          <p:cNvSpPr/>
          <p:nvPr/>
        </p:nvSpPr>
        <p:spPr>
          <a:xfrm>
            <a:off x="2699792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39" name="Zaoblený obdélník 38"/>
          <p:cNvSpPr/>
          <p:nvPr/>
        </p:nvSpPr>
        <p:spPr>
          <a:xfrm>
            <a:off x="4629967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6660232" y="5485980"/>
            <a:ext cx="158417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hemos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tenido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1" name="Zaoblený obdélník 40"/>
          <p:cNvSpPr/>
          <p:nvPr/>
        </p:nvSpPr>
        <p:spPr>
          <a:xfrm>
            <a:off x="755576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ofrecer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699792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ofrezco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4629967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ofrecí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6660232" y="155679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he </a:t>
            </a:r>
            <a:r>
              <a:rPr lang="cs-CZ" sz="1300" b="1" dirty="0" err="1" smtClean="0">
                <a:solidFill>
                  <a:schemeClr val="tx1"/>
                </a:solidFill>
              </a:rPr>
              <a:t>ofrecido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755576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llorar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2699792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llora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4629967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lloró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6660232" y="2096852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 </a:t>
            </a:r>
            <a:r>
              <a:rPr lang="cs-CZ" sz="1300" b="1" dirty="0" err="1" smtClean="0">
                <a:solidFill>
                  <a:schemeClr val="tx1"/>
                </a:solidFill>
              </a:rPr>
              <a:t>llorado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755576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subir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699792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sube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4629967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subió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6660232" y="271129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 </a:t>
            </a:r>
            <a:r>
              <a:rPr lang="cs-CZ" sz="1300" b="1" dirty="0" err="1" smtClean="0">
                <a:solidFill>
                  <a:schemeClr val="tx1"/>
                </a:solidFill>
              </a:rPr>
              <a:t>subido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755576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gustar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2699792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le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gustan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4629967" y="325135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le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gustaron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6660232" y="3251356"/>
            <a:ext cx="1728192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le</a:t>
            </a:r>
            <a:r>
              <a:rPr lang="cs-CZ" sz="1300" b="1" dirty="0" smtClean="0">
                <a:solidFill>
                  <a:schemeClr val="tx1"/>
                </a:solidFill>
              </a:rPr>
              <a:t> han </a:t>
            </a:r>
            <a:r>
              <a:rPr lang="cs-CZ" sz="1300" b="1" dirty="0" err="1" smtClean="0">
                <a:solidFill>
                  <a:schemeClr val="tx1"/>
                </a:solidFill>
              </a:rPr>
              <a:t>gustado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755576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repetir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2699792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repito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4629967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repetí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6660232" y="379141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he </a:t>
            </a:r>
            <a:r>
              <a:rPr lang="cs-CZ" sz="1300" b="1" dirty="0" err="1" smtClean="0">
                <a:solidFill>
                  <a:schemeClr val="tx1"/>
                </a:solidFill>
              </a:rPr>
              <a:t>repetido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755576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empezar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2699792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empezáis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4629967" y="4331476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empezasteis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6660232" y="4331476"/>
            <a:ext cx="1872208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habéis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empezado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755576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cerrar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2699792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cierras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4629967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cerraste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6660232" y="494592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smtClean="0">
                <a:solidFill>
                  <a:schemeClr val="tx1"/>
                </a:solidFill>
              </a:rPr>
              <a:t>has </a:t>
            </a:r>
            <a:r>
              <a:rPr lang="cs-CZ" sz="1300" b="1" dirty="0" err="1" smtClean="0">
                <a:solidFill>
                  <a:schemeClr val="tx1"/>
                </a:solidFill>
              </a:rPr>
              <a:t>cerrado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755576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>
                <a:solidFill>
                  <a:schemeClr val="tx1"/>
                </a:solidFill>
              </a:rPr>
              <a:t>tener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70" name="Zaoblený obdélník 69"/>
          <p:cNvSpPr/>
          <p:nvPr/>
        </p:nvSpPr>
        <p:spPr>
          <a:xfrm>
            <a:off x="2699792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tenemos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71" name="Zaoblený obdélník 70"/>
          <p:cNvSpPr/>
          <p:nvPr/>
        </p:nvSpPr>
        <p:spPr>
          <a:xfrm>
            <a:off x="4629967" y="5485980"/>
            <a:ext cx="1440160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tuvimos</a:t>
            </a:r>
            <a:endParaRPr lang="cs-CZ" sz="1300" b="1" dirty="0">
              <a:solidFill>
                <a:schemeClr val="tx1"/>
              </a:solidFill>
            </a:endParaRPr>
          </a:p>
        </p:txBody>
      </p:sp>
      <p:sp>
        <p:nvSpPr>
          <p:cNvPr id="72" name="Zaoblený obdélník 71"/>
          <p:cNvSpPr/>
          <p:nvPr/>
        </p:nvSpPr>
        <p:spPr>
          <a:xfrm>
            <a:off x="6660232" y="5485980"/>
            <a:ext cx="1584176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300" b="1" dirty="0" err="1" smtClean="0">
                <a:solidFill>
                  <a:schemeClr val="tx1"/>
                </a:solidFill>
              </a:rPr>
              <a:t>hemos</a:t>
            </a:r>
            <a:r>
              <a:rPr lang="cs-CZ" sz="1300" b="1" dirty="0" smtClean="0">
                <a:solidFill>
                  <a:schemeClr val="tx1"/>
                </a:solidFill>
              </a:rPr>
              <a:t> </a:t>
            </a:r>
            <a:r>
              <a:rPr lang="cs-CZ" sz="1300" b="1" dirty="0" err="1" smtClean="0">
                <a:solidFill>
                  <a:schemeClr val="tx1"/>
                </a:solidFill>
              </a:rPr>
              <a:t>tenido</a:t>
            </a:r>
            <a:endParaRPr lang="cs-CZ" sz="1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70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Zaoblený obdélník 33"/>
          <p:cNvSpPr/>
          <p:nvPr/>
        </p:nvSpPr>
        <p:spPr>
          <a:xfrm>
            <a:off x="5334305" y="6148172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5" name="Zaoblený obdélník 34"/>
          <p:cNvSpPr/>
          <p:nvPr/>
        </p:nvSpPr>
        <p:spPr>
          <a:xfrm>
            <a:off x="3707904" y="6148172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6" name="Zaoblený obdélník 35"/>
          <p:cNvSpPr/>
          <p:nvPr/>
        </p:nvSpPr>
        <p:spPr>
          <a:xfrm>
            <a:off x="2155938" y="6148172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467544" y="536037"/>
            <a:ext cx="1821332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acabamos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gritó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hemos</a:t>
            </a:r>
            <a:r>
              <a:rPr lang="cs-CZ" b="1" dirty="0" smtClean="0"/>
              <a:t> </a:t>
            </a:r>
            <a:r>
              <a:rPr lang="cs-CZ" b="1" dirty="0" err="1" smtClean="0"/>
              <a:t>dicho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cuidasteis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err="1" smtClean="0"/>
              <a:t>tardas</a:t>
            </a:r>
            <a:endParaRPr lang="cs-CZ" b="1" dirty="0"/>
          </a:p>
          <a:p>
            <a:endParaRPr lang="cs-CZ" b="1" dirty="0" smtClean="0"/>
          </a:p>
          <a:p>
            <a:r>
              <a:rPr lang="cs-CZ" b="1" dirty="0" smtClean="0"/>
              <a:t>se </a:t>
            </a:r>
            <a:r>
              <a:rPr lang="cs-CZ" b="1" dirty="0" err="1" smtClean="0"/>
              <a:t>ducharon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oyes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has </a:t>
            </a:r>
            <a:r>
              <a:rPr lang="cs-CZ" b="1" dirty="0" err="1" smtClean="0"/>
              <a:t>olvidado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trajisteis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ha </a:t>
            </a:r>
            <a:r>
              <a:rPr lang="cs-CZ" b="1" dirty="0" err="1" smtClean="0"/>
              <a:t>pensado</a:t>
            </a:r>
            <a:endParaRPr lang="cs-CZ" b="1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3347864" y="536037"/>
            <a:ext cx="1986441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entran</a:t>
            </a:r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he </a:t>
            </a:r>
            <a:r>
              <a:rPr lang="cs-CZ" b="1" dirty="0" err="1" smtClean="0"/>
              <a:t>necesitado</a:t>
            </a:r>
            <a:endParaRPr lang="cs-CZ" b="1" dirty="0"/>
          </a:p>
          <a:p>
            <a:endParaRPr lang="cs-CZ" b="1" dirty="0" smtClean="0"/>
          </a:p>
          <a:p>
            <a:r>
              <a:rPr lang="cs-CZ" b="1" dirty="0" err="1" smtClean="0"/>
              <a:t>llamó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pides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sonó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has </a:t>
            </a:r>
            <a:r>
              <a:rPr lang="cs-CZ" b="1" dirty="0" err="1" smtClean="0"/>
              <a:t>salido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terminaron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han </a:t>
            </a:r>
            <a:r>
              <a:rPr lang="cs-CZ" b="1" dirty="0" err="1" smtClean="0"/>
              <a:t>podido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lloro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probó</a:t>
            </a:r>
            <a:endParaRPr lang="cs-CZ" b="1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6393293" y="580755"/>
            <a:ext cx="1930337" cy="5355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err="1" smtClean="0"/>
              <a:t>llevas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vino</a:t>
            </a:r>
          </a:p>
          <a:p>
            <a:endParaRPr lang="cs-CZ" b="1" dirty="0"/>
          </a:p>
          <a:p>
            <a:r>
              <a:rPr lang="cs-CZ" b="1" dirty="0" err="1" smtClean="0"/>
              <a:t>pagáis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recibió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han </a:t>
            </a:r>
            <a:r>
              <a:rPr lang="cs-CZ" b="1" dirty="0" err="1" smtClean="0"/>
              <a:t>visto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respondemos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miré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smtClean="0"/>
              <a:t>se </a:t>
            </a:r>
            <a:r>
              <a:rPr lang="cs-CZ" b="1" dirty="0" err="1" smtClean="0"/>
              <a:t>sienta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te</a:t>
            </a:r>
            <a:r>
              <a:rPr lang="cs-CZ" b="1" dirty="0" smtClean="0"/>
              <a:t> has </a:t>
            </a:r>
            <a:r>
              <a:rPr lang="cs-CZ" b="1" dirty="0" err="1" smtClean="0"/>
              <a:t>reído</a:t>
            </a:r>
            <a:endParaRPr lang="cs-CZ" b="1" dirty="0" smtClean="0"/>
          </a:p>
          <a:p>
            <a:endParaRPr lang="cs-CZ" b="1" dirty="0"/>
          </a:p>
          <a:p>
            <a:r>
              <a:rPr lang="cs-CZ" b="1" dirty="0" err="1" smtClean="0"/>
              <a:t>pidió</a:t>
            </a:r>
            <a:endParaRPr lang="cs-CZ" b="1" dirty="0"/>
          </a:p>
        </p:txBody>
      </p:sp>
      <p:sp>
        <p:nvSpPr>
          <p:cNvPr id="41" name="Zaoblený obdélník 40"/>
          <p:cNvSpPr/>
          <p:nvPr/>
        </p:nvSpPr>
        <p:spPr>
          <a:xfrm>
            <a:off x="2317955" y="4347972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2" name="Zaoblený obdélník 41"/>
          <p:cNvSpPr/>
          <p:nvPr/>
        </p:nvSpPr>
        <p:spPr>
          <a:xfrm>
            <a:off x="2299954" y="3356992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3" name="Zaoblený obdélník 42"/>
          <p:cNvSpPr/>
          <p:nvPr/>
        </p:nvSpPr>
        <p:spPr>
          <a:xfrm>
            <a:off x="1327870" y="3861048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4" name="Zaoblený obdélník 43"/>
          <p:cNvSpPr/>
          <p:nvPr/>
        </p:nvSpPr>
        <p:spPr>
          <a:xfrm>
            <a:off x="1366815" y="1124744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5" name="Zaoblený obdélník 44"/>
          <p:cNvSpPr/>
          <p:nvPr/>
        </p:nvSpPr>
        <p:spPr>
          <a:xfrm>
            <a:off x="2299889" y="1697907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6" name="Zaoblený obdélník 45"/>
          <p:cNvSpPr/>
          <p:nvPr/>
        </p:nvSpPr>
        <p:spPr>
          <a:xfrm>
            <a:off x="1997537" y="2204864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7" name="Zaoblený obdélník 46"/>
          <p:cNvSpPr/>
          <p:nvPr/>
        </p:nvSpPr>
        <p:spPr>
          <a:xfrm>
            <a:off x="1485089" y="2780928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8" name="Zaoblený obdélník 47"/>
          <p:cNvSpPr/>
          <p:nvPr/>
        </p:nvSpPr>
        <p:spPr>
          <a:xfrm>
            <a:off x="4860032" y="3356992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49" name="Zaoblený obdélník 48"/>
          <p:cNvSpPr/>
          <p:nvPr/>
        </p:nvSpPr>
        <p:spPr>
          <a:xfrm>
            <a:off x="5334305" y="1124744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0" name="Zaoblený obdélník 49"/>
          <p:cNvSpPr/>
          <p:nvPr/>
        </p:nvSpPr>
        <p:spPr>
          <a:xfrm>
            <a:off x="2146997" y="5494872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1" name="Zaoblený obdélník 50"/>
          <p:cNvSpPr/>
          <p:nvPr/>
        </p:nvSpPr>
        <p:spPr>
          <a:xfrm>
            <a:off x="7812360" y="2780928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2" name="Zaoblený obdélník 51"/>
          <p:cNvSpPr/>
          <p:nvPr/>
        </p:nvSpPr>
        <p:spPr>
          <a:xfrm>
            <a:off x="5004048" y="4480154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3" name="Zaoblený obdélník 52"/>
          <p:cNvSpPr/>
          <p:nvPr/>
        </p:nvSpPr>
        <p:spPr>
          <a:xfrm>
            <a:off x="8107662" y="5013176"/>
            <a:ext cx="288032" cy="28803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4" name="Zaoblený obdélník 53"/>
          <p:cNvSpPr/>
          <p:nvPr/>
        </p:nvSpPr>
        <p:spPr>
          <a:xfrm>
            <a:off x="1860651" y="5008532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5" name="Zaoblený obdélník 54"/>
          <p:cNvSpPr/>
          <p:nvPr/>
        </p:nvSpPr>
        <p:spPr>
          <a:xfrm>
            <a:off x="4268592" y="5494872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6" name="Zaoblený obdélník 55"/>
          <p:cNvSpPr/>
          <p:nvPr/>
        </p:nvSpPr>
        <p:spPr>
          <a:xfrm>
            <a:off x="4222194" y="2780928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7" name="Zaoblený obdélník 56"/>
          <p:cNvSpPr/>
          <p:nvPr/>
        </p:nvSpPr>
        <p:spPr>
          <a:xfrm>
            <a:off x="4265302" y="1697907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8" name="Zaoblený obdélník 57"/>
          <p:cNvSpPr/>
          <p:nvPr/>
        </p:nvSpPr>
        <p:spPr>
          <a:xfrm>
            <a:off x="7546484" y="2233392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59" name="Zaoblený obdélník 58"/>
          <p:cNvSpPr/>
          <p:nvPr/>
        </p:nvSpPr>
        <p:spPr>
          <a:xfrm>
            <a:off x="7225523" y="3872939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0" name="Zaoblený obdélník 59"/>
          <p:cNvSpPr/>
          <p:nvPr/>
        </p:nvSpPr>
        <p:spPr>
          <a:xfrm>
            <a:off x="7112393" y="1126739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1" name="Zaoblený obdélník 60"/>
          <p:cNvSpPr/>
          <p:nvPr/>
        </p:nvSpPr>
        <p:spPr>
          <a:xfrm>
            <a:off x="7225827" y="5586978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2" name="Zaoblený obdélník 61"/>
          <p:cNvSpPr/>
          <p:nvPr/>
        </p:nvSpPr>
        <p:spPr>
          <a:xfrm>
            <a:off x="4398240" y="614886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3" name="Zaoblený obdélník 62"/>
          <p:cNvSpPr/>
          <p:nvPr/>
        </p:nvSpPr>
        <p:spPr>
          <a:xfrm>
            <a:off x="4169976" y="4994908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4" name="Zaoblený obdélník 63"/>
          <p:cNvSpPr/>
          <p:nvPr/>
        </p:nvSpPr>
        <p:spPr>
          <a:xfrm>
            <a:off x="4259265" y="2259934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5" name="Zaoblený obdélník 64"/>
          <p:cNvSpPr/>
          <p:nvPr/>
        </p:nvSpPr>
        <p:spPr>
          <a:xfrm>
            <a:off x="7491399" y="1729235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6" name="Zaoblený obdélník 65"/>
          <p:cNvSpPr/>
          <p:nvPr/>
        </p:nvSpPr>
        <p:spPr>
          <a:xfrm>
            <a:off x="7811593" y="4480154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7" name="Zaoblený obdélník 66"/>
          <p:cNvSpPr/>
          <p:nvPr/>
        </p:nvSpPr>
        <p:spPr>
          <a:xfrm>
            <a:off x="7413546" y="614885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8" name="Zaoblený obdélník 67"/>
          <p:cNvSpPr/>
          <p:nvPr/>
        </p:nvSpPr>
        <p:spPr>
          <a:xfrm>
            <a:off x="5004048" y="3861048"/>
            <a:ext cx="265876" cy="288032"/>
          </a:xfrm>
          <a:prstGeom prst="round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  <p:sp>
        <p:nvSpPr>
          <p:cNvPr id="69" name="Zaoblený obdélník 68"/>
          <p:cNvSpPr/>
          <p:nvPr/>
        </p:nvSpPr>
        <p:spPr>
          <a:xfrm>
            <a:off x="8323630" y="3356992"/>
            <a:ext cx="265876" cy="288032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86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-0.01841 -0.8057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" y="-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1.11111E-6 L -0.13264 -0.8057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32" y="-403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6" grpId="0" animBg="1"/>
      <p:bldP spid="38" grpId="0"/>
      <p:bldP spid="39" grpId="0"/>
      <p:bldP spid="40" grpId="0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564</TotalTime>
  <Words>440</Words>
  <Application>Microsoft Office PowerPoint</Application>
  <PresentationFormat>Předvádění na obrazovce (4:3)</PresentationFormat>
  <Paragraphs>358</Paragraphs>
  <Slides>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Verdana</vt:lpstr>
      <vt:lpstr>Wingdings 2</vt:lpstr>
      <vt:lpstr>Wingdings 3</vt:lpstr>
      <vt:lpstr>Aspekt</vt:lpstr>
      <vt:lpstr>Presente - compuesto - indefinido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smoldasova</dc:creator>
  <cp:lastModifiedBy>uživatel16</cp:lastModifiedBy>
  <cp:revision>48</cp:revision>
  <dcterms:created xsi:type="dcterms:W3CDTF">2014-04-05T15:09:40Z</dcterms:created>
  <dcterms:modified xsi:type="dcterms:W3CDTF">2014-06-19T07:56:45Z</dcterms:modified>
</cp:coreProperties>
</file>