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2F8CB10-5847-447D-9089-737EFABF04D7}" type="datetimeFigureOut">
              <a:rPr lang="cs-CZ" smtClean="0"/>
              <a:pPr/>
              <a:t>31.8.2016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3715BBF-EA13-4390-AB36-1C8F7D2BC7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CB10-5847-447D-9089-737EFABF04D7}" type="datetimeFigureOut">
              <a:rPr lang="cs-CZ" smtClean="0"/>
              <a:pPr/>
              <a:t>31.8.2016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5BBF-EA13-4390-AB36-1C8F7D2BC7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CB10-5847-447D-9089-737EFABF04D7}" type="datetimeFigureOut">
              <a:rPr lang="cs-CZ" smtClean="0"/>
              <a:pPr/>
              <a:t>31.8.2016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5BBF-EA13-4390-AB36-1C8F7D2BC7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CB10-5847-447D-9089-737EFABF04D7}" type="datetimeFigureOut">
              <a:rPr lang="cs-CZ" smtClean="0"/>
              <a:pPr/>
              <a:t>31.8.2016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5BBF-EA13-4390-AB36-1C8F7D2BC7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CB10-5847-447D-9089-737EFABF04D7}" type="datetimeFigureOut">
              <a:rPr lang="cs-CZ" smtClean="0"/>
              <a:pPr/>
              <a:t>31.8.2016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5BBF-EA13-4390-AB36-1C8F7D2BC7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CB10-5847-447D-9089-737EFABF04D7}" type="datetimeFigureOut">
              <a:rPr lang="cs-CZ" smtClean="0"/>
              <a:pPr/>
              <a:t>31.8.2016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5BBF-EA13-4390-AB36-1C8F7D2BC7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F8CB10-5847-447D-9089-737EFABF04D7}" type="datetimeFigureOut">
              <a:rPr lang="cs-CZ" smtClean="0"/>
              <a:pPr/>
              <a:t>31.8.2016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715BBF-EA13-4390-AB36-1C8F7D2BC7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2F8CB10-5847-447D-9089-737EFABF04D7}" type="datetimeFigureOut">
              <a:rPr lang="cs-CZ" smtClean="0"/>
              <a:pPr/>
              <a:t>31.8.2016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3715BBF-EA13-4390-AB36-1C8F7D2BC7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CB10-5847-447D-9089-737EFABF04D7}" type="datetimeFigureOut">
              <a:rPr lang="cs-CZ" smtClean="0"/>
              <a:pPr/>
              <a:t>31.8.2016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5BBF-EA13-4390-AB36-1C8F7D2BC7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CB10-5847-447D-9089-737EFABF04D7}" type="datetimeFigureOut">
              <a:rPr lang="cs-CZ" smtClean="0"/>
              <a:pPr/>
              <a:t>31.8.2016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5BBF-EA13-4390-AB36-1C8F7D2BC7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CB10-5847-447D-9089-737EFABF04D7}" type="datetimeFigureOut">
              <a:rPr lang="cs-CZ" smtClean="0"/>
              <a:pPr/>
              <a:t>31.8.2016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5BBF-EA13-4390-AB36-1C8F7D2BC7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2F8CB10-5847-447D-9089-737EFABF04D7}" type="datetimeFigureOut">
              <a:rPr lang="cs-CZ" smtClean="0"/>
              <a:pPr/>
              <a:t>31.8.2016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3715BBF-EA13-4390-AB36-1C8F7D2BC7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Verbos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rigen</a:t>
            </a:r>
            <a:r>
              <a:rPr lang="cs-CZ" dirty="0" smtClean="0"/>
              <a:t> </a:t>
            </a:r>
            <a:r>
              <a:rPr lang="cs-CZ" dirty="0" err="1" smtClean="0"/>
              <a:t>preposición</a:t>
            </a:r>
            <a:endParaRPr lang="cs-CZ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11560" y="5445224"/>
            <a:ext cx="7704856" cy="115212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980728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Počítám s tebou.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628800"/>
            <a:ext cx="237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Naštvala se na mě.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3175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 noci se mi o tobě zdálo.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4368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Sejdeme se s </a:t>
            </a:r>
            <a:r>
              <a:rPr lang="cs-CZ" b="1" dirty="0" err="1" smtClean="0"/>
              <a:t>Manolem</a:t>
            </a:r>
            <a:r>
              <a:rPr lang="cs-CZ" b="1" dirty="0" smtClean="0"/>
              <a:t> před kinem.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3501008"/>
            <a:ext cx="2759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Zakopl o kufr a spadl.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4221088"/>
            <a:ext cx="3595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Vdala se za nějakého Němce.</a:t>
            </a:r>
            <a:endParaRPr lang="cs-CZ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5076056" y="908720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076056" y="1556792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enfadarse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076056" y="2204864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soňar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076056" y="2852936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quedar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076056" y="3501008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tropezarse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076056" y="4149080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casarse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076056" y="908720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Cuento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contigo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076056" y="1556792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 ha </a:t>
            </a:r>
            <a:r>
              <a:rPr lang="cs-CZ" b="1" dirty="0" err="1" smtClean="0">
                <a:solidFill>
                  <a:schemeClr val="tx1"/>
                </a:solidFill>
              </a:rPr>
              <a:t>enfadado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conmigo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076056" y="2204864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Anoche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soňé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contigo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076056" y="2852936"/>
            <a:ext cx="3888432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Quedamos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con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Manolo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delante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del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cine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004048" y="350100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Ha </a:t>
            </a:r>
            <a:r>
              <a:rPr lang="cs-CZ" b="1" dirty="0" err="1" smtClean="0">
                <a:solidFill>
                  <a:schemeClr val="tx1"/>
                </a:solidFill>
              </a:rPr>
              <a:t>tropezado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con</a:t>
            </a:r>
            <a:r>
              <a:rPr lang="cs-CZ" b="1" dirty="0" smtClean="0">
                <a:solidFill>
                  <a:schemeClr val="tx1"/>
                </a:solidFill>
              </a:rPr>
              <a:t> la </a:t>
            </a:r>
            <a:r>
              <a:rPr lang="cs-CZ" b="1" dirty="0" err="1" smtClean="0">
                <a:solidFill>
                  <a:schemeClr val="tx1"/>
                </a:solidFill>
              </a:rPr>
              <a:t>maleta</a:t>
            </a:r>
            <a:r>
              <a:rPr lang="cs-CZ" b="1" dirty="0" smtClean="0">
                <a:solidFill>
                  <a:schemeClr val="tx1"/>
                </a:solidFill>
              </a:rPr>
              <a:t> y se ha </a:t>
            </a:r>
            <a:r>
              <a:rPr lang="cs-CZ" b="1" dirty="0" err="1" smtClean="0">
                <a:solidFill>
                  <a:schemeClr val="tx1"/>
                </a:solidFill>
              </a:rPr>
              <a:t>caído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076056" y="4149080"/>
            <a:ext cx="3888432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 </a:t>
            </a:r>
            <a:r>
              <a:rPr lang="cs-CZ" b="1" dirty="0" err="1" smtClean="0">
                <a:solidFill>
                  <a:schemeClr val="tx1"/>
                </a:solidFill>
              </a:rPr>
              <a:t>casó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con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un</a:t>
            </a:r>
            <a:r>
              <a:rPr lang="cs-CZ" b="1" dirty="0" smtClean="0">
                <a:solidFill>
                  <a:schemeClr val="tx1"/>
                </a:solidFill>
              </a:rPr>
              <a:t> alemán.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39552" y="4869160"/>
            <a:ext cx="254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Žije se svými rodiči.</a:t>
            </a:r>
            <a:endParaRPr lang="cs-CZ" b="1" dirty="0"/>
          </a:p>
        </p:txBody>
      </p:sp>
      <p:sp>
        <p:nvSpPr>
          <p:cNvPr id="22" name="Zaoblený obdélník 21"/>
          <p:cNvSpPr/>
          <p:nvPr/>
        </p:nvSpPr>
        <p:spPr>
          <a:xfrm>
            <a:off x="5076056" y="4797152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vivir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076056" y="4797152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Vive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con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sus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padres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2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491880" y="476672"/>
            <a:ext cx="2088232" cy="6480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23528" y="134076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Confiar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23528" y="206084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Entrar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+ </a:t>
            </a:r>
            <a:r>
              <a:rPr lang="cs-CZ" sz="2000" b="1" dirty="0" err="1" smtClean="0">
                <a:solidFill>
                  <a:schemeClr val="tx1"/>
                </a:solidFill>
              </a:rPr>
              <a:t>sust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23528" y="278092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Molestarse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23528" y="350100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Quedar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860032" y="134076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Empeňarse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860032" y="206084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Fijarse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+ </a:t>
            </a:r>
            <a:r>
              <a:rPr lang="cs-CZ" sz="2000" b="1" dirty="0" err="1" smtClean="0">
                <a:solidFill>
                  <a:schemeClr val="tx1"/>
                </a:solidFill>
              </a:rPr>
              <a:t>sust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pron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860032" y="278092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Quedarse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+ </a:t>
            </a:r>
            <a:r>
              <a:rPr lang="cs-CZ" sz="2000" b="1" dirty="0" err="1" smtClean="0">
                <a:solidFill>
                  <a:schemeClr val="tx1"/>
                </a:solidFill>
              </a:rPr>
              <a:t>sust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860032" y="350100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Tardar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699792" y="4221088"/>
            <a:ext cx="3960440" cy="7920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Ir </a:t>
            </a:r>
            <a:r>
              <a:rPr lang="cs-CZ" sz="2000" b="1" dirty="0" err="1" smtClean="0">
                <a:solidFill>
                  <a:schemeClr val="tx1"/>
                </a:solidFill>
              </a:rPr>
              <a:t>en</a:t>
            </a:r>
            <a:r>
              <a:rPr lang="cs-CZ" sz="2000" b="1" dirty="0" smtClean="0">
                <a:solidFill>
                  <a:schemeClr val="tx1"/>
                </a:solidFill>
              </a:rPr>
              <a:t> + </a:t>
            </a:r>
            <a:r>
              <a:rPr lang="cs-CZ" sz="2000" b="1" dirty="0" err="1" smtClean="0">
                <a:solidFill>
                  <a:schemeClr val="tx1"/>
                </a:solidFill>
              </a:rPr>
              <a:t>medio</a:t>
            </a:r>
            <a:r>
              <a:rPr lang="cs-CZ" sz="2000" b="1" dirty="0" smtClean="0">
                <a:solidFill>
                  <a:schemeClr val="tx1"/>
                </a:solidFill>
              </a:rPr>
              <a:t> de transporte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23528" y="134076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Důvěřovat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323528" y="206084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Vstoupit, vejít 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23528" y="278092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Obtěžovat 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23528" y="350100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Domluvit se na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860032" y="134076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Velmi se snažit 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860032" y="206084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Všimnout si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4860032" y="278092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Zůstat v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860032" y="350100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Trvat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714612" y="4214818"/>
            <a:ext cx="3960440" cy="7920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Jet (dopravním prostředkem)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980728"/>
            <a:ext cx="3895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Jedeme metrem nebo taxíkem?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556792"/>
            <a:ext cx="4495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Domluvíme se na tom, že se uvidíme</a:t>
            </a:r>
          </a:p>
          <a:p>
            <a:r>
              <a:rPr lang="cs-CZ" b="1" dirty="0" smtClean="0"/>
              <a:t>zítra.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2555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Všimni si toho auta!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224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Velmi ti důvěřuji.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3573016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Vstoupil do místnosti.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4221088"/>
            <a:ext cx="3978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Jak dlouho ti trvá, než přijedeš?</a:t>
            </a:r>
            <a:endParaRPr lang="cs-CZ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5076056" y="908720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076056" y="1556792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quedar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076056" y="2204864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fijarse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076056" y="2852936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confiar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076056" y="3501008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entrar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076056" y="4149080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tardar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076056" y="908720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¿</a:t>
            </a:r>
            <a:r>
              <a:rPr lang="cs-CZ" b="1" dirty="0" err="1" smtClean="0">
                <a:solidFill>
                  <a:schemeClr val="tx1"/>
                </a:solidFill>
              </a:rPr>
              <a:t>Vamos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en</a:t>
            </a:r>
            <a:r>
              <a:rPr lang="cs-CZ" b="1" dirty="0" smtClean="0">
                <a:solidFill>
                  <a:schemeClr val="tx1"/>
                </a:solidFill>
              </a:rPr>
              <a:t> metro o </a:t>
            </a:r>
            <a:r>
              <a:rPr lang="cs-CZ" b="1" dirty="0" err="1" smtClean="0">
                <a:solidFill>
                  <a:schemeClr val="tx1"/>
                </a:solidFill>
              </a:rPr>
              <a:t>en</a:t>
            </a:r>
            <a:r>
              <a:rPr lang="cs-CZ" b="1" dirty="0" smtClean="0">
                <a:solidFill>
                  <a:schemeClr val="tx1"/>
                </a:solidFill>
              </a:rPr>
              <a:t> taxi?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076056" y="1556792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Quedamos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en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vernos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maňana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076056" y="2204864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Fíjate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en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ese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coche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004048" y="2852936"/>
            <a:ext cx="3888432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Confío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mucho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en</a:t>
            </a:r>
            <a:r>
              <a:rPr lang="cs-CZ" b="1" dirty="0" smtClean="0">
                <a:solidFill>
                  <a:schemeClr val="tx1"/>
                </a:solidFill>
              </a:rPr>
              <a:t> ti.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004048" y="3501008"/>
            <a:ext cx="3888432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Ha </a:t>
            </a:r>
            <a:r>
              <a:rPr lang="cs-CZ" b="1" dirty="0" err="1" smtClean="0">
                <a:solidFill>
                  <a:schemeClr val="tx1"/>
                </a:solidFill>
              </a:rPr>
              <a:t>entrado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en</a:t>
            </a:r>
            <a:r>
              <a:rPr lang="cs-CZ" b="1" dirty="0" smtClean="0">
                <a:solidFill>
                  <a:schemeClr val="tx1"/>
                </a:solidFill>
              </a:rPr>
              <a:t> la </a:t>
            </a:r>
            <a:r>
              <a:rPr lang="cs-CZ" b="1" dirty="0" err="1" smtClean="0">
                <a:solidFill>
                  <a:schemeClr val="tx1"/>
                </a:solidFill>
              </a:rPr>
              <a:t>habitación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716016" y="4149080"/>
            <a:ext cx="4176464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¿</a:t>
            </a:r>
            <a:r>
              <a:rPr lang="cs-CZ" b="1" dirty="0" err="1" smtClean="0">
                <a:solidFill>
                  <a:schemeClr val="tx1"/>
                </a:solidFill>
              </a:rPr>
              <a:t>Cuánto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tiempo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tardas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en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llegar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39552" y="4869160"/>
            <a:ext cx="296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Zůstane doma celý den.</a:t>
            </a:r>
            <a:endParaRPr lang="cs-CZ" b="1" dirty="0"/>
          </a:p>
        </p:txBody>
      </p:sp>
      <p:sp>
        <p:nvSpPr>
          <p:cNvPr id="21" name="Zaoblený obdélník 20"/>
          <p:cNvSpPr/>
          <p:nvPr/>
        </p:nvSpPr>
        <p:spPr>
          <a:xfrm>
            <a:off x="5076056" y="4797152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quedarse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4929190" y="4786322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 </a:t>
            </a:r>
            <a:r>
              <a:rPr lang="cs-CZ" b="1" dirty="0" err="1" smtClean="0">
                <a:solidFill>
                  <a:schemeClr val="tx1"/>
                </a:solidFill>
              </a:rPr>
              <a:t>queda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en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casa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todo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el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día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539552" y="692696"/>
            <a:ext cx="1152128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987824" y="692696"/>
            <a:ext cx="1152128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5220072" y="692696"/>
            <a:ext cx="1152128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EN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524328" y="692696"/>
            <a:ext cx="1152128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acordarse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entrar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decidirse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soňar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enfadarse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enterarse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casarse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ayudar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quejarse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ponerse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fijarse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despedirse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enseňar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obligar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tardar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encargarse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confiar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tropezar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atreverse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esperar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asustarse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olvidarse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parecerse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2987824" y="3573016"/>
            <a:ext cx="1872208" cy="43204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empeňarse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-0.04705 -0.3043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15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0.21268 -0.3043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15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-0.29913 -0.2937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147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0.46476 -0.30435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15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4.84736E-6 L 0.46493 -0.220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11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-0.03923 -0.220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1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0.46476 -0.1260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63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915 -0.19912 " pathEditMode="relative" ptsTypes="AA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-0.04705 -0.1364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68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-0.29913 -0.105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5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0.22066 -0.2204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11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4.84736E-6 L -0.03142 0.1047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52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0.46476 -0.0421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21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-0.29913 4.84736E-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0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-0.29132 0.09435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47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0.22066 -0.13645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68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4.84736E-6 L -0.03923 0.18871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94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0.23646 -0.0421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21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6476 0.06313 " pathEditMode="relative" ptsTypes="AA">
                                      <p:cBhvr>
                                        <p:cTn id="13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-0.29913 0.18871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94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9132 0.2833 " pathEditMode="relative" ptsTypes="AA">
                                      <p:cBhvr>
                                        <p:cTn id="15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-0.03923 0.2833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142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4736E-6 L -0.04705 0.37765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189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9132 0.36725 " pathEditMode="relative" ptsTypes="AA">
                                      <p:cBhvr>
                                        <p:cTn id="17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847 0.06291 " pathEditMode="relative" ptsTypes="AA">
                                      <p:cBhvr>
                                        <p:cTn id="17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71800" y="90872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556792"/>
            <a:ext cx="7662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Curso</a:t>
            </a:r>
            <a:r>
              <a:rPr lang="cs-CZ" sz="1400" dirty="0" smtClean="0"/>
              <a:t> superior de </a:t>
            </a:r>
            <a:r>
              <a:rPr lang="cs-CZ" sz="1400" dirty="0" err="1" smtClean="0"/>
              <a:t>metodología</a:t>
            </a:r>
            <a:r>
              <a:rPr lang="cs-CZ" sz="1400" dirty="0" smtClean="0"/>
              <a:t> de la </a:t>
            </a:r>
            <a:r>
              <a:rPr lang="cs-CZ" sz="1400" dirty="0" err="1" smtClean="0"/>
              <a:t>enseňanza</a:t>
            </a:r>
            <a:r>
              <a:rPr lang="cs-CZ" sz="1400" dirty="0" smtClean="0"/>
              <a:t> </a:t>
            </a:r>
            <a:r>
              <a:rPr lang="cs-CZ" sz="1400" dirty="0" err="1" smtClean="0"/>
              <a:t>del</a:t>
            </a:r>
            <a:r>
              <a:rPr lang="cs-CZ" sz="1400" dirty="0" smtClean="0"/>
              <a:t> </a:t>
            </a:r>
            <a:r>
              <a:rPr lang="cs-CZ" sz="1400" dirty="0" err="1" smtClean="0"/>
              <a:t>espaňol</a:t>
            </a:r>
            <a:r>
              <a:rPr lang="cs-CZ" sz="1400" dirty="0" smtClean="0"/>
              <a:t> para </a:t>
            </a:r>
            <a:r>
              <a:rPr lang="cs-CZ" sz="1400" dirty="0" err="1" smtClean="0"/>
              <a:t>profesores</a:t>
            </a:r>
            <a:r>
              <a:rPr lang="cs-CZ" sz="1400" dirty="0" smtClean="0"/>
              <a:t> de </a:t>
            </a:r>
            <a:r>
              <a:rPr lang="cs-CZ" sz="1400" dirty="0" err="1" smtClean="0"/>
              <a:t>diversos</a:t>
            </a:r>
            <a:r>
              <a:rPr lang="cs-CZ" sz="1400" dirty="0" smtClean="0"/>
              <a:t> </a:t>
            </a:r>
            <a:r>
              <a:rPr lang="cs-CZ" sz="1400" dirty="0" err="1" smtClean="0"/>
              <a:t>países</a:t>
            </a:r>
            <a:r>
              <a:rPr lang="cs-CZ" sz="1400" dirty="0" smtClean="0"/>
              <a:t>, </a:t>
            </a:r>
          </a:p>
          <a:p>
            <a:r>
              <a:rPr lang="cs-CZ" sz="1400" dirty="0" err="1" smtClean="0"/>
              <a:t>Didáctica</a:t>
            </a:r>
            <a:r>
              <a:rPr lang="cs-CZ" sz="1400" dirty="0" smtClean="0"/>
              <a:t> de la </a:t>
            </a:r>
            <a:r>
              <a:rPr lang="cs-CZ" sz="1400" dirty="0" err="1" smtClean="0"/>
              <a:t>lengua</a:t>
            </a:r>
            <a:r>
              <a:rPr lang="cs-CZ" sz="1400" dirty="0" smtClean="0"/>
              <a:t> </a:t>
            </a:r>
            <a:r>
              <a:rPr lang="cs-CZ" sz="1400" dirty="0" err="1" smtClean="0"/>
              <a:t>espaňola</a:t>
            </a:r>
            <a:r>
              <a:rPr lang="cs-CZ" sz="1400" dirty="0" smtClean="0"/>
              <a:t>, Mª Paz </a:t>
            </a:r>
            <a:r>
              <a:rPr lang="cs-CZ" sz="1400" dirty="0" err="1" smtClean="0"/>
              <a:t>Rodríguez</a:t>
            </a:r>
            <a:r>
              <a:rPr lang="cs-CZ" sz="1400" dirty="0" smtClean="0"/>
              <a:t> </a:t>
            </a:r>
            <a:r>
              <a:rPr lang="cs-CZ" sz="1400" dirty="0" err="1" smtClean="0"/>
              <a:t>Rodríguez</a:t>
            </a:r>
            <a:r>
              <a:rPr lang="cs-CZ" sz="1400" dirty="0" smtClean="0"/>
              <a:t> , </a:t>
            </a:r>
            <a:r>
              <a:rPr lang="cs-CZ" sz="1400" dirty="0" err="1" smtClean="0"/>
              <a:t>Salamanca</a:t>
            </a:r>
            <a:r>
              <a:rPr lang="cs-CZ" sz="1400" dirty="0" smtClean="0"/>
              <a:t>, 2009</a:t>
            </a:r>
            <a:endParaRPr lang="cs-CZ" sz="1400" dirty="0"/>
          </a:p>
        </p:txBody>
      </p:sp>
      <p:sp>
        <p:nvSpPr>
          <p:cNvPr id="4" name="Obdélník 3"/>
          <p:cNvSpPr/>
          <p:nvPr/>
        </p:nvSpPr>
        <p:spPr>
          <a:xfrm>
            <a:off x="323528" y="234888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PROKOPOVÁ, L. </a:t>
            </a:r>
            <a:r>
              <a:rPr lang="cs-CZ" i="1" dirty="0" smtClean="0"/>
              <a:t>Španělština pro samouky</a:t>
            </a:r>
            <a:r>
              <a:rPr lang="cs-CZ" dirty="0" smtClean="0"/>
              <a:t>. 2.vyd. Praha : Leda, 1994. ISBN 80-85927-08-X. Kapitola </a:t>
            </a:r>
            <a:r>
              <a:rPr lang="cs-CZ" dirty="0" smtClean="0">
                <a:solidFill>
                  <a:srgbClr val="FF0000"/>
                </a:solidFill>
              </a:rPr>
              <a:t>34, s. 189 – 197.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9" y="3356992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RODRÍGUEZ </a:t>
            </a:r>
            <a:r>
              <a:rPr lang="cs-CZ" smtClean="0"/>
              <a:t>RODRÍGUEZ</a:t>
            </a:r>
            <a:r>
              <a:rPr lang="cs-CZ" dirty="0" smtClean="0"/>
              <a:t>, Mª Paz. </a:t>
            </a:r>
            <a:r>
              <a:rPr lang="cs-CZ" i="1" dirty="0" err="1" smtClean="0"/>
              <a:t>Didáctica</a:t>
            </a:r>
            <a:r>
              <a:rPr lang="cs-CZ" i="1" dirty="0" smtClean="0"/>
              <a:t> de la </a:t>
            </a:r>
            <a:r>
              <a:rPr lang="cs-CZ" i="1" dirty="0" err="1" smtClean="0"/>
              <a:t>lengua</a:t>
            </a:r>
            <a:r>
              <a:rPr lang="cs-CZ" i="1" dirty="0" smtClean="0"/>
              <a:t> </a:t>
            </a:r>
            <a:r>
              <a:rPr lang="cs-CZ" i="1" dirty="0" err="1" smtClean="0"/>
              <a:t>espaňola</a:t>
            </a:r>
            <a:r>
              <a:rPr lang="cs-CZ" i="1" dirty="0" smtClean="0"/>
              <a:t>.. </a:t>
            </a:r>
            <a:r>
              <a:rPr lang="cs-CZ" dirty="0" smtClean="0"/>
              <a:t>1.ed. </a:t>
            </a:r>
            <a:r>
              <a:rPr lang="cs-CZ" dirty="0" err="1" smtClean="0"/>
              <a:t>Universidad</a:t>
            </a:r>
            <a:r>
              <a:rPr lang="cs-CZ" dirty="0" smtClean="0"/>
              <a:t> de </a:t>
            </a:r>
            <a:r>
              <a:rPr lang="cs-CZ" dirty="0" err="1" smtClean="0"/>
              <a:t>Salamanca</a:t>
            </a:r>
            <a:r>
              <a:rPr lang="cs-CZ" dirty="0" smtClean="0"/>
              <a:t>, 2009. </a:t>
            </a:r>
            <a:r>
              <a:rPr lang="cs-CZ" dirty="0" err="1" smtClean="0"/>
              <a:t>Curso</a:t>
            </a:r>
            <a:r>
              <a:rPr lang="cs-CZ" dirty="0" smtClean="0"/>
              <a:t> superior de </a:t>
            </a:r>
            <a:r>
              <a:rPr lang="cs-CZ" dirty="0" err="1" smtClean="0"/>
              <a:t>metodología</a:t>
            </a:r>
            <a:r>
              <a:rPr lang="cs-CZ" dirty="0" smtClean="0"/>
              <a:t> de la </a:t>
            </a:r>
            <a:r>
              <a:rPr lang="cs-CZ" dirty="0" err="1" smtClean="0"/>
              <a:t>enseňanza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espaňol</a:t>
            </a:r>
            <a:r>
              <a:rPr lang="cs-CZ" dirty="0" smtClean="0"/>
              <a:t> para </a:t>
            </a:r>
            <a:r>
              <a:rPr lang="cs-CZ" dirty="0" err="1" smtClean="0"/>
              <a:t>profesores</a:t>
            </a:r>
            <a:r>
              <a:rPr lang="cs-CZ" dirty="0" smtClean="0"/>
              <a:t> de </a:t>
            </a:r>
            <a:r>
              <a:rPr lang="cs-CZ" dirty="0" err="1" smtClean="0"/>
              <a:t>diversos</a:t>
            </a:r>
            <a:r>
              <a:rPr lang="cs-CZ" dirty="0" smtClean="0"/>
              <a:t> </a:t>
            </a:r>
            <a:r>
              <a:rPr lang="cs-CZ" dirty="0" err="1" smtClean="0"/>
              <a:t>países</a:t>
            </a:r>
            <a:r>
              <a:rPr lang="cs-CZ" dirty="0" smtClean="0"/>
              <a:t>. </a:t>
            </a:r>
            <a:r>
              <a:rPr lang="cs-CZ" dirty="0" err="1" smtClean="0"/>
              <a:t>Cap</a:t>
            </a:r>
            <a:r>
              <a:rPr lang="cs-CZ" dirty="0" smtClean="0"/>
              <a:t>. 8, p. 52 - 59.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23528" y="1772816"/>
            <a:ext cx="2088232" cy="6480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323528" y="2708920"/>
            <a:ext cx="2088232" cy="6480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>
            <a:hlinkClick r:id="rId4" action="ppaction://hlinksldjump"/>
          </p:cNvPr>
          <p:cNvSpPr/>
          <p:nvPr/>
        </p:nvSpPr>
        <p:spPr>
          <a:xfrm>
            <a:off x="323528" y="3645024"/>
            <a:ext cx="2088232" cy="6480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CON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>
            <a:hlinkClick r:id="rId5" action="ppaction://hlinksldjump"/>
          </p:cNvPr>
          <p:cNvSpPr/>
          <p:nvPr/>
        </p:nvSpPr>
        <p:spPr>
          <a:xfrm>
            <a:off x="323528" y="4581128"/>
            <a:ext cx="2088232" cy="6480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EN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67544" y="836712"/>
            <a:ext cx="7311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Zde jsou nejzákladnější předložky, které se spojují se slovesy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635896" y="188640"/>
            <a:ext cx="2088232" cy="6480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" name="Zaoblený obdélník 2"/>
          <p:cNvSpPr/>
          <p:nvPr/>
        </p:nvSpPr>
        <p:spPr>
          <a:xfrm>
            <a:off x="395536" y="11247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Acostumbrarse</a:t>
            </a:r>
            <a:r>
              <a:rPr lang="cs-CZ" sz="2000" b="1" dirty="0" smtClean="0">
                <a:solidFill>
                  <a:schemeClr val="tx1"/>
                </a:solidFill>
              </a:rPr>
              <a:t> a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95536" y="18448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Aprender</a:t>
            </a:r>
            <a:r>
              <a:rPr lang="cs-CZ" sz="2000" b="1" dirty="0" smtClean="0">
                <a:solidFill>
                  <a:schemeClr val="tx1"/>
                </a:solidFill>
              </a:rPr>
              <a:t> a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95536" y="256490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Atreverse</a:t>
            </a:r>
            <a:r>
              <a:rPr lang="cs-CZ" sz="2000" b="1" dirty="0" smtClean="0">
                <a:solidFill>
                  <a:schemeClr val="tx1"/>
                </a:solidFill>
              </a:rPr>
              <a:t> a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95536" y="328498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Comenzar</a:t>
            </a:r>
            <a:r>
              <a:rPr lang="cs-CZ" sz="2000" b="1" dirty="0" smtClean="0">
                <a:solidFill>
                  <a:schemeClr val="tx1"/>
                </a:solidFill>
              </a:rPr>
              <a:t> a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95536" y="400506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Empezar</a:t>
            </a:r>
            <a:r>
              <a:rPr lang="cs-CZ" sz="2000" b="1" dirty="0" smtClean="0">
                <a:solidFill>
                  <a:schemeClr val="tx1"/>
                </a:solidFill>
              </a:rPr>
              <a:t> a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95536" y="47251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Esperar</a:t>
            </a:r>
            <a:r>
              <a:rPr lang="cs-CZ" sz="2000" b="1" dirty="0" smtClean="0">
                <a:solidFill>
                  <a:schemeClr val="tx1"/>
                </a:solidFill>
              </a:rPr>
              <a:t> 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395536" y="54452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Obligar</a:t>
            </a:r>
            <a:r>
              <a:rPr lang="cs-CZ" sz="2000" b="1" dirty="0" smtClean="0">
                <a:solidFill>
                  <a:schemeClr val="tx1"/>
                </a:solidFill>
              </a:rPr>
              <a:t> 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95536" y="616530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Parecerse</a:t>
            </a:r>
            <a:r>
              <a:rPr lang="cs-CZ" sz="2000" b="1" dirty="0" smtClean="0">
                <a:solidFill>
                  <a:schemeClr val="tx1"/>
                </a:solidFill>
              </a:rPr>
              <a:t> a + </a:t>
            </a:r>
            <a:r>
              <a:rPr lang="cs-CZ" sz="2000" b="1" dirty="0" err="1" smtClean="0">
                <a:solidFill>
                  <a:schemeClr val="tx1"/>
                </a:solidFill>
              </a:rPr>
              <a:t>sust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pron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644008" y="11247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Volver</a:t>
            </a:r>
            <a:r>
              <a:rPr lang="cs-CZ" sz="2000" b="1" dirty="0" smtClean="0">
                <a:solidFill>
                  <a:schemeClr val="tx1"/>
                </a:solidFill>
              </a:rPr>
              <a:t> a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644008" y="18448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Ir a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lugar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644008" y="256490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Animarse</a:t>
            </a:r>
            <a:r>
              <a:rPr lang="cs-CZ" sz="2000" b="1" dirty="0" smtClean="0">
                <a:solidFill>
                  <a:schemeClr val="tx1"/>
                </a:solidFill>
              </a:rPr>
              <a:t> a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44008" y="328498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Asomarse</a:t>
            </a:r>
            <a:r>
              <a:rPr lang="cs-CZ" sz="2000" b="1" dirty="0" smtClean="0">
                <a:solidFill>
                  <a:schemeClr val="tx1"/>
                </a:solidFill>
              </a:rPr>
              <a:t> a + </a:t>
            </a:r>
            <a:r>
              <a:rPr lang="cs-CZ" sz="2000" b="1" dirty="0" err="1" smtClean="0">
                <a:solidFill>
                  <a:schemeClr val="tx1"/>
                </a:solidFill>
              </a:rPr>
              <a:t>sust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644008" y="400506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Ayudar</a:t>
            </a:r>
            <a:r>
              <a:rPr lang="cs-CZ" sz="2000" b="1" dirty="0" smtClean="0">
                <a:solidFill>
                  <a:schemeClr val="tx1"/>
                </a:solidFill>
              </a:rPr>
              <a:t> a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sust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4644008" y="47251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Decidirse</a:t>
            </a:r>
            <a:r>
              <a:rPr lang="cs-CZ" sz="2000" b="1" dirty="0" smtClean="0">
                <a:solidFill>
                  <a:schemeClr val="tx1"/>
                </a:solidFill>
              </a:rPr>
              <a:t> a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644008" y="54452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Enseňar</a:t>
            </a:r>
            <a:r>
              <a:rPr lang="cs-CZ" sz="2000" b="1" dirty="0" smtClean="0">
                <a:solidFill>
                  <a:schemeClr val="tx1"/>
                </a:solidFill>
              </a:rPr>
              <a:t> 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644008" y="616530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Negarse</a:t>
            </a:r>
            <a:r>
              <a:rPr lang="cs-CZ" sz="2000" b="1" dirty="0" smtClean="0">
                <a:solidFill>
                  <a:schemeClr val="tx1"/>
                </a:solidFill>
              </a:rPr>
              <a:t> a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95536" y="11247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Zvyknout se na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95536" y="18448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(Na)učit 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5536" y="256490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Odvážit 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395536" y="328498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Začít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95536" y="400506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Začít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395536" y="47251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Č</a:t>
            </a:r>
            <a:r>
              <a:rPr lang="cs-CZ" sz="2000" b="1" dirty="0" smtClean="0">
                <a:solidFill>
                  <a:schemeClr val="tx1"/>
                </a:solidFill>
              </a:rPr>
              <a:t>ekat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95536" y="54452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(Do)nutit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395536" y="616530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Vypadat / podobat 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4644008" y="11247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solidFill>
                  <a:schemeClr val="tx1"/>
                </a:solidFill>
              </a:rPr>
              <a:t>Z</a:t>
            </a:r>
            <a:r>
              <a:rPr lang="cs-CZ" sz="2000" b="1" dirty="0" smtClean="0">
                <a:solidFill>
                  <a:schemeClr val="tx1"/>
                </a:solidFill>
              </a:rPr>
              <a:t>novu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4644008" y="18448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Budoucí čas / Jet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4644008" y="256490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Dodat si odvahy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4644008" y="328498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Vyklonit se z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4644008" y="400506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Pomoci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4644008" y="47251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Rozhodnout 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4644008" y="54452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(Na)učit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4644008" y="616530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Odmítat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95536" y="692696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Ponerse</a:t>
            </a:r>
            <a:r>
              <a:rPr lang="cs-CZ" sz="2000" b="1" dirty="0" smtClean="0">
                <a:solidFill>
                  <a:schemeClr val="tx1"/>
                </a:solidFill>
              </a:rPr>
              <a:t> a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932040" y="692696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Querer</a:t>
            </a:r>
            <a:r>
              <a:rPr lang="cs-CZ" sz="2000" b="1" dirty="0" smtClean="0">
                <a:solidFill>
                  <a:schemeClr val="tx1"/>
                </a:solidFill>
              </a:rPr>
              <a:t> a + </a:t>
            </a:r>
            <a:r>
              <a:rPr lang="cs-CZ" sz="2000" b="1" dirty="0" err="1" smtClean="0">
                <a:solidFill>
                  <a:schemeClr val="tx1"/>
                </a:solidFill>
              </a:rPr>
              <a:t>sust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411760" y="1340768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Ir a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95536" y="692696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Dát se 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932040" y="692696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Milovat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411760" y="1340768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Budoucnost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2564904"/>
            <a:ext cx="4402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Je třeba se naučit mluvit španělsky.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95536" y="3212976"/>
            <a:ext cx="4030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Včera jsem začala hrát na piáno.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67544" y="3861048"/>
            <a:ext cx="3145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Odejdeme ve dvě hodiny.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67544" y="4509120"/>
            <a:ext cx="2359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Dej se do uklízení!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67544" y="5157192"/>
            <a:ext cx="2863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Pomůžeš mi to udělat?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95536" y="5805264"/>
            <a:ext cx="3991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Odmítám se s tebou o tom bavit.</a:t>
            </a:r>
            <a:endParaRPr lang="cs-CZ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5076056" y="2492896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aprender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076056" y="3140968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empezar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076056" y="3789040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ir</a:t>
            </a:r>
            <a:r>
              <a:rPr lang="cs-CZ" sz="2000" b="1" dirty="0" smtClean="0">
                <a:solidFill>
                  <a:schemeClr val="tx1"/>
                </a:solidFill>
              </a:rPr>
              <a:t> a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076056" y="4437112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ponerse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5076056" y="5085184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ayudar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5076056" y="5733256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negarse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076056" y="2420888"/>
            <a:ext cx="3744416" cy="5760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Hay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que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aprender</a:t>
            </a:r>
            <a:r>
              <a:rPr lang="cs-CZ" b="1" dirty="0" smtClean="0">
                <a:solidFill>
                  <a:schemeClr val="tx1"/>
                </a:solidFill>
              </a:rPr>
              <a:t> a </a:t>
            </a:r>
            <a:r>
              <a:rPr lang="cs-CZ" b="1" dirty="0" err="1" smtClean="0">
                <a:solidFill>
                  <a:schemeClr val="tx1"/>
                </a:solidFill>
              </a:rPr>
              <a:t>hablar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el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espaňol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076056" y="3140968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Ayer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empecé</a:t>
            </a:r>
            <a:r>
              <a:rPr lang="cs-CZ" b="1" dirty="0" smtClean="0">
                <a:solidFill>
                  <a:schemeClr val="tx1"/>
                </a:solidFill>
              </a:rPr>
              <a:t> a </a:t>
            </a:r>
            <a:r>
              <a:rPr lang="cs-CZ" b="1" dirty="0" err="1" smtClean="0">
                <a:solidFill>
                  <a:schemeClr val="tx1"/>
                </a:solidFill>
              </a:rPr>
              <a:t>tocar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el</a:t>
            </a:r>
            <a:r>
              <a:rPr lang="cs-CZ" b="1" dirty="0" smtClean="0">
                <a:solidFill>
                  <a:schemeClr val="tx1"/>
                </a:solidFill>
              </a:rPr>
              <a:t> piano.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5076056" y="3789040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Vamos</a:t>
            </a:r>
            <a:r>
              <a:rPr lang="cs-CZ" b="1" dirty="0" smtClean="0">
                <a:solidFill>
                  <a:schemeClr val="tx1"/>
                </a:solidFill>
              </a:rPr>
              <a:t> a </a:t>
            </a:r>
            <a:r>
              <a:rPr lang="cs-CZ" b="1" dirty="0" err="1" smtClean="0">
                <a:solidFill>
                  <a:schemeClr val="tx1"/>
                </a:solidFill>
              </a:rPr>
              <a:t>salir</a:t>
            </a:r>
            <a:r>
              <a:rPr lang="cs-CZ" b="1" dirty="0" smtClean="0">
                <a:solidFill>
                  <a:schemeClr val="tx1"/>
                </a:solidFill>
              </a:rPr>
              <a:t> a las </a:t>
            </a:r>
            <a:r>
              <a:rPr lang="cs-CZ" b="1" dirty="0" err="1" smtClean="0">
                <a:solidFill>
                  <a:schemeClr val="tx1"/>
                </a:solidFill>
              </a:rPr>
              <a:t>dos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5076056" y="4437112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¡Ponte a </a:t>
            </a:r>
            <a:r>
              <a:rPr lang="cs-CZ" b="1" dirty="0" err="1" smtClean="0">
                <a:solidFill>
                  <a:schemeClr val="tx1"/>
                </a:solidFill>
              </a:rPr>
              <a:t>estudiar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5076056" y="5085184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¿</a:t>
            </a:r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ayudas</a:t>
            </a:r>
            <a:r>
              <a:rPr lang="cs-CZ" b="1" dirty="0" smtClean="0">
                <a:solidFill>
                  <a:schemeClr val="tx1"/>
                </a:solidFill>
              </a:rPr>
              <a:t> a </a:t>
            </a:r>
            <a:r>
              <a:rPr lang="cs-CZ" b="1" dirty="0" err="1" smtClean="0">
                <a:solidFill>
                  <a:schemeClr val="tx1"/>
                </a:solidFill>
              </a:rPr>
              <a:t>hacerlo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5076056" y="5733256"/>
            <a:ext cx="3744416" cy="6480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niego</a:t>
            </a:r>
            <a:r>
              <a:rPr lang="cs-CZ" b="1" dirty="0" smtClean="0">
                <a:solidFill>
                  <a:schemeClr val="tx1"/>
                </a:solidFill>
              </a:rPr>
              <a:t> a </a:t>
            </a:r>
            <a:r>
              <a:rPr lang="cs-CZ" b="1" dirty="0" err="1" smtClean="0">
                <a:solidFill>
                  <a:schemeClr val="tx1"/>
                </a:solidFill>
              </a:rPr>
              <a:t>hablar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contigo</a:t>
            </a:r>
            <a:r>
              <a:rPr lang="cs-CZ" b="1" dirty="0" smtClean="0">
                <a:solidFill>
                  <a:schemeClr val="tx1"/>
                </a:solidFill>
              </a:rPr>
              <a:t> de eso.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0" grpId="0" animBg="1"/>
      <p:bldP spid="11" grpId="0" animBg="1"/>
      <p:bldP spid="12" grpId="0" animBg="1"/>
      <p:bldP spid="8" grpId="0"/>
      <p:bldP spid="9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980728"/>
            <a:ext cx="3645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Čekal jsem na </a:t>
            </a:r>
            <a:r>
              <a:rPr lang="cs-CZ" b="1" dirty="0" err="1" smtClean="0"/>
              <a:t>Anu</a:t>
            </a:r>
            <a:r>
              <a:rPr lang="cs-CZ" b="1" dirty="0" smtClean="0"/>
              <a:t>, ale nejde.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628800"/>
            <a:ext cx="3103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Chci tě znovu vidět zítra.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223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Miluji své rodiče.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3180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Donutili mě zůstat doma.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73016"/>
            <a:ext cx="2537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Vyklonila se z okna.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4221088"/>
            <a:ext cx="274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Naučím tě se potápět.</a:t>
            </a:r>
            <a:endParaRPr lang="cs-CZ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5076056" y="908720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esperar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076056" y="1556792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volver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076056" y="2204864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querer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076056" y="2852936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obligar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076056" y="3501008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asomarse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076056" y="4149080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enseňar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076056" y="836712"/>
            <a:ext cx="3744416" cy="57606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He </a:t>
            </a:r>
            <a:r>
              <a:rPr lang="cs-CZ" b="1" dirty="0" err="1" smtClean="0">
                <a:solidFill>
                  <a:schemeClr val="tx1"/>
                </a:solidFill>
              </a:rPr>
              <a:t>esperado</a:t>
            </a:r>
            <a:r>
              <a:rPr lang="cs-CZ" b="1" dirty="0" smtClean="0">
                <a:solidFill>
                  <a:schemeClr val="tx1"/>
                </a:solidFill>
              </a:rPr>
              <a:t> a </a:t>
            </a:r>
            <a:r>
              <a:rPr lang="cs-CZ" b="1" dirty="0" err="1" smtClean="0">
                <a:solidFill>
                  <a:schemeClr val="tx1"/>
                </a:solidFill>
              </a:rPr>
              <a:t>Ana</a:t>
            </a:r>
            <a:r>
              <a:rPr lang="cs-CZ" b="1" dirty="0" smtClean="0">
                <a:solidFill>
                  <a:schemeClr val="tx1"/>
                </a:solidFill>
              </a:rPr>
              <a:t> pero no </a:t>
            </a:r>
            <a:r>
              <a:rPr lang="cs-CZ" b="1" dirty="0" err="1" smtClean="0">
                <a:solidFill>
                  <a:schemeClr val="tx1"/>
                </a:solidFill>
              </a:rPr>
              <a:t>llega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076056" y="1556792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Quiero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volver</a:t>
            </a:r>
            <a:r>
              <a:rPr lang="cs-CZ" b="1" dirty="0" smtClean="0">
                <a:solidFill>
                  <a:schemeClr val="tx1"/>
                </a:solidFill>
              </a:rPr>
              <a:t> a verte </a:t>
            </a:r>
            <a:r>
              <a:rPr lang="cs-CZ" b="1" dirty="0" err="1" smtClean="0">
                <a:solidFill>
                  <a:schemeClr val="tx1"/>
                </a:solidFill>
              </a:rPr>
              <a:t>maňana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076056" y="2204864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Quiero</a:t>
            </a:r>
            <a:r>
              <a:rPr lang="cs-CZ" b="1" dirty="0" smtClean="0">
                <a:solidFill>
                  <a:schemeClr val="tx1"/>
                </a:solidFill>
              </a:rPr>
              <a:t> a mis </a:t>
            </a:r>
            <a:r>
              <a:rPr lang="cs-CZ" b="1" dirty="0" err="1" smtClean="0">
                <a:solidFill>
                  <a:schemeClr val="tx1"/>
                </a:solidFill>
              </a:rPr>
              <a:t>padres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076056" y="2852936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han </a:t>
            </a:r>
            <a:r>
              <a:rPr lang="cs-CZ" b="1" dirty="0" err="1" smtClean="0">
                <a:solidFill>
                  <a:schemeClr val="tx1"/>
                </a:solidFill>
              </a:rPr>
              <a:t>obligado</a:t>
            </a:r>
            <a:r>
              <a:rPr lang="cs-CZ" b="1" dirty="0" smtClean="0">
                <a:solidFill>
                  <a:schemeClr val="tx1"/>
                </a:solidFill>
              </a:rPr>
              <a:t> a </a:t>
            </a:r>
            <a:r>
              <a:rPr lang="cs-CZ" b="1" dirty="0" err="1" smtClean="0">
                <a:solidFill>
                  <a:schemeClr val="tx1"/>
                </a:solidFill>
              </a:rPr>
              <a:t>quedarme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en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casa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076056" y="3501008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 ha </a:t>
            </a:r>
            <a:r>
              <a:rPr lang="cs-CZ" b="1" dirty="0" err="1" smtClean="0">
                <a:solidFill>
                  <a:schemeClr val="tx1"/>
                </a:solidFill>
              </a:rPr>
              <a:t>asomado</a:t>
            </a:r>
            <a:r>
              <a:rPr lang="cs-CZ" b="1" dirty="0" smtClean="0">
                <a:solidFill>
                  <a:schemeClr val="tx1"/>
                </a:solidFill>
              </a:rPr>
              <a:t> a la </a:t>
            </a:r>
            <a:r>
              <a:rPr lang="cs-CZ" b="1" dirty="0" err="1" smtClean="0">
                <a:solidFill>
                  <a:schemeClr val="tx1"/>
                </a:solidFill>
              </a:rPr>
              <a:t>ventana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076056" y="4149080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Te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enseňo</a:t>
            </a:r>
            <a:r>
              <a:rPr lang="cs-CZ" b="1" dirty="0" smtClean="0">
                <a:solidFill>
                  <a:schemeClr val="tx1"/>
                </a:solidFill>
              </a:rPr>
              <a:t> a </a:t>
            </a:r>
            <a:r>
              <a:rPr lang="cs-CZ" b="1" dirty="0" err="1" smtClean="0">
                <a:solidFill>
                  <a:schemeClr val="tx1"/>
                </a:solidFill>
              </a:rPr>
              <a:t>bucear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39552" y="4869160"/>
            <a:ext cx="3631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Neodvažuji se řídit auto sám.</a:t>
            </a:r>
            <a:endParaRPr lang="cs-CZ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67544" y="5517232"/>
            <a:ext cx="3826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Ve Španělsku jsem si zvykla na</a:t>
            </a:r>
          </a:p>
          <a:p>
            <a:r>
              <a:rPr lang="cs-CZ" b="1" dirty="0" smtClean="0"/>
              <a:t>pozdní vstávání.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076056" y="4797152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atreverse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076056" y="5445224"/>
            <a:ext cx="2376264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acostumbrarse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076056" y="4797152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No </a:t>
            </a:r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atrevo</a:t>
            </a:r>
            <a:r>
              <a:rPr lang="cs-CZ" b="1" dirty="0" smtClean="0">
                <a:solidFill>
                  <a:schemeClr val="tx1"/>
                </a:solidFill>
              </a:rPr>
              <a:t> a </a:t>
            </a:r>
            <a:r>
              <a:rPr lang="cs-CZ" b="1" dirty="0" err="1" smtClean="0">
                <a:solidFill>
                  <a:schemeClr val="tx1"/>
                </a:solidFill>
              </a:rPr>
              <a:t>conducir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el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coche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solo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860032" y="5445224"/>
            <a:ext cx="4067944" cy="7200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err="1" smtClean="0">
                <a:solidFill>
                  <a:schemeClr val="tx1"/>
                </a:solidFill>
              </a:rPr>
              <a:t>En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Espaňa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he </a:t>
            </a:r>
            <a:r>
              <a:rPr lang="cs-CZ" b="1" dirty="0" err="1" smtClean="0">
                <a:solidFill>
                  <a:schemeClr val="tx1"/>
                </a:solidFill>
              </a:rPr>
              <a:t>acostumbrado</a:t>
            </a:r>
            <a:r>
              <a:rPr lang="cs-CZ" b="1" dirty="0" smtClean="0">
                <a:solidFill>
                  <a:schemeClr val="tx1"/>
                </a:solidFill>
              </a:rPr>
              <a:t> a </a:t>
            </a:r>
            <a:r>
              <a:rPr lang="cs-CZ" b="1" dirty="0" err="1" smtClean="0">
                <a:solidFill>
                  <a:schemeClr val="tx1"/>
                </a:solidFill>
              </a:rPr>
              <a:t>levantarme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tarde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347864" y="260648"/>
            <a:ext cx="2088232" cy="6480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DE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51520" y="11247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Acabar</a:t>
            </a:r>
            <a:r>
              <a:rPr lang="cs-CZ" sz="2000" b="1" dirty="0" smtClean="0">
                <a:solidFill>
                  <a:schemeClr val="tx1"/>
                </a:solidFill>
              </a:rPr>
              <a:t> de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51520" y="18448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Alegrarse</a:t>
            </a:r>
            <a:r>
              <a:rPr lang="cs-CZ" sz="2000" b="1" dirty="0" smtClean="0">
                <a:solidFill>
                  <a:schemeClr val="tx1"/>
                </a:solidFill>
              </a:rPr>
              <a:t> 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51520" y="256490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Asustarse</a:t>
            </a:r>
            <a:r>
              <a:rPr lang="cs-CZ" sz="2000" b="1" dirty="0" smtClean="0">
                <a:solidFill>
                  <a:schemeClr val="tx1"/>
                </a:solidFill>
              </a:rPr>
              <a:t> 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51520" y="328498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Cuidar</a:t>
            </a:r>
            <a:r>
              <a:rPr lang="cs-CZ" sz="2000" b="1" dirty="0" smtClean="0">
                <a:solidFill>
                  <a:schemeClr val="tx1"/>
                </a:solidFill>
              </a:rPr>
              <a:t> de + </a:t>
            </a:r>
            <a:r>
              <a:rPr lang="cs-CZ" sz="2000" b="1" dirty="0" err="1" smtClean="0">
                <a:solidFill>
                  <a:schemeClr val="tx1"/>
                </a:solidFill>
              </a:rPr>
              <a:t>sust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pron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51520" y="400506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Dejar</a:t>
            </a:r>
            <a:r>
              <a:rPr lang="cs-CZ" sz="2000" b="1" dirty="0" smtClean="0">
                <a:solidFill>
                  <a:schemeClr val="tx1"/>
                </a:solidFill>
              </a:rPr>
              <a:t> de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51520" y="47251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Dudar</a:t>
            </a:r>
            <a:r>
              <a:rPr lang="cs-CZ" sz="2000" b="1" dirty="0" smtClean="0">
                <a:solidFill>
                  <a:schemeClr val="tx1"/>
                </a:solidFill>
              </a:rPr>
              <a:t> 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51520" y="54452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Acordarse</a:t>
            </a:r>
            <a:r>
              <a:rPr lang="cs-CZ" sz="2000" b="1" dirty="0" smtClean="0">
                <a:solidFill>
                  <a:schemeClr val="tx1"/>
                </a:solidFill>
              </a:rPr>
              <a:t> 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51520" y="616530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Avergonzarse</a:t>
            </a:r>
            <a:r>
              <a:rPr lang="cs-CZ" sz="2000" b="1" dirty="0" smtClean="0">
                <a:solidFill>
                  <a:schemeClr val="tx1"/>
                </a:solidFill>
              </a:rPr>
              <a:t> 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148064" y="11247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Cansarse</a:t>
            </a:r>
            <a:r>
              <a:rPr lang="cs-CZ" sz="2000" b="1" dirty="0" smtClean="0">
                <a:solidFill>
                  <a:schemeClr val="tx1"/>
                </a:solidFill>
              </a:rPr>
              <a:t> 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148064" y="18448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Despedirse</a:t>
            </a:r>
            <a:r>
              <a:rPr lang="cs-CZ" sz="2000" b="1" dirty="0" smtClean="0">
                <a:solidFill>
                  <a:schemeClr val="tx1"/>
                </a:solidFill>
              </a:rPr>
              <a:t> 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564904"/>
            <a:ext cx="4176464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Enamorarse</a:t>
            </a:r>
            <a:r>
              <a:rPr lang="cs-CZ" sz="2000" b="1" dirty="0" smtClean="0">
                <a:solidFill>
                  <a:schemeClr val="tx1"/>
                </a:solidFill>
              </a:rPr>
              <a:t> de + </a:t>
            </a:r>
            <a:r>
              <a:rPr lang="cs-CZ" sz="2000" b="1" dirty="0" err="1" smtClean="0">
                <a:solidFill>
                  <a:schemeClr val="tx1"/>
                </a:solidFill>
              </a:rPr>
              <a:t>sust</a:t>
            </a:r>
            <a:r>
              <a:rPr lang="cs-CZ" sz="2000" b="1" dirty="0" smtClean="0">
                <a:solidFill>
                  <a:schemeClr val="tx1"/>
                </a:solidFill>
              </a:rPr>
              <a:t>/</a:t>
            </a:r>
            <a:r>
              <a:rPr lang="cs-CZ" sz="2000" b="1" dirty="0" err="1" smtClean="0">
                <a:solidFill>
                  <a:schemeClr val="tx1"/>
                </a:solidFill>
              </a:rPr>
              <a:t>pron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148064" y="328498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Encargarse</a:t>
            </a:r>
            <a:r>
              <a:rPr lang="cs-CZ" sz="2000" b="1" dirty="0" smtClean="0">
                <a:solidFill>
                  <a:schemeClr val="tx1"/>
                </a:solidFill>
              </a:rPr>
              <a:t> 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148064" y="400506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Olvidarse</a:t>
            </a:r>
            <a:r>
              <a:rPr lang="cs-CZ" sz="2000" b="1" dirty="0" smtClean="0">
                <a:solidFill>
                  <a:schemeClr val="tx1"/>
                </a:solidFill>
              </a:rPr>
              <a:t> 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148064" y="47251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Tratar</a:t>
            </a:r>
            <a:r>
              <a:rPr lang="cs-CZ" sz="2000" b="1" dirty="0" smtClean="0">
                <a:solidFill>
                  <a:schemeClr val="tx1"/>
                </a:solidFill>
              </a:rPr>
              <a:t> de + </a:t>
            </a:r>
            <a:r>
              <a:rPr lang="cs-CZ" sz="2000" b="1" dirty="0" err="1" smtClean="0">
                <a:solidFill>
                  <a:schemeClr val="tx1"/>
                </a:solidFill>
              </a:rPr>
              <a:t>inf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148064" y="54452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Quejarse</a:t>
            </a:r>
            <a:r>
              <a:rPr lang="cs-CZ" sz="2000" b="1" dirty="0" smtClean="0">
                <a:solidFill>
                  <a:schemeClr val="tx1"/>
                </a:solidFill>
              </a:rPr>
              <a:t> 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148064" y="616530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Enterarse</a:t>
            </a:r>
            <a:r>
              <a:rPr lang="cs-CZ" sz="2000" b="1" dirty="0" smtClean="0">
                <a:solidFill>
                  <a:schemeClr val="tx1"/>
                </a:solidFill>
              </a:rPr>
              <a:t> 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51520" y="11247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Právě (něco udělat)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51520" y="18448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Radovat se z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251520" y="256490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Leknout 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51520" y="328498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Starat se 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251520" y="400506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Přestat / nechat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51520" y="47251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Pochybovat 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251520" y="54452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Vzpomenout si na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51520" y="616530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Stydět se za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5148064" y="11247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Unavit 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5148064" y="18448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Rozloučit se 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4355976" y="2564904"/>
            <a:ext cx="4176464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Zamilovat se do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148064" y="328498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Postarat se o (zařídit)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5148064" y="400506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Zapomenout na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5148064" y="472514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Snažit 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148064" y="544522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Stěžovat si na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5148064" y="6165304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Dozvědět se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467544" y="908720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Reírse</a:t>
            </a:r>
            <a:r>
              <a:rPr lang="cs-CZ" sz="2000" b="1" dirty="0" smtClean="0">
                <a:solidFill>
                  <a:schemeClr val="tx1"/>
                </a:solidFill>
              </a:rPr>
              <a:t> de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5076056" y="908720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Tener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ganas</a:t>
            </a:r>
            <a:r>
              <a:rPr lang="cs-CZ" sz="2000" b="1" dirty="0" smtClean="0">
                <a:solidFill>
                  <a:schemeClr val="tx1"/>
                </a:solidFill>
              </a:rPr>
              <a:t> de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2276872"/>
            <a:ext cx="3105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Mám radost, že tě vidím.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924944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Směje se mi.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3573016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Zapomněl jsem ti zavolat.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4221088"/>
            <a:ext cx="3065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Právě jsem přišla domů.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4869160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Snažíš se být milejší?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95536" y="5517232"/>
            <a:ext cx="4065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Dnes večer mám chuť jít do kina.</a:t>
            </a:r>
            <a:endParaRPr lang="cs-CZ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5076056" y="2204864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alegrarse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076056" y="2852936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reírse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076056" y="3501008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olvidarse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076056" y="4149080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acabar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076056" y="4797152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tratar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076056" y="5445224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tener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ganas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076056" y="2204864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alegro</a:t>
            </a:r>
            <a:r>
              <a:rPr lang="cs-CZ" b="1" dirty="0" smtClean="0">
                <a:solidFill>
                  <a:schemeClr val="tx1"/>
                </a:solidFill>
              </a:rPr>
              <a:t> de verte..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5076056" y="2852936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 </a:t>
            </a:r>
            <a:r>
              <a:rPr lang="cs-CZ" b="1" dirty="0" err="1" smtClean="0">
                <a:solidFill>
                  <a:schemeClr val="tx1"/>
                </a:solidFill>
              </a:rPr>
              <a:t>ríe</a:t>
            </a:r>
            <a:r>
              <a:rPr lang="cs-CZ" b="1" dirty="0" smtClean="0">
                <a:solidFill>
                  <a:schemeClr val="tx1"/>
                </a:solidFill>
              </a:rPr>
              <a:t> de mí.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076056" y="3501008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 </a:t>
            </a:r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ha </a:t>
            </a:r>
            <a:r>
              <a:rPr lang="cs-CZ" b="1" dirty="0" err="1" smtClean="0">
                <a:solidFill>
                  <a:schemeClr val="tx1"/>
                </a:solidFill>
              </a:rPr>
              <a:t>olvidado</a:t>
            </a:r>
            <a:r>
              <a:rPr lang="cs-CZ" b="1" dirty="0" smtClean="0">
                <a:solidFill>
                  <a:schemeClr val="tx1"/>
                </a:solidFill>
              </a:rPr>
              <a:t> de </a:t>
            </a:r>
            <a:r>
              <a:rPr lang="cs-CZ" b="1" dirty="0" err="1" smtClean="0">
                <a:solidFill>
                  <a:schemeClr val="tx1"/>
                </a:solidFill>
              </a:rPr>
              <a:t>llamarte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5076056" y="4149080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Acabo</a:t>
            </a:r>
            <a:r>
              <a:rPr lang="cs-CZ" b="1" dirty="0" smtClean="0">
                <a:solidFill>
                  <a:schemeClr val="tx1"/>
                </a:solidFill>
              </a:rPr>
              <a:t> de </a:t>
            </a:r>
            <a:r>
              <a:rPr lang="cs-CZ" b="1" dirty="0" err="1" smtClean="0">
                <a:solidFill>
                  <a:schemeClr val="tx1"/>
                </a:solidFill>
              </a:rPr>
              <a:t>llegar</a:t>
            </a:r>
            <a:r>
              <a:rPr lang="cs-CZ" b="1" dirty="0" smtClean="0">
                <a:solidFill>
                  <a:schemeClr val="tx1"/>
                </a:solidFill>
              </a:rPr>
              <a:t> a </a:t>
            </a:r>
            <a:r>
              <a:rPr lang="cs-CZ" b="1" dirty="0" err="1" smtClean="0">
                <a:solidFill>
                  <a:schemeClr val="tx1"/>
                </a:solidFill>
              </a:rPr>
              <a:t>casa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5076056" y="4797152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¿</a:t>
            </a:r>
            <a:r>
              <a:rPr lang="cs-CZ" b="1" dirty="0" err="1" smtClean="0">
                <a:solidFill>
                  <a:schemeClr val="tx1"/>
                </a:solidFill>
              </a:rPr>
              <a:t>Tratas</a:t>
            </a:r>
            <a:r>
              <a:rPr lang="cs-CZ" b="1" dirty="0" smtClean="0">
                <a:solidFill>
                  <a:schemeClr val="tx1"/>
                </a:solidFill>
              </a:rPr>
              <a:t> de ser </a:t>
            </a:r>
            <a:r>
              <a:rPr lang="cs-CZ" b="1" dirty="0" err="1" smtClean="0">
                <a:solidFill>
                  <a:schemeClr val="tx1"/>
                </a:solidFill>
              </a:rPr>
              <a:t>más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amable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5076056" y="5445224"/>
            <a:ext cx="3744416" cy="6480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Esta </a:t>
            </a:r>
            <a:r>
              <a:rPr lang="cs-CZ" b="1" dirty="0" err="1" smtClean="0">
                <a:solidFill>
                  <a:schemeClr val="tx1"/>
                </a:solidFill>
              </a:rPr>
              <a:t>tarde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tengo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ganas</a:t>
            </a:r>
            <a:r>
              <a:rPr lang="cs-CZ" b="1" dirty="0" smtClean="0">
                <a:solidFill>
                  <a:schemeClr val="tx1"/>
                </a:solidFill>
              </a:rPr>
              <a:t> de </a:t>
            </a:r>
            <a:r>
              <a:rPr lang="cs-CZ" b="1" dirty="0" err="1" smtClean="0">
                <a:solidFill>
                  <a:schemeClr val="tx1"/>
                </a:solidFill>
              </a:rPr>
              <a:t>ir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al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cine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67544" y="908720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Smát 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076056" y="908720"/>
            <a:ext cx="338437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Mít chuť na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980728"/>
            <a:ext cx="343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Já se postarám o zaplacení.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628800"/>
            <a:ext cx="4062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Pochybuješ o mých problémech?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2276872"/>
            <a:ext cx="2292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Loučím se s vámi.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924944"/>
            <a:ext cx="3054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Stydí se za svého bratra.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3501008"/>
            <a:ext cx="3650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Zamiloval jsem se do ní, když</a:t>
            </a:r>
          </a:p>
          <a:p>
            <a:r>
              <a:rPr lang="cs-CZ" b="1" dirty="0" smtClean="0"/>
              <a:t>mi bylo 5.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4221088"/>
            <a:ext cx="3342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Stěžuje si na jídlo ve škole.</a:t>
            </a:r>
            <a:endParaRPr lang="cs-CZ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5076056" y="908720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encargarse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076056" y="1556792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dudar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076056" y="2204864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despedirse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076056" y="2852936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avergonzarse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076056" y="3501008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enamorarse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076056" y="4149080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quejarse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076056" y="908720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encargo</a:t>
            </a:r>
            <a:r>
              <a:rPr lang="cs-CZ" b="1" dirty="0" smtClean="0">
                <a:solidFill>
                  <a:schemeClr val="tx1"/>
                </a:solidFill>
              </a:rPr>
              <a:t> de </a:t>
            </a:r>
            <a:r>
              <a:rPr lang="cs-CZ" b="1" dirty="0" err="1" smtClean="0">
                <a:solidFill>
                  <a:schemeClr val="tx1"/>
                </a:solidFill>
              </a:rPr>
              <a:t>pagar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076056" y="1556792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¿</a:t>
            </a:r>
            <a:r>
              <a:rPr lang="cs-CZ" b="1" dirty="0" err="1" smtClean="0">
                <a:solidFill>
                  <a:schemeClr val="tx1"/>
                </a:solidFill>
              </a:rPr>
              <a:t>Dudas</a:t>
            </a:r>
            <a:r>
              <a:rPr lang="cs-CZ" b="1" dirty="0" smtClean="0">
                <a:solidFill>
                  <a:schemeClr val="tx1"/>
                </a:solidFill>
              </a:rPr>
              <a:t> de mis </a:t>
            </a:r>
            <a:r>
              <a:rPr lang="cs-CZ" b="1" dirty="0" err="1" smtClean="0">
                <a:solidFill>
                  <a:schemeClr val="tx1"/>
                </a:solidFill>
              </a:rPr>
              <a:t>problemas</a:t>
            </a:r>
            <a:r>
              <a:rPr lang="cs-CZ" b="1" dirty="0" smtClean="0">
                <a:solidFill>
                  <a:schemeClr val="tx1"/>
                </a:solidFill>
              </a:rPr>
              <a:t>?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076056" y="2204864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despido</a:t>
            </a:r>
            <a:r>
              <a:rPr lang="cs-CZ" b="1" dirty="0" smtClean="0">
                <a:solidFill>
                  <a:schemeClr val="tx1"/>
                </a:solidFill>
              </a:rPr>
              <a:t> de </a:t>
            </a:r>
            <a:r>
              <a:rPr lang="cs-CZ" b="1" dirty="0" err="1" smtClean="0">
                <a:solidFill>
                  <a:schemeClr val="tx1"/>
                </a:solidFill>
              </a:rPr>
              <a:t>ustedes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932040" y="2852936"/>
            <a:ext cx="3888432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 </a:t>
            </a:r>
            <a:r>
              <a:rPr lang="cs-CZ" b="1" dirty="0" err="1" smtClean="0">
                <a:solidFill>
                  <a:schemeClr val="tx1"/>
                </a:solidFill>
              </a:rPr>
              <a:t>avergüenza</a:t>
            </a:r>
            <a:r>
              <a:rPr lang="cs-CZ" b="1" dirty="0" smtClean="0">
                <a:solidFill>
                  <a:schemeClr val="tx1"/>
                </a:solidFill>
              </a:rPr>
              <a:t> de </a:t>
            </a:r>
            <a:r>
              <a:rPr lang="cs-CZ" b="1" dirty="0" err="1" smtClean="0">
                <a:solidFill>
                  <a:schemeClr val="tx1"/>
                </a:solidFill>
              </a:rPr>
              <a:t>su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hermano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932040" y="3501008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enamoré</a:t>
            </a:r>
            <a:r>
              <a:rPr lang="cs-CZ" b="1" dirty="0" smtClean="0">
                <a:solidFill>
                  <a:schemeClr val="tx1"/>
                </a:solidFill>
              </a:rPr>
              <a:t> de </a:t>
            </a:r>
            <a:r>
              <a:rPr lang="cs-CZ" b="1" dirty="0" err="1" smtClean="0">
                <a:solidFill>
                  <a:schemeClr val="tx1"/>
                </a:solidFill>
              </a:rPr>
              <a:t>ella</a:t>
            </a:r>
            <a:r>
              <a:rPr lang="cs-CZ" b="1" dirty="0" smtClean="0">
                <a:solidFill>
                  <a:schemeClr val="tx1"/>
                </a:solidFill>
              </a:rPr>
              <a:t>, </a:t>
            </a:r>
            <a:r>
              <a:rPr lang="cs-CZ" b="1" dirty="0" err="1" smtClean="0">
                <a:solidFill>
                  <a:schemeClr val="tx1"/>
                </a:solidFill>
              </a:rPr>
              <a:t>cuando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tenía</a:t>
            </a:r>
            <a:r>
              <a:rPr lang="cs-CZ" b="1" dirty="0" smtClean="0">
                <a:solidFill>
                  <a:schemeClr val="tx1"/>
                </a:solidFill>
              </a:rPr>
              <a:t> 5 </a:t>
            </a:r>
            <a:r>
              <a:rPr lang="cs-CZ" b="1" dirty="0" err="1" smtClean="0">
                <a:solidFill>
                  <a:schemeClr val="tx1"/>
                </a:solidFill>
              </a:rPr>
              <a:t>aňos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5004048" y="4149080"/>
            <a:ext cx="3888432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Se </a:t>
            </a:r>
            <a:r>
              <a:rPr lang="cs-CZ" b="1" dirty="0" err="1" smtClean="0">
                <a:solidFill>
                  <a:schemeClr val="tx1"/>
                </a:solidFill>
              </a:rPr>
              <a:t>queja</a:t>
            </a:r>
            <a:r>
              <a:rPr lang="cs-CZ" b="1" dirty="0" smtClean="0">
                <a:solidFill>
                  <a:schemeClr val="tx1"/>
                </a:solidFill>
              </a:rPr>
              <a:t> de la </a:t>
            </a:r>
            <a:r>
              <a:rPr lang="cs-CZ" b="1" dirty="0" err="1" smtClean="0">
                <a:solidFill>
                  <a:schemeClr val="tx1"/>
                </a:solidFill>
              </a:rPr>
              <a:t>comida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del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cole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39552" y="4869160"/>
            <a:ext cx="2024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Přestaň mluvit!</a:t>
            </a:r>
            <a:endParaRPr lang="cs-CZ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67544" y="5517232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Vzpomínám hodně na svoje </a:t>
            </a:r>
          </a:p>
          <a:p>
            <a:r>
              <a:rPr lang="cs-CZ" b="1" dirty="0" smtClean="0"/>
              <a:t>prarodiče.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5076056" y="4797152"/>
            <a:ext cx="21602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dejar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5076056" y="5445224"/>
            <a:ext cx="2376264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acordarse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076056" y="4797152"/>
            <a:ext cx="374441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¡</a:t>
            </a:r>
            <a:r>
              <a:rPr lang="cs-CZ" b="1" dirty="0" err="1" smtClean="0">
                <a:solidFill>
                  <a:schemeClr val="tx1"/>
                </a:solidFill>
              </a:rPr>
              <a:t>Deja</a:t>
            </a:r>
            <a:r>
              <a:rPr lang="cs-CZ" b="1" dirty="0" smtClean="0">
                <a:solidFill>
                  <a:schemeClr val="tx1"/>
                </a:solidFill>
              </a:rPr>
              <a:t> de </a:t>
            </a:r>
            <a:r>
              <a:rPr lang="cs-CZ" b="1" dirty="0" err="1" smtClean="0">
                <a:solidFill>
                  <a:schemeClr val="tx1"/>
                </a:solidFill>
              </a:rPr>
              <a:t>hablar</a:t>
            </a:r>
            <a:r>
              <a:rPr lang="cs-CZ" b="1" dirty="0" smtClean="0">
                <a:solidFill>
                  <a:schemeClr val="tx1"/>
                </a:solidFill>
              </a:rPr>
              <a:t>!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5000628" y="5429264"/>
            <a:ext cx="3963860" cy="72008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 err="1" smtClean="0">
                <a:solidFill>
                  <a:schemeClr val="tx1"/>
                </a:solidFill>
              </a:rPr>
              <a:t>Me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acuerdo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mucho</a:t>
            </a:r>
            <a:r>
              <a:rPr lang="cs-CZ" b="1" dirty="0" smtClean="0">
                <a:solidFill>
                  <a:schemeClr val="tx1"/>
                </a:solidFill>
              </a:rPr>
              <a:t> de mis </a:t>
            </a:r>
            <a:r>
              <a:rPr lang="cs-CZ" b="1" dirty="0" err="1" smtClean="0">
                <a:solidFill>
                  <a:schemeClr val="tx1"/>
                </a:solidFill>
              </a:rPr>
              <a:t>abuelos</a:t>
            </a:r>
            <a:r>
              <a:rPr lang="cs-CZ" b="1" dirty="0" smtClean="0">
                <a:solidFill>
                  <a:schemeClr val="tx1"/>
                </a:solidFill>
              </a:rPr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3635896" y="476672"/>
            <a:ext cx="2088232" cy="64807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CON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51520" y="141277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Casarse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51520" y="213285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Enfadarse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51520" y="285293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Molestarse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251520" y="357301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Tropezar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2627784" y="4293096"/>
            <a:ext cx="410445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Contentarse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860032" y="141277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Contar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860032" y="213285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Soňar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860032" y="285293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Vivir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4860032" y="357301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Quedar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 err="1" smtClean="0">
                <a:solidFill>
                  <a:schemeClr val="tx1"/>
                </a:solidFill>
              </a:rPr>
              <a:t>con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51520" y="141277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Vdát se (za), oženit se (s)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251520" y="213285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Zlobit se na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251520" y="285293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Být naštvaný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23528" y="357301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Zakopnout 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627784" y="4293096"/>
            <a:ext cx="4104456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Být spokojený 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4860032" y="141277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Počítat 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4860032" y="213285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Zdát se 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4860032" y="285293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Žít s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4860032" y="3573016"/>
            <a:ext cx="3960440" cy="5040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Sejít se s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262</TotalTime>
  <Words>1044</Words>
  <Application>Microsoft Office PowerPoint</Application>
  <PresentationFormat>Předvádění na obrazovce (4:3)</PresentationFormat>
  <Paragraphs>287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Urbanistický</vt:lpstr>
      <vt:lpstr>Verbos que rigen preposición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que rigeen preposición</dc:title>
  <dc:creator>smoldasova</dc:creator>
  <cp:lastModifiedBy>dittrich</cp:lastModifiedBy>
  <cp:revision>35</cp:revision>
  <dcterms:created xsi:type="dcterms:W3CDTF">2013-07-13T16:32:53Z</dcterms:created>
  <dcterms:modified xsi:type="dcterms:W3CDTF">2016-08-31T07:43:30Z</dcterms:modified>
</cp:coreProperties>
</file>