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FC693D-9522-4434-AEC4-937A52A0611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E07A26-BCEF-4118-AD74-5CB2C1F1D1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780928"/>
            <a:ext cx="7406640" cy="1472184"/>
          </a:xfrm>
        </p:spPr>
        <p:txBody>
          <a:bodyPr/>
          <a:lstStyle/>
          <a:p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reflexivos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Zvratná slovesa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259632" y="404664"/>
            <a:ext cx="2952328" cy="792088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Pronombres</a:t>
            </a:r>
            <a:r>
              <a:rPr lang="cs-CZ" sz="2400" b="1" dirty="0" smtClean="0">
                <a:solidFill>
                  <a:srgbClr val="7030A0"/>
                </a:solidFill>
              </a:rPr>
              <a:t> - </a:t>
            </a:r>
          </a:p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Zájmena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1259632" y="1484784"/>
            <a:ext cx="2952328" cy="792088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V. </a:t>
            </a:r>
            <a:r>
              <a:rPr lang="cs-CZ" sz="2400" b="1" dirty="0" err="1" smtClean="0">
                <a:solidFill>
                  <a:srgbClr val="7030A0"/>
                </a:solidFill>
              </a:rPr>
              <a:t>reflexivos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Zvratná slovesa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1259632" y="2564904"/>
            <a:ext cx="4320480" cy="936104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Cambios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del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significado</a:t>
            </a:r>
            <a:r>
              <a:rPr lang="cs-CZ" sz="2400" b="1" dirty="0" smtClean="0">
                <a:solidFill>
                  <a:srgbClr val="7030A0"/>
                </a:solidFill>
              </a:rPr>
              <a:t> – Změny významu</a:t>
            </a:r>
            <a:endParaRPr lang="cs-CZ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771800" y="332656"/>
            <a:ext cx="2952328" cy="792088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Pronombres</a:t>
            </a:r>
            <a:r>
              <a:rPr lang="cs-CZ" sz="2400" b="1" dirty="0" smtClean="0">
                <a:solidFill>
                  <a:srgbClr val="7030A0"/>
                </a:solidFill>
              </a:rPr>
              <a:t> - </a:t>
            </a:r>
          </a:p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Zájmena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1187624" y="1412776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1187624" y="2276872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1187624" y="3140968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1187624" y="4005064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1187624" y="4869160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1187624" y="5733256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4" name="Zaoblený obdélník 13">
            <a:hlinkClick r:id="rId2" action="ppaction://hlinksldjump"/>
          </p:cNvPr>
          <p:cNvSpPr/>
          <p:nvPr/>
        </p:nvSpPr>
        <p:spPr>
          <a:xfrm>
            <a:off x="1187624" y="5733256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1187624" y="1412776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ME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1187624" y="2276872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TE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7" name="Zaoblený obdélník 16">
            <a:hlinkClick r:id="rId2" action="ppaction://hlinksldjump"/>
          </p:cNvPr>
          <p:cNvSpPr/>
          <p:nvPr/>
        </p:nvSpPr>
        <p:spPr>
          <a:xfrm>
            <a:off x="1187624" y="3140968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SE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8" name="Zaoblený obdélník 17">
            <a:hlinkClick r:id="rId2" action="ppaction://hlinksldjump"/>
          </p:cNvPr>
          <p:cNvSpPr/>
          <p:nvPr/>
        </p:nvSpPr>
        <p:spPr>
          <a:xfrm>
            <a:off x="1187624" y="4005064"/>
            <a:ext cx="1080120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NOS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9" name="Zaoblený obdélník 18">
            <a:hlinkClick r:id="rId2" action="ppaction://hlinksldjump"/>
          </p:cNvPr>
          <p:cNvSpPr/>
          <p:nvPr/>
        </p:nvSpPr>
        <p:spPr>
          <a:xfrm>
            <a:off x="1187624" y="4869160"/>
            <a:ext cx="936104" cy="72008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OS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699792" y="1412776"/>
            <a:ext cx="158889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BAŇO</a:t>
            </a:r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BAŇAS</a:t>
            </a:r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BAŇA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BAŇAMOS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BAŇÁIS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BAŇAN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764704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CZ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259632" y="764704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ESP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051720" y="332656"/>
            <a:ext cx="5256584" cy="792088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Posición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del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pronombre</a:t>
            </a:r>
            <a:r>
              <a:rPr lang="cs-CZ" sz="2400" b="1" dirty="0" smtClean="0">
                <a:solidFill>
                  <a:srgbClr val="7030A0"/>
                </a:solidFill>
              </a:rPr>
              <a:t> – postavení zájmena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1628800"/>
            <a:ext cx="2258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delante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36096" y="1628800"/>
            <a:ext cx="2123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detrás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</a:t>
            </a:r>
            <a:endParaRPr lang="cs-CZ" sz="2000" b="1" dirty="0"/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95536" y="2420888"/>
            <a:ext cx="648072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ME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2492896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baňo </a:t>
            </a:r>
            <a:r>
              <a:rPr lang="cs-CZ" sz="2000" b="1" dirty="0" err="1" smtClean="0"/>
              <a:t>después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cenar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88024" y="2492896"/>
            <a:ext cx="37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Báňa</a:t>
            </a:r>
            <a:r>
              <a:rPr lang="cs-CZ" sz="2000" b="1" dirty="0" smtClean="0"/>
              <a:t>            </a:t>
            </a:r>
            <a:r>
              <a:rPr lang="cs-CZ" sz="2000" b="1" dirty="0" err="1" smtClean="0"/>
              <a:t>después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cenar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5508104" y="2420888"/>
            <a:ext cx="576064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err="1" smtClean="0">
                <a:solidFill>
                  <a:srgbClr val="7030A0"/>
                </a:solidFill>
              </a:rPr>
              <a:t>te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3284984"/>
            <a:ext cx="4009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            </a:t>
            </a:r>
            <a:r>
              <a:rPr lang="cs-CZ" sz="2000" b="1" dirty="0" err="1" smtClean="0"/>
              <a:t>baňes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antes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cenar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899592" y="3212976"/>
            <a:ext cx="576064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3212976"/>
            <a:ext cx="3514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Voy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baňar</a:t>
            </a:r>
            <a:r>
              <a:rPr lang="cs-CZ" sz="2000" b="1" dirty="0" smtClean="0"/>
              <a:t>            </a:t>
            </a:r>
            <a:r>
              <a:rPr lang="cs-CZ" sz="2000" b="1" dirty="0" err="1" smtClean="0"/>
              <a:t>después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6372200" y="3140968"/>
            <a:ext cx="648072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err="1" smtClean="0">
                <a:solidFill>
                  <a:srgbClr val="7030A0"/>
                </a:solidFill>
              </a:rPr>
              <a:t>me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4077072"/>
            <a:ext cx="3898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Quiero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           </a:t>
            </a:r>
            <a:r>
              <a:rPr lang="cs-CZ" sz="2000" b="1" dirty="0" err="1" smtClean="0"/>
              <a:t>baňes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ahora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4" name="Zaoblený obdélník 13">
            <a:hlinkClick r:id="rId2" action="ppaction://hlinksldjump"/>
          </p:cNvPr>
          <p:cNvSpPr/>
          <p:nvPr/>
        </p:nvSpPr>
        <p:spPr>
          <a:xfrm>
            <a:off x="1907704" y="4005064"/>
            <a:ext cx="576064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4221088"/>
            <a:ext cx="192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Estoy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baňándo</a:t>
            </a:r>
            <a:endParaRPr lang="cs-CZ" sz="2000" b="1" dirty="0"/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6876256" y="4149080"/>
            <a:ext cx="648072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me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548680"/>
            <a:ext cx="548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 </a:t>
            </a:r>
            <a:r>
              <a:rPr lang="cs-CZ" b="1" dirty="0" err="1" smtClean="0"/>
              <a:t>hermana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todos</a:t>
            </a:r>
            <a:r>
              <a:rPr lang="cs-CZ" b="1" dirty="0" smtClean="0"/>
              <a:t> los </a:t>
            </a:r>
            <a:r>
              <a:rPr lang="cs-CZ" b="1" dirty="0" err="1" smtClean="0"/>
              <a:t>días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2699792" y="548680"/>
            <a:ext cx="208823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PINTARSE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1268760"/>
            <a:ext cx="578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Mis </a:t>
            </a:r>
            <a:r>
              <a:rPr lang="cs-CZ" b="1" dirty="0" err="1" smtClean="0"/>
              <a:t>hijos</a:t>
            </a:r>
            <a:r>
              <a:rPr lang="cs-CZ" b="1" dirty="0" smtClean="0"/>
              <a:t>                                    a las </a:t>
            </a:r>
            <a:r>
              <a:rPr lang="cs-CZ" b="1" dirty="0" err="1" smtClean="0"/>
              <a:t>diez</a:t>
            </a:r>
            <a:r>
              <a:rPr lang="cs-CZ" b="1" dirty="0" smtClean="0"/>
              <a:t> de la </a:t>
            </a:r>
            <a:r>
              <a:rPr lang="cs-CZ" b="1" dirty="0" err="1" smtClean="0"/>
              <a:t>noche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339752" y="1268760"/>
            <a:ext cx="208823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ACOSTARSE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59632" y="1988840"/>
            <a:ext cx="364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(</a:t>
            </a:r>
            <a:r>
              <a:rPr lang="cs-CZ" b="1" dirty="0" err="1" smtClean="0"/>
              <a:t>Yo</a:t>
            </a:r>
            <a:r>
              <a:rPr lang="cs-CZ" b="1" dirty="0" smtClean="0"/>
              <a:t>)                                </a:t>
            </a:r>
            <a:r>
              <a:rPr lang="cs-CZ" b="1" dirty="0" err="1" smtClean="0"/>
              <a:t>maňana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907704" y="1988840"/>
            <a:ext cx="1800200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CASARSE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27089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Todos</a:t>
            </a:r>
            <a:r>
              <a:rPr lang="cs-CZ" b="1" dirty="0" smtClean="0"/>
              <a:t> los </a:t>
            </a:r>
            <a:r>
              <a:rPr lang="cs-CZ" b="1" dirty="0" err="1" smtClean="0"/>
              <a:t>veranos</a:t>
            </a:r>
            <a:r>
              <a:rPr lang="cs-CZ" b="1" dirty="0" smtClean="0"/>
              <a:t> (</a:t>
            </a:r>
            <a:r>
              <a:rPr lang="cs-CZ" b="1" dirty="0" err="1" smtClean="0"/>
              <a:t>nosotros</a:t>
            </a:r>
            <a:r>
              <a:rPr lang="cs-CZ" b="1" dirty="0" smtClean="0"/>
              <a:t>)                                 </a:t>
            </a:r>
            <a:r>
              <a:rPr lang="cs-CZ" b="1" dirty="0" err="1" smtClean="0"/>
              <a:t>en</a:t>
            </a:r>
            <a:r>
              <a:rPr lang="cs-CZ" b="1" dirty="0" smtClean="0"/>
              <a:t> la piscina.</a:t>
            </a:r>
            <a:endParaRPr lang="cs-CZ" b="1" dirty="0"/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4427984" y="2708920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BAŇARSE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259632" y="3284984"/>
            <a:ext cx="579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pasa? No (</a:t>
            </a:r>
            <a:r>
              <a:rPr lang="cs-CZ" b="1" dirty="0" err="1" smtClean="0"/>
              <a:t>tú</a:t>
            </a:r>
            <a:r>
              <a:rPr lang="cs-CZ" b="1" dirty="0" smtClean="0"/>
              <a:t>)                                           </a:t>
            </a:r>
            <a:r>
              <a:rPr lang="cs-CZ" b="1" dirty="0" err="1" smtClean="0"/>
              <a:t>bien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3707904" y="3284984"/>
            <a:ext cx="2520280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ENCONTRARSE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3861048"/>
            <a:ext cx="487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espaňoles</a:t>
            </a:r>
            <a:r>
              <a:rPr lang="cs-CZ" b="1" dirty="0" smtClean="0"/>
              <a:t>                                        </a:t>
            </a:r>
            <a:r>
              <a:rPr lang="cs-CZ" b="1" dirty="0" err="1" smtClean="0"/>
              <a:t>poco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2987824" y="3861048"/>
            <a:ext cx="223224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DIVORCIARSE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331640" y="4509120"/>
            <a:ext cx="499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 </a:t>
            </a:r>
            <a:r>
              <a:rPr lang="cs-CZ" b="1" dirty="0" err="1" smtClean="0"/>
              <a:t>qué</a:t>
            </a:r>
            <a:r>
              <a:rPr lang="cs-CZ" b="1" dirty="0" smtClean="0"/>
              <a:t> hora (</a:t>
            </a:r>
            <a:r>
              <a:rPr lang="cs-CZ" b="1" dirty="0" err="1" smtClean="0"/>
              <a:t>vosotros</a:t>
            </a:r>
            <a:r>
              <a:rPr lang="cs-CZ" b="1" dirty="0" smtClean="0"/>
              <a:t>)                                     ?</a:t>
            </a:r>
            <a:endParaRPr lang="cs-CZ" b="1" dirty="0"/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3851920" y="4509120"/>
            <a:ext cx="208823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ACOSTARSE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259632" y="53012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269729" y="5085184"/>
            <a:ext cx="787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Miguel</a:t>
            </a:r>
            <a:r>
              <a:rPr lang="cs-CZ" b="1" dirty="0" smtClean="0"/>
              <a:t> y </a:t>
            </a:r>
            <a:r>
              <a:rPr lang="cs-CZ" b="1" dirty="0" err="1" smtClean="0"/>
              <a:t>Jaime</a:t>
            </a:r>
            <a:r>
              <a:rPr lang="cs-CZ" b="1" dirty="0" smtClean="0"/>
              <a:t> </a:t>
            </a:r>
            <a:r>
              <a:rPr lang="cs-CZ" b="1" dirty="0" err="1" smtClean="0"/>
              <a:t>siempre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en</a:t>
            </a:r>
            <a:r>
              <a:rPr lang="cs-CZ" b="1" dirty="0" smtClean="0"/>
              <a:t> la </a:t>
            </a:r>
            <a:r>
              <a:rPr lang="cs-CZ" b="1" dirty="0" err="1" smtClean="0"/>
              <a:t>última</a:t>
            </a:r>
            <a:r>
              <a:rPr lang="cs-CZ" b="1" dirty="0" smtClean="0"/>
              <a:t> </a:t>
            </a:r>
            <a:r>
              <a:rPr lang="cs-CZ" b="1" dirty="0" err="1" smtClean="0"/>
              <a:t>fila</a:t>
            </a:r>
            <a:r>
              <a:rPr lang="cs-CZ" b="1" dirty="0" smtClean="0"/>
              <a:t> de la </a:t>
            </a:r>
            <a:r>
              <a:rPr lang="cs-CZ" b="1" dirty="0" err="1" smtClean="0"/>
              <a:t>clase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9" name="Zaoblený obdélník 18">
            <a:hlinkClick r:id="rId2" action="ppaction://hlinksldjump"/>
          </p:cNvPr>
          <p:cNvSpPr/>
          <p:nvPr/>
        </p:nvSpPr>
        <p:spPr>
          <a:xfrm>
            <a:off x="2699792" y="548680"/>
            <a:ext cx="208823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pinta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0" name="Zaoblený obdélník 19">
            <a:hlinkClick r:id="rId2" action="ppaction://hlinksldjump"/>
          </p:cNvPr>
          <p:cNvSpPr/>
          <p:nvPr/>
        </p:nvSpPr>
        <p:spPr>
          <a:xfrm>
            <a:off x="2339752" y="1268760"/>
            <a:ext cx="208823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acuestan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1" name="Zaoblený obdélník 20">
            <a:hlinkClick r:id="rId2" action="ppaction://hlinksldjump"/>
          </p:cNvPr>
          <p:cNvSpPr/>
          <p:nvPr/>
        </p:nvSpPr>
        <p:spPr>
          <a:xfrm>
            <a:off x="1907704" y="1988840"/>
            <a:ext cx="1800200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me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caso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4427984" y="2708920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nos </a:t>
            </a:r>
            <a:r>
              <a:rPr lang="cs-CZ" sz="2000" b="1" dirty="0" err="1" smtClean="0">
                <a:solidFill>
                  <a:srgbClr val="7030A0"/>
                </a:solidFill>
              </a:rPr>
              <a:t>baňamos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3707904" y="3284984"/>
            <a:ext cx="2520280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encuentras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4" name="Zaoblený obdélník 23">
            <a:hlinkClick r:id="rId2" action="ppaction://hlinksldjump"/>
          </p:cNvPr>
          <p:cNvSpPr/>
          <p:nvPr/>
        </p:nvSpPr>
        <p:spPr>
          <a:xfrm>
            <a:off x="2987824" y="3861048"/>
            <a:ext cx="223224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divorcian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5" name="Zaoblený obdélník 24">
            <a:hlinkClick r:id="rId2" action="ppaction://hlinksldjump"/>
          </p:cNvPr>
          <p:cNvSpPr/>
          <p:nvPr/>
        </p:nvSpPr>
        <p:spPr>
          <a:xfrm>
            <a:off x="3851920" y="4509120"/>
            <a:ext cx="208823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os </a:t>
            </a:r>
            <a:r>
              <a:rPr lang="cs-CZ" sz="2000" b="1" dirty="0" err="1" smtClean="0">
                <a:solidFill>
                  <a:srgbClr val="7030A0"/>
                </a:solidFill>
              </a:rPr>
              <a:t>acostáis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8" name="Zaoblený obdélník 27">
            <a:hlinkClick r:id="rId2" action="ppaction://hlinksldjump"/>
          </p:cNvPr>
          <p:cNvSpPr/>
          <p:nvPr/>
        </p:nvSpPr>
        <p:spPr>
          <a:xfrm>
            <a:off x="3923928" y="5085184"/>
            <a:ext cx="2016224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SENTARSE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9" name="Zaoblený obdélník 28">
            <a:hlinkClick r:id="rId2" action="ppaction://hlinksldjump"/>
          </p:cNvPr>
          <p:cNvSpPr/>
          <p:nvPr/>
        </p:nvSpPr>
        <p:spPr>
          <a:xfrm>
            <a:off x="3923928" y="5085184"/>
            <a:ext cx="2016224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sientan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987824" y="260648"/>
            <a:ext cx="3312368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Cambios</a:t>
            </a:r>
            <a:r>
              <a:rPr lang="cs-CZ" sz="2000" b="1" dirty="0" smtClean="0">
                <a:solidFill>
                  <a:srgbClr val="7030A0"/>
                </a:solidFill>
              </a:rPr>
              <a:t> de </a:t>
            </a:r>
            <a:r>
              <a:rPr lang="cs-CZ" sz="2000" b="1" dirty="0" err="1" smtClean="0">
                <a:solidFill>
                  <a:srgbClr val="7030A0"/>
                </a:solidFill>
              </a:rPr>
              <a:t>significado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268760"/>
            <a:ext cx="7819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Algunos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cambian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significado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según</a:t>
            </a:r>
            <a:r>
              <a:rPr lang="cs-CZ" sz="2000" b="1" dirty="0" smtClean="0"/>
              <a:t> van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reflexivo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683568" y="1844824"/>
            <a:ext cx="2088232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Llamar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5436096" y="1844824"/>
            <a:ext cx="2520280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Llamarse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564904"/>
            <a:ext cx="332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telefonear</a:t>
            </a:r>
            <a:r>
              <a:rPr lang="cs-CZ" b="1" dirty="0" smtClean="0"/>
              <a:t>,  </a:t>
            </a:r>
            <a:r>
              <a:rPr lang="cs-CZ" b="1" dirty="0" err="1" smtClean="0"/>
              <a:t>poner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nombre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96136" y="2564904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tener</a:t>
            </a:r>
            <a:r>
              <a:rPr lang="cs-CZ" b="1" dirty="0" smtClean="0"/>
              <a:t> </a:t>
            </a:r>
            <a:r>
              <a:rPr lang="cs-CZ" b="1" dirty="0" err="1" smtClean="0"/>
              <a:t>nombre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07704" y="3356992"/>
            <a:ext cx="513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Otros</a:t>
            </a:r>
            <a:r>
              <a:rPr lang="cs-CZ" b="1" dirty="0" smtClean="0"/>
              <a:t> </a:t>
            </a:r>
            <a:r>
              <a:rPr lang="cs-CZ" b="1" dirty="0" err="1" smtClean="0"/>
              <a:t>verbos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los </a:t>
            </a:r>
            <a:r>
              <a:rPr lang="cs-CZ" b="1" dirty="0" err="1" smtClean="0"/>
              <a:t>cambios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siognificado</a:t>
            </a:r>
            <a:r>
              <a:rPr lang="cs-CZ" b="1" dirty="0" smtClean="0"/>
              <a:t>!</a:t>
            </a:r>
            <a:endParaRPr lang="cs-CZ" b="1" dirty="0"/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539552" y="3861048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quedar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539552" y="4509120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volver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2915816" y="5157192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levantar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2915816" y="3861048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ir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2915816" y="4509120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poner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4" name="Zaoblený obdélník 13">
            <a:hlinkClick r:id="rId2" action="ppaction://hlinksldjump"/>
          </p:cNvPr>
          <p:cNvSpPr/>
          <p:nvPr/>
        </p:nvSpPr>
        <p:spPr>
          <a:xfrm>
            <a:off x="5292080" y="4509120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hacer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5292080" y="3861048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llevar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539552" y="5157192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encontrar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51520" y="260648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quedar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251520" y="1556792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ir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51520" y="3068960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volver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251520" y="4653136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poner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27784" y="332656"/>
            <a:ext cx="584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(</a:t>
            </a:r>
            <a:r>
              <a:rPr lang="cs-CZ" b="1" dirty="0" err="1" smtClean="0"/>
              <a:t>tú</a:t>
            </a:r>
            <a:r>
              <a:rPr lang="cs-CZ" b="1" dirty="0" smtClean="0"/>
              <a:t>)                                 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casa</a:t>
            </a:r>
            <a:r>
              <a:rPr lang="cs-CZ" b="1" dirty="0" smtClean="0"/>
              <a:t> 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vienes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3275856" y="33265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99792" y="836712"/>
            <a:ext cx="621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(</a:t>
            </a:r>
            <a:r>
              <a:rPr lang="cs-CZ" b="1" dirty="0" err="1" smtClean="0"/>
              <a:t>nosotros</a:t>
            </a:r>
            <a:r>
              <a:rPr lang="cs-CZ" b="1" dirty="0" smtClean="0"/>
              <a:t>)                                      </a:t>
            </a:r>
            <a:r>
              <a:rPr lang="cs-CZ" b="1" dirty="0" err="1" smtClean="0"/>
              <a:t>en</a:t>
            </a:r>
            <a:r>
              <a:rPr lang="cs-CZ" b="1" dirty="0" smtClean="0"/>
              <a:t> la Plaza </a:t>
            </a:r>
            <a:r>
              <a:rPr lang="cs-CZ" b="1" dirty="0" err="1" smtClean="0"/>
              <a:t>Mayor</a:t>
            </a:r>
            <a:r>
              <a:rPr lang="cs-CZ" b="1" dirty="0" smtClean="0"/>
              <a:t>, vale?</a:t>
            </a:r>
            <a:endParaRPr lang="cs-CZ" b="1" dirty="0"/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211960" y="836712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1556792"/>
            <a:ext cx="571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Este </a:t>
            </a:r>
            <a:r>
              <a:rPr lang="cs-CZ" b="1" dirty="0" err="1" smtClean="0"/>
              <a:t>finde</a:t>
            </a:r>
            <a:r>
              <a:rPr lang="cs-CZ" b="1" dirty="0" smtClean="0"/>
              <a:t>                                 (</a:t>
            </a:r>
            <a:r>
              <a:rPr lang="cs-CZ" b="1" dirty="0" err="1" smtClean="0"/>
              <a:t>nosootros</a:t>
            </a:r>
            <a:r>
              <a:rPr lang="cs-CZ" b="1" dirty="0" smtClean="0"/>
              <a:t>) a la playa. </a:t>
            </a:r>
            <a:endParaRPr lang="cs-CZ" b="1" dirty="0"/>
          </a:p>
        </p:txBody>
      </p:sp>
      <p:sp>
        <p:nvSpPr>
          <p:cNvPr id="14" name="Zaoblený obdélník 13">
            <a:hlinkClick r:id="rId2" action="ppaction://hlinksldjump"/>
          </p:cNvPr>
          <p:cNvSpPr/>
          <p:nvPr/>
        </p:nvSpPr>
        <p:spPr>
          <a:xfrm>
            <a:off x="3995936" y="1556792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99792" y="2132856"/>
            <a:ext cx="597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Lucía</a:t>
            </a:r>
            <a:r>
              <a:rPr lang="cs-CZ" b="1" dirty="0" smtClean="0"/>
              <a:t>, 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entiendo</a:t>
            </a:r>
            <a:r>
              <a:rPr lang="cs-CZ" b="1" dirty="0" smtClean="0"/>
              <a:t>,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                                (</a:t>
            </a:r>
            <a:r>
              <a:rPr lang="cs-CZ" b="1" dirty="0" err="1" smtClean="0"/>
              <a:t>tú</a:t>
            </a:r>
            <a:r>
              <a:rPr lang="cs-CZ" b="1" dirty="0" smtClean="0"/>
              <a:t>)?</a:t>
            </a:r>
            <a:endParaRPr lang="cs-CZ" b="1" dirty="0"/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6084168" y="213285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771800" y="3068960"/>
            <a:ext cx="553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Sabes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día</a:t>
            </a:r>
            <a:r>
              <a:rPr lang="cs-CZ" b="1" dirty="0" smtClean="0"/>
              <a:t>                                 Dani de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viaje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8" name="Zaoblený obdélník 17">
            <a:hlinkClick r:id="rId2" action="ppaction://hlinksldjump"/>
          </p:cNvPr>
          <p:cNvSpPr/>
          <p:nvPr/>
        </p:nvSpPr>
        <p:spPr>
          <a:xfrm>
            <a:off x="4427984" y="3068960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843808" y="3645024"/>
            <a:ext cx="5597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Jaime</a:t>
            </a:r>
            <a:r>
              <a:rPr lang="cs-CZ" b="1" dirty="0" smtClean="0"/>
              <a:t>                                  </a:t>
            </a:r>
            <a:r>
              <a:rPr lang="cs-CZ" b="1" dirty="0" err="1" smtClean="0"/>
              <a:t>loco</a:t>
            </a:r>
            <a:r>
              <a:rPr lang="cs-CZ" b="1" dirty="0" smtClean="0"/>
              <a:t>, no </a:t>
            </a:r>
            <a:r>
              <a:rPr lang="cs-CZ" b="1" dirty="0" err="1" smtClean="0"/>
              <a:t>habla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nadie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(</a:t>
            </a:r>
            <a:r>
              <a:rPr lang="cs-CZ" b="1" dirty="0" err="1" smtClean="0"/>
              <a:t>pretérito</a:t>
            </a:r>
            <a:r>
              <a:rPr lang="cs-CZ" b="1" dirty="0" smtClean="0"/>
              <a:t> </a:t>
            </a:r>
            <a:r>
              <a:rPr lang="cs-CZ" b="1" dirty="0" err="1" smtClean="0"/>
              <a:t>perfecto</a:t>
            </a:r>
            <a:r>
              <a:rPr lang="cs-CZ" b="1" dirty="0" smtClean="0"/>
              <a:t> </a:t>
            </a:r>
            <a:r>
              <a:rPr lang="cs-CZ" b="1" dirty="0" err="1" smtClean="0"/>
              <a:t>compuesto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20" name="Zaoblený obdélník 19">
            <a:hlinkClick r:id="rId2" action="ppaction://hlinksldjump"/>
          </p:cNvPr>
          <p:cNvSpPr/>
          <p:nvPr/>
        </p:nvSpPr>
        <p:spPr>
          <a:xfrm>
            <a:off x="3707904" y="357301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771800" y="4725144"/>
            <a:ext cx="555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hace</a:t>
            </a:r>
            <a:r>
              <a:rPr lang="cs-CZ" b="1" dirty="0" smtClean="0"/>
              <a:t> </a:t>
            </a:r>
            <a:r>
              <a:rPr lang="cs-CZ" b="1" dirty="0" err="1" smtClean="0"/>
              <a:t>frío</a:t>
            </a:r>
            <a:r>
              <a:rPr lang="cs-CZ" b="1" dirty="0" smtClean="0"/>
              <a:t>, (</a:t>
            </a:r>
            <a:r>
              <a:rPr lang="cs-CZ" b="1" dirty="0" err="1" smtClean="0"/>
              <a:t>yo</a:t>
            </a:r>
            <a:r>
              <a:rPr lang="cs-CZ" b="1" dirty="0" smtClean="0"/>
              <a:t>)                                 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abrigo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5" name="Zaoblený obdélník 24">
            <a:hlinkClick r:id="rId2" action="ppaction://hlinksldjump"/>
          </p:cNvPr>
          <p:cNvSpPr/>
          <p:nvPr/>
        </p:nvSpPr>
        <p:spPr>
          <a:xfrm>
            <a:off x="5220072" y="4725144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690182" y="5301208"/>
            <a:ext cx="6453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Martín</a:t>
            </a:r>
            <a:r>
              <a:rPr lang="cs-CZ" b="1" dirty="0" smtClean="0"/>
              <a:t> </a:t>
            </a:r>
            <a:r>
              <a:rPr lang="cs-CZ" b="1" dirty="0" err="1" smtClean="0"/>
              <a:t>siempre</a:t>
            </a:r>
            <a:r>
              <a:rPr lang="cs-CZ" b="1" dirty="0" smtClean="0"/>
              <a:t>                                </a:t>
            </a:r>
            <a:r>
              <a:rPr lang="cs-CZ" b="1" dirty="0" err="1" smtClean="0"/>
              <a:t>nervioso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hablar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endParaRPr lang="cs-CZ" b="1" dirty="0" smtClean="0"/>
          </a:p>
          <a:p>
            <a:r>
              <a:rPr lang="cs-CZ" b="1" dirty="0" smtClean="0"/>
              <a:t>las </a:t>
            </a:r>
            <a:r>
              <a:rPr lang="cs-CZ" b="1" dirty="0" err="1" smtClean="0"/>
              <a:t>chicas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7" name="Zaoblený obdélník 26">
            <a:hlinkClick r:id="rId2" action="ppaction://hlinksldjump"/>
          </p:cNvPr>
          <p:cNvSpPr/>
          <p:nvPr/>
        </p:nvSpPr>
        <p:spPr>
          <a:xfrm>
            <a:off x="4499992" y="5301208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771800" y="6093296"/>
            <a:ext cx="5638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Juan                                 la </a:t>
            </a:r>
            <a:r>
              <a:rPr lang="cs-CZ" b="1" dirty="0" err="1" smtClean="0"/>
              <a:t>mesa</a:t>
            </a:r>
            <a:r>
              <a:rPr lang="cs-CZ" b="1" dirty="0" smtClean="0"/>
              <a:t> y </a:t>
            </a:r>
            <a:r>
              <a:rPr lang="cs-CZ" b="1" dirty="0" err="1" smtClean="0"/>
              <a:t>tú</a:t>
            </a:r>
            <a:r>
              <a:rPr lang="cs-CZ" b="1" dirty="0" smtClean="0"/>
              <a:t> </a:t>
            </a:r>
            <a:r>
              <a:rPr lang="cs-CZ" b="1" dirty="0" err="1" smtClean="0"/>
              <a:t>haces</a:t>
            </a:r>
            <a:r>
              <a:rPr lang="cs-CZ" b="1" dirty="0" smtClean="0"/>
              <a:t> la </a:t>
            </a:r>
            <a:r>
              <a:rPr lang="cs-CZ" b="1" dirty="0" err="1" smtClean="0"/>
              <a:t>cama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0" name="Zaoblený obdélník 29">
            <a:hlinkClick r:id="rId2" action="ppaction://hlinksldjump"/>
          </p:cNvPr>
          <p:cNvSpPr/>
          <p:nvPr/>
        </p:nvSpPr>
        <p:spPr>
          <a:xfrm>
            <a:off x="3419872" y="609329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1" name="Zaoblený obdélník 30">
            <a:hlinkClick r:id="rId2" action="ppaction://hlinksldjump"/>
          </p:cNvPr>
          <p:cNvSpPr/>
          <p:nvPr/>
        </p:nvSpPr>
        <p:spPr>
          <a:xfrm>
            <a:off x="3275856" y="33265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quedas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2" name="Zaoblený obdélník 31">
            <a:hlinkClick r:id="rId2" action="ppaction://hlinksldjump"/>
          </p:cNvPr>
          <p:cNvSpPr/>
          <p:nvPr/>
        </p:nvSpPr>
        <p:spPr>
          <a:xfrm>
            <a:off x="4211960" y="836712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Quedamos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3" name="Zaoblený obdélník 32">
            <a:hlinkClick r:id="rId2" action="ppaction://hlinksldjump"/>
          </p:cNvPr>
          <p:cNvSpPr/>
          <p:nvPr/>
        </p:nvSpPr>
        <p:spPr>
          <a:xfrm>
            <a:off x="3995936" y="1556792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rgbClr val="7030A0"/>
                </a:solidFill>
              </a:rPr>
              <a:t>v</a:t>
            </a:r>
            <a:r>
              <a:rPr lang="cs-CZ" sz="2000" b="1" dirty="0" err="1" smtClean="0">
                <a:solidFill>
                  <a:srgbClr val="7030A0"/>
                </a:solidFill>
              </a:rPr>
              <a:t>amos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4" name="Zaoblený obdélník 33">
            <a:hlinkClick r:id="rId2" action="ppaction://hlinksldjump"/>
          </p:cNvPr>
          <p:cNvSpPr/>
          <p:nvPr/>
        </p:nvSpPr>
        <p:spPr>
          <a:xfrm>
            <a:off x="6084168" y="213285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vas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5" name="Zaoblený obdélník 34">
            <a:hlinkClick r:id="rId2" action="ppaction://hlinksldjump"/>
          </p:cNvPr>
          <p:cNvSpPr/>
          <p:nvPr/>
        </p:nvSpPr>
        <p:spPr>
          <a:xfrm>
            <a:off x="4427984" y="3068960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vuelve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6" name="Zaoblený obdélník 35">
            <a:hlinkClick r:id="rId2" action="ppaction://hlinksldjump"/>
          </p:cNvPr>
          <p:cNvSpPr/>
          <p:nvPr/>
        </p:nvSpPr>
        <p:spPr>
          <a:xfrm>
            <a:off x="3707904" y="357301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ha </a:t>
            </a:r>
            <a:r>
              <a:rPr lang="cs-CZ" sz="2000" b="1" dirty="0" err="1" smtClean="0">
                <a:solidFill>
                  <a:srgbClr val="7030A0"/>
                </a:solidFill>
              </a:rPr>
              <a:t>vuelto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7" name="Zaoblený obdélník 36">
            <a:hlinkClick r:id="rId2" action="ppaction://hlinksldjump"/>
          </p:cNvPr>
          <p:cNvSpPr/>
          <p:nvPr/>
        </p:nvSpPr>
        <p:spPr>
          <a:xfrm>
            <a:off x="5220072" y="4725144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me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pongo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8" name="Zaoblený obdélník 37">
            <a:hlinkClick r:id="rId2" action="ppaction://hlinksldjump"/>
          </p:cNvPr>
          <p:cNvSpPr/>
          <p:nvPr/>
        </p:nvSpPr>
        <p:spPr>
          <a:xfrm>
            <a:off x="4499992" y="5301208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pone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9" name="Zaoblený obdélník 38">
            <a:hlinkClick r:id="rId2" action="ppaction://hlinksldjump"/>
          </p:cNvPr>
          <p:cNvSpPr/>
          <p:nvPr/>
        </p:nvSpPr>
        <p:spPr>
          <a:xfrm>
            <a:off x="3419872" y="6093296"/>
            <a:ext cx="187220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pone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95536" y="5805264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llevar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395536" y="476672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hacer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95536" y="1772816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levantar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95536" y="3068960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llamar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395536" y="4221088"/>
            <a:ext cx="1944216" cy="504056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encontrar</a:t>
            </a:r>
            <a:r>
              <a:rPr lang="cs-CZ" sz="2000" b="1" dirty="0" smtClean="0">
                <a:solidFill>
                  <a:srgbClr val="7030A0"/>
                </a:solidFill>
              </a:rPr>
              <a:t>(se)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55776" y="1700808"/>
            <a:ext cx="6253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Quien</a:t>
            </a:r>
            <a:r>
              <a:rPr lang="cs-CZ" b="1" dirty="0" smtClean="0"/>
              <a:t> </a:t>
            </a:r>
            <a:r>
              <a:rPr lang="cs-CZ" b="1" dirty="0" err="1" smtClean="0"/>
              <a:t>quiere</a:t>
            </a:r>
            <a:r>
              <a:rPr lang="cs-CZ" b="1" dirty="0" smtClean="0"/>
              <a:t> </a:t>
            </a:r>
            <a:r>
              <a:rPr lang="cs-CZ" b="1" dirty="0" err="1" smtClean="0"/>
              <a:t>salir</a:t>
            </a:r>
            <a:r>
              <a:rPr lang="cs-CZ" b="1" dirty="0" smtClean="0"/>
              <a:t> </a:t>
            </a:r>
            <a:r>
              <a:rPr lang="cs-CZ" b="1" dirty="0" err="1" smtClean="0"/>
              <a:t>ya</a:t>
            </a:r>
            <a:r>
              <a:rPr lang="cs-CZ" b="1" dirty="0" smtClean="0"/>
              <a:t> </a:t>
            </a:r>
            <a:r>
              <a:rPr lang="cs-CZ" b="1" dirty="0" err="1" smtClean="0"/>
              <a:t>tiene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                           la mano.</a:t>
            </a:r>
            <a:endParaRPr lang="cs-CZ" b="1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6084168" y="1700808"/>
            <a:ext cx="151216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83768" y="2276872"/>
            <a:ext cx="45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salgo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Jaime</a:t>
            </a:r>
            <a:r>
              <a:rPr lang="cs-CZ" b="1" dirty="0" smtClean="0"/>
              <a:t>, </a:t>
            </a:r>
            <a:r>
              <a:rPr lang="cs-CZ" b="1" dirty="0" err="1" smtClean="0"/>
              <a:t>luego</a:t>
            </a:r>
            <a:r>
              <a:rPr lang="cs-CZ" b="1" dirty="0" smtClean="0"/>
              <a:t> no </a:t>
            </a:r>
            <a:r>
              <a:rPr lang="cs-CZ" b="1" dirty="0" err="1" smtClean="0"/>
              <a:t>puedo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6948264" y="2204864"/>
            <a:ext cx="1656184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55776" y="260648"/>
            <a:ext cx="578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Penélope</a:t>
            </a:r>
            <a:r>
              <a:rPr lang="cs-CZ" b="1" dirty="0" smtClean="0"/>
              <a:t> </a:t>
            </a:r>
            <a:r>
              <a:rPr lang="cs-CZ" b="1" dirty="0" err="1" smtClean="0"/>
              <a:t>Cruz</a:t>
            </a:r>
            <a:r>
              <a:rPr lang="cs-CZ" b="1" dirty="0" smtClean="0"/>
              <a:t>                           </a:t>
            </a:r>
            <a:r>
              <a:rPr lang="cs-CZ" b="1" dirty="0" err="1" smtClean="0"/>
              <a:t>famosa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la </a:t>
            </a:r>
            <a:r>
              <a:rPr lang="cs-CZ" b="1" dirty="0" err="1" smtClean="0"/>
              <a:t>pelis</a:t>
            </a:r>
            <a:r>
              <a:rPr lang="cs-CZ" b="1" dirty="0" smtClean="0"/>
              <a:t> de </a:t>
            </a:r>
          </a:p>
          <a:p>
            <a:r>
              <a:rPr lang="cs-CZ" b="1" dirty="0" err="1" smtClean="0"/>
              <a:t>Almódovar</a:t>
            </a:r>
            <a:r>
              <a:rPr lang="cs-CZ" b="1" dirty="0" smtClean="0"/>
              <a:t>. (</a:t>
            </a:r>
            <a:r>
              <a:rPr lang="cs-CZ" b="1" dirty="0" err="1" smtClean="0"/>
              <a:t>indefinido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4427984" y="188640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27784" y="1052736"/>
            <a:ext cx="387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                    </a:t>
            </a:r>
            <a:r>
              <a:rPr lang="cs-CZ" b="1" dirty="0" err="1" smtClean="0"/>
              <a:t>frío</a:t>
            </a:r>
            <a:r>
              <a:rPr lang="cs-CZ" b="1" dirty="0" smtClean="0"/>
              <a:t>, ponte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abrigo</a:t>
            </a:r>
            <a:r>
              <a:rPr lang="cs-CZ" b="1" dirty="0" smtClean="0"/>
              <a:t>!</a:t>
            </a:r>
            <a:endParaRPr lang="cs-CZ" b="1" dirty="0"/>
          </a:p>
        </p:txBody>
      </p:sp>
      <p:sp>
        <p:nvSpPr>
          <p:cNvPr id="14" name="Zaoblený obdélník 13">
            <a:hlinkClick r:id="rId2" action="ppaction://hlinksldjump"/>
          </p:cNvPr>
          <p:cNvSpPr/>
          <p:nvPr/>
        </p:nvSpPr>
        <p:spPr>
          <a:xfrm>
            <a:off x="2771800" y="1052736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27784" y="2996952"/>
            <a:ext cx="5250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 profesora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espaňol</a:t>
            </a:r>
            <a:r>
              <a:rPr lang="cs-CZ" b="1" dirty="0" smtClean="0"/>
              <a:t>                         </a:t>
            </a:r>
            <a:r>
              <a:rPr lang="cs-CZ" b="1" dirty="0" err="1" smtClean="0"/>
              <a:t>Fabiola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5436096" y="2996952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699792" y="3573016"/>
            <a:ext cx="635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Si </a:t>
            </a:r>
            <a:r>
              <a:rPr lang="cs-CZ" b="1" dirty="0" err="1" smtClean="0"/>
              <a:t>necesitas</a:t>
            </a:r>
            <a:r>
              <a:rPr lang="cs-CZ" b="1" dirty="0" smtClean="0"/>
              <a:t> </a:t>
            </a:r>
            <a:r>
              <a:rPr lang="cs-CZ" b="1" dirty="0" err="1" smtClean="0"/>
              <a:t>apoyo</a:t>
            </a:r>
            <a:r>
              <a:rPr lang="cs-CZ" b="1" dirty="0" smtClean="0"/>
              <a:t>,                          a </a:t>
            </a:r>
            <a:r>
              <a:rPr lang="cs-CZ" b="1" dirty="0" err="1" smtClean="0"/>
              <a:t>Lorenzo</a:t>
            </a:r>
            <a:r>
              <a:rPr lang="cs-CZ" b="1" dirty="0" smtClean="0"/>
              <a:t>. (</a:t>
            </a:r>
            <a:r>
              <a:rPr lang="cs-CZ" b="1" dirty="0" err="1" smtClean="0"/>
              <a:t>imperativo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18" name="Zaoblený obdélník 17">
            <a:hlinkClick r:id="rId2" action="ppaction://hlinksldjump"/>
          </p:cNvPr>
          <p:cNvSpPr/>
          <p:nvPr/>
        </p:nvSpPr>
        <p:spPr>
          <a:xfrm>
            <a:off x="4932040" y="3573016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627784" y="4221088"/>
            <a:ext cx="588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Dónde</a:t>
            </a:r>
            <a:r>
              <a:rPr lang="cs-CZ" b="1" dirty="0" smtClean="0"/>
              <a:t> </a:t>
            </a:r>
            <a:r>
              <a:rPr lang="cs-CZ" b="1" dirty="0" err="1" smtClean="0"/>
              <a:t>están</a:t>
            </a:r>
            <a:r>
              <a:rPr lang="cs-CZ" b="1" dirty="0" smtClean="0"/>
              <a:t> las </a:t>
            </a:r>
            <a:r>
              <a:rPr lang="cs-CZ" b="1" dirty="0" err="1" smtClean="0"/>
              <a:t>llaves</a:t>
            </a:r>
            <a:r>
              <a:rPr lang="cs-CZ" b="1" dirty="0" smtClean="0"/>
              <a:t>? No </a:t>
            </a:r>
            <a:r>
              <a:rPr lang="cs-CZ" b="1" dirty="0" err="1" smtClean="0"/>
              <a:t>puedo</a:t>
            </a:r>
            <a:r>
              <a:rPr lang="cs-CZ" b="1" dirty="0" smtClean="0"/>
              <a:t>                          las.</a:t>
            </a:r>
            <a:endParaRPr lang="cs-CZ" b="1" dirty="0"/>
          </a:p>
        </p:txBody>
      </p:sp>
      <p:sp>
        <p:nvSpPr>
          <p:cNvPr id="20" name="Zaoblený obdélník 19">
            <a:hlinkClick r:id="rId2" action="ppaction://hlinksldjump"/>
          </p:cNvPr>
          <p:cNvSpPr/>
          <p:nvPr/>
        </p:nvSpPr>
        <p:spPr>
          <a:xfrm>
            <a:off x="6300192" y="4221088"/>
            <a:ext cx="151216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699792" y="4797152"/>
            <a:ext cx="644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</a:t>
            </a:r>
            <a:r>
              <a:rPr lang="cs-CZ" b="1" dirty="0" err="1" smtClean="0"/>
              <a:t>salir</a:t>
            </a:r>
            <a:r>
              <a:rPr lang="cs-CZ" b="1" dirty="0" smtClean="0"/>
              <a:t> de </a:t>
            </a:r>
            <a:r>
              <a:rPr lang="cs-CZ" b="1" dirty="0" err="1" smtClean="0"/>
              <a:t>casa</a:t>
            </a:r>
            <a:r>
              <a:rPr lang="cs-CZ" b="1" dirty="0" smtClean="0"/>
              <a:t>                                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Javi</a:t>
            </a:r>
            <a:r>
              <a:rPr lang="cs-CZ" b="1" dirty="0" smtClean="0"/>
              <a:t>. (</a:t>
            </a:r>
            <a:r>
              <a:rPr lang="cs-CZ" b="1" dirty="0" err="1" smtClean="0"/>
              <a:t>indefinido</a:t>
            </a:r>
            <a:r>
              <a:rPr lang="cs-CZ" b="1" dirty="0" smtClean="0"/>
              <a:t>, </a:t>
            </a:r>
            <a:r>
              <a:rPr lang="cs-CZ" b="1" dirty="0" err="1" smtClean="0"/>
              <a:t>yo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4427984" y="4797152"/>
            <a:ext cx="1944216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  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699792" y="5373216"/>
            <a:ext cx="468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pasa? No                                  </a:t>
            </a:r>
            <a:r>
              <a:rPr lang="cs-CZ" b="1" dirty="0" err="1" smtClean="0"/>
              <a:t>bien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24" name="Zaoblený obdélník 23">
            <a:hlinkClick r:id="rId2" action="ppaction://hlinksldjump"/>
          </p:cNvPr>
          <p:cNvSpPr/>
          <p:nvPr/>
        </p:nvSpPr>
        <p:spPr>
          <a:xfrm>
            <a:off x="4644008" y="5373216"/>
            <a:ext cx="1944216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473391" y="5877272"/>
            <a:ext cx="644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 </a:t>
            </a:r>
            <a:r>
              <a:rPr lang="cs-CZ" b="1" dirty="0" err="1" smtClean="0"/>
              <a:t>hermano</a:t>
            </a:r>
            <a:r>
              <a:rPr lang="cs-CZ" b="1" dirty="0" smtClean="0"/>
              <a:t> y </a:t>
            </a:r>
            <a:r>
              <a:rPr lang="cs-CZ" b="1" dirty="0" err="1" smtClean="0"/>
              <a:t>yo</a:t>
            </a:r>
            <a:r>
              <a:rPr lang="cs-CZ" b="1" dirty="0" smtClean="0"/>
              <a:t>                            </a:t>
            </a:r>
            <a:r>
              <a:rPr lang="cs-CZ" b="1" dirty="0" err="1" smtClean="0"/>
              <a:t>mal</a:t>
            </a:r>
            <a:r>
              <a:rPr lang="cs-CZ" b="1" dirty="0" smtClean="0"/>
              <a:t>, </a:t>
            </a:r>
            <a:r>
              <a:rPr lang="cs-CZ" b="1" dirty="0" err="1" smtClean="0"/>
              <a:t>siempre</a:t>
            </a:r>
            <a:r>
              <a:rPr lang="cs-CZ" b="1" dirty="0" smtClean="0"/>
              <a:t> </a:t>
            </a:r>
            <a:r>
              <a:rPr lang="cs-CZ" b="1" dirty="0" err="1" smtClean="0"/>
              <a:t>discutimos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6" name="Zaoblený obdélník 25">
            <a:hlinkClick r:id="rId2" action="ppaction://hlinksldjump"/>
          </p:cNvPr>
          <p:cNvSpPr/>
          <p:nvPr/>
        </p:nvSpPr>
        <p:spPr>
          <a:xfrm>
            <a:off x="4644008" y="5877272"/>
            <a:ext cx="1440160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122975" y="6309320"/>
            <a:ext cx="7093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verano</a:t>
            </a:r>
            <a:r>
              <a:rPr lang="cs-CZ" b="1" dirty="0" smtClean="0"/>
              <a:t> </a:t>
            </a:r>
            <a:r>
              <a:rPr lang="cs-CZ" b="1" dirty="0" err="1" smtClean="0"/>
              <a:t>normalmente</a:t>
            </a:r>
            <a:r>
              <a:rPr lang="cs-CZ" b="1" dirty="0" smtClean="0"/>
              <a:t> </a:t>
            </a:r>
            <a:r>
              <a:rPr lang="cs-CZ" b="1" dirty="0" err="1" smtClean="0"/>
              <a:t>todo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mundo</a:t>
            </a:r>
            <a:r>
              <a:rPr lang="cs-CZ" b="1" dirty="0" smtClean="0"/>
              <a:t>                     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chándal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9" name="Zaoblený obdélník 28">
            <a:hlinkClick r:id="rId2" action="ppaction://hlinksldjump"/>
          </p:cNvPr>
          <p:cNvSpPr/>
          <p:nvPr/>
        </p:nvSpPr>
        <p:spPr>
          <a:xfrm>
            <a:off x="6516216" y="6309320"/>
            <a:ext cx="1224136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30" name="Zaoblený obdélník 29">
            <a:hlinkClick r:id="rId2" action="ppaction://hlinksldjump"/>
          </p:cNvPr>
          <p:cNvSpPr/>
          <p:nvPr/>
        </p:nvSpPr>
        <p:spPr>
          <a:xfrm>
            <a:off x="4427984" y="188640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hizo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1" name="Zaoblený obdélník 30">
            <a:hlinkClick r:id="rId2" action="ppaction://hlinksldjump"/>
          </p:cNvPr>
          <p:cNvSpPr/>
          <p:nvPr/>
        </p:nvSpPr>
        <p:spPr>
          <a:xfrm>
            <a:off x="2771800" y="1052736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Hace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2" name="Zaoblený obdélník 31">
            <a:hlinkClick r:id="rId2" action="ppaction://hlinksldjump"/>
          </p:cNvPr>
          <p:cNvSpPr/>
          <p:nvPr/>
        </p:nvSpPr>
        <p:spPr>
          <a:xfrm>
            <a:off x="6084168" y="1700808"/>
            <a:ext cx="151216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levantar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3" name="Zaoblený obdélník 32">
            <a:hlinkClick r:id="rId2" action="ppaction://hlinksldjump"/>
          </p:cNvPr>
          <p:cNvSpPr/>
          <p:nvPr/>
        </p:nvSpPr>
        <p:spPr>
          <a:xfrm>
            <a:off x="6948264" y="2204864"/>
            <a:ext cx="1656184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levantarme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4" name="Zaoblený obdélník 33">
            <a:hlinkClick r:id="rId2" action="ppaction://hlinksldjump"/>
          </p:cNvPr>
          <p:cNvSpPr/>
          <p:nvPr/>
        </p:nvSpPr>
        <p:spPr>
          <a:xfrm>
            <a:off x="5436096" y="2996952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llama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5" name="Zaoblený obdélník 34">
            <a:hlinkClick r:id="rId2" action="ppaction://hlinksldjump"/>
          </p:cNvPr>
          <p:cNvSpPr/>
          <p:nvPr/>
        </p:nvSpPr>
        <p:spPr>
          <a:xfrm>
            <a:off x="4932040" y="3573016"/>
            <a:ext cx="1368152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llama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7" name="Zaoblený obdélník 36">
            <a:hlinkClick r:id="rId2" action="ppaction://hlinksldjump"/>
          </p:cNvPr>
          <p:cNvSpPr/>
          <p:nvPr/>
        </p:nvSpPr>
        <p:spPr>
          <a:xfrm>
            <a:off x="6300192" y="4221088"/>
            <a:ext cx="1512168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encontrar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8" name="Zaoblený obdélník 37">
            <a:hlinkClick r:id="rId2" action="ppaction://hlinksldjump"/>
          </p:cNvPr>
          <p:cNvSpPr/>
          <p:nvPr/>
        </p:nvSpPr>
        <p:spPr>
          <a:xfrm>
            <a:off x="4427984" y="4797152"/>
            <a:ext cx="1944216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  </a:t>
            </a:r>
            <a:r>
              <a:rPr lang="cs-CZ" sz="2000" b="1" dirty="0" err="1" smtClean="0">
                <a:solidFill>
                  <a:srgbClr val="7030A0"/>
                </a:solidFill>
              </a:rPr>
              <a:t>me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encontré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39" name="Zaoblený obdélník 38">
            <a:hlinkClick r:id="rId2" action="ppaction://hlinksldjump"/>
          </p:cNvPr>
          <p:cNvSpPr/>
          <p:nvPr/>
        </p:nvSpPr>
        <p:spPr>
          <a:xfrm>
            <a:off x="4644008" y="5373216"/>
            <a:ext cx="1944216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encuentras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40" name="Zaoblený obdélník 39">
            <a:hlinkClick r:id="rId2" action="ppaction://hlinksldjump"/>
          </p:cNvPr>
          <p:cNvSpPr/>
          <p:nvPr/>
        </p:nvSpPr>
        <p:spPr>
          <a:xfrm>
            <a:off x="4427984" y="5877272"/>
            <a:ext cx="1656184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rgbClr val="7030A0"/>
                </a:solidFill>
              </a:rPr>
              <a:t>nos </a:t>
            </a:r>
            <a:r>
              <a:rPr lang="cs-CZ" sz="2000" dirty="0" err="1" smtClean="0">
                <a:solidFill>
                  <a:srgbClr val="7030A0"/>
                </a:solidFill>
              </a:rPr>
              <a:t>llevamos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41" name="Zaoblený obdélník 40">
            <a:hlinkClick r:id="rId2" action="ppaction://hlinksldjump"/>
          </p:cNvPr>
          <p:cNvSpPr/>
          <p:nvPr/>
        </p:nvSpPr>
        <p:spPr>
          <a:xfrm>
            <a:off x="6516216" y="6309320"/>
            <a:ext cx="1224136" cy="360040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lleva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26876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PROKOPOVÁ, L. 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Španělština pro samouky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2.vyd. Praha : Leda, 1994. ISBN 80-85927-08-X. Kapitola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103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104.</a:t>
            </a:r>
            <a:endParaRPr lang="cs-CZ" dirty="0"/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3131840" y="332656"/>
            <a:ext cx="2664296" cy="648072"/>
          </a:xfrm>
          <a:prstGeom prst="round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Zdroje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2348880"/>
            <a:ext cx="69892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FIALOVÁ, I., V. JUŘINOVÁ, a J. ŠKUTOVÁ.  </a:t>
            </a:r>
            <a:r>
              <a:rPr kumimoji="0" lang="cs-CZ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Španělská slovesa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1.vyd. Brno 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Press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2006. ISBN 80-251-1000-1.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Kapitola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2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419</TotalTime>
  <Words>520</Words>
  <Application>Microsoft Office PowerPoint</Application>
  <PresentationFormat>Předvádění na obrazovce (4:3)</PresentationFormat>
  <Paragraphs>152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Verbos reflexivos Zvratná slovesa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Lukáš Dittrich</dc:title>
  <dc:creator>smoldasova</dc:creator>
  <cp:lastModifiedBy>smoldasova</cp:lastModifiedBy>
  <cp:revision>37</cp:revision>
  <dcterms:created xsi:type="dcterms:W3CDTF">2013-05-30T07:55:08Z</dcterms:created>
  <dcterms:modified xsi:type="dcterms:W3CDTF">2013-10-30T17:33:57Z</dcterms:modified>
</cp:coreProperties>
</file>