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3" autoAdjust="0"/>
    <p:restoredTop sz="94660"/>
  </p:normalViewPr>
  <p:slideViewPr>
    <p:cSldViewPr>
      <p:cViewPr varScale="1">
        <p:scale>
          <a:sx n="68" d="100"/>
          <a:sy n="68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03C73-6811-4BE1-8DCD-6034564817FB}" type="datetimeFigureOut">
              <a:rPr lang="cs-CZ" smtClean="0"/>
              <a:pPr/>
              <a:t>1.11.2013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25298-E1F3-4D3E-9CDB-0D98548018F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Budu psát =</a:t>
            </a:r>
            <a:r>
              <a:rPr lang="cs-CZ" baseline="0" dirty="0" smtClean="0"/>
              <a:t> neurčitost, nejistota</a:t>
            </a:r>
          </a:p>
          <a:p>
            <a:r>
              <a:rPr lang="cs-CZ" baseline="0" dirty="0" smtClean="0"/>
              <a:t>CZ – dokonavá slovesa vyjadřují děj ohraničený, nemohou </a:t>
            </a:r>
            <a:r>
              <a:rPr lang="cs-CZ" b="1" baseline="0" dirty="0" smtClean="0"/>
              <a:t>vyjádřit</a:t>
            </a:r>
            <a:r>
              <a:rPr lang="cs-CZ" b="0" baseline="0" dirty="0" smtClean="0"/>
              <a:t> děj přítomný. Tvary přítomného času vyjadřují děj budoucí = </a:t>
            </a:r>
            <a:r>
              <a:rPr lang="cs-CZ" b="1" baseline="0" dirty="0" smtClean="0"/>
              <a:t>napíšu</a:t>
            </a:r>
          </a:p>
          <a:p>
            <a:r>
              <a:rPr lang="cs-CZ" b="0" baseline="0" dirty="0" smtClean="0"/>
              <a:t>Tvary přítomného času sloves nedokonavých vyjadřují </a:t>
            </a:r>
            <a:r>
              <a:rPr lang="cs-CZ" b="1" baseline="0" dirty="0" smtClean="0"/>
              <a:t>skutečně děj přítomný = píšu</a:t>
            </a:r>
          </a:p>
          <a:p>
            <a:r>
              <a:rPr lang="cs-CZ" b="1" baseline="0" dirty="0" smtClean="0"/>
              <a:t>Výjimky: některá nedokonavá </a:t>
            </a:r>
            <a:r>
              <a:rPr lang="cs-CZ" b="0" baseline="0" dirty="0" smtClean="0"/>
              <a:t>slovesa (hlavně pohybu) s předponou –</a:t>
            </a:r>
            <a:r>
              <a:rPr lang="cs-CZ" b="1" baseline="0" dirty="0" smtClean="0"/>
              <a:t>po, </a:t>
            </a:r>
            <a:r>
              <a:rPr lang="cs-CZ" b="1" baseline="0" dirty="0" err="1" smtClean="0"/>
              <a:t>pů</a:t>
            </a:r>
            <a:r>
              <a:rPr lang="cs-CZ" b="1" baseline="0" dirty="0" smtClean="0"/>
              <a:t> – poletím, ponesu, pojedu, půjdu </a:t>
            </a:r>
            <a:r>
              <a:rPr lang="cs-CZ" b="0" baseline="0" dirty="0" smtClean="0"/>
              <a:t>(neexistuje minulý tvar)</a:t>
            </a:r>
          </a:p>
          <a:p>
            <a:r>
              <a:rPr lang="cs-CZ" b="0" baseline="0" dirty="0" smtClean="0"/>
              <a:t>Slovesa dokonavá a nedokonavá vytvářejí vidové dvojice: </a:t>
            </a:r>
            <a:r>
              <a:rPr lang="cs-CZ" b="1" baseline="0" dirty="0" smtClean="0"/>
              <a:t>zavřít – zavírat, uzavřít – uzavírat …</a:t>
            </a:r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25298-E1F3-4D3E-9CDB-0D98548018F3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Pracovní</a:t>
            </a:r>
            <a:r>
              <a:rPr lang="cs-CZ" baseline="0" dirty="0" smtClean="0"/>
              <a:t> list: aktivita 1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25298-E1F3-4D3E-9CDB-0D98548018F3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Salir</a:t>
            </a:r>
            <a:r>
              <a:rPr lang="cs-CZ" dirty="0" smtClean="0"/>
              <a:t> </a:t>
            </a:r>
            <a:r>
              <a:rPr lang="cs-CZ" dirty="0" err="1" smtClean="0"/>
              <a:t>corriendo</a:t>
            </a:r>
            <a:r>
              <a:rPr lang="cs-CZ" dirty="0" smtClean="0"/>
              <a:t> = vyběhnout odněkud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25298-E1F3-4D3E-9CDB-0D98548018F3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538644F-F294-4706-B18B-E3F1411F76C5}" type="datetimeFigureOut">
              <a:rPr lang="cs-CZ" smtClean="0"/>
              <a:pPr/>
              <a:t>1.11.2013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00AC07E-B10A-4598-9393-3B49A7234B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644F-F294-4706-B18B-E3F1411F76C5}" type="datetimeFigureOut">
              <a:rPr lang="cs-CZ" smtClean="0"/>
              <a:pPr/>
              <a:t>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C07E-B10A-4598-9393-3B49A7234B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644F-F294-4706-B18B-E3F1411F76C5}" type="datetimeFigureOut">
              <a:rPr lang="cs-CZ" smtClean="0"/>
              <a:pPr/>
              <a:t>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C07E-B10A-4598-9393-3B49A7234B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644F-F294-4706-B18B-E3F1411F76C5}" type="datetimeFigureOut">
              <a:rPr lang="cs-CZ" smtClean="0"/>
              <a:pPr/>
              <a:t>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C07E-B10A-4598-9393-3B49A7234B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538644F-F294-4706-B18B-E3F1411F76C5}" type="datetimeFigureOut">
              <a:rPr lang="cs-CZ" smtClean="0"/>
              <a:pPr/>
              <a:t>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00AC07E-B10A-4598-9393-3B49A7234B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644F-F294-4706-B18B-E3F1411F76C5}" type="datetimeFigureOut">
              <a:rPr lang="cs-CZ" smtClean="0"/>
              <a:pPr/>
              <a:t>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C07E-B10A-4598-9393-3B49A7234B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644F-F294-4706-B18B-E3F1411F76C5}" type="datetimeFigureOut">
              <a:rPr lang="cs-CZ" smtClean="0"/>
              <a:pPr/>
              <a:t>1.11.2013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C07E-B10A-4598-9393-3B49A7234B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644F-F294-4706-B18B-E3F1411F76C5}" type="datetimeFigureOut">
              <a:rPr lang="cs-CZ" smtClean="0"/>
              <a:pPr/>
              <a:t>1.11.2013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C07E-B10A-4598-9393-3B49A7234B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644F-F294-4706-B18B-E3F1411F76C5}" type="datetimeFigureOut">
              <a:rPr lang="cs-CZ" smtClean="0"/>
              <a:pPr/>
              <a:t>1.11.2013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C07E-B10A-4598-9393-3B49A7234B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644F-F294-4706-B18B-E3F1411F76C5}" type="datetimeFigureOut">
              <a:rPr lang="cs-CZ" smtClean="0"/>
              <a:pPr/>
              <a:t>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C07E-B10A-4598-9393-3B49A7234B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644F-F294-4706-B18B-E3F1411F76C5}" type="datetimeFigureOut">
              <a:rPr lang="cs-CZ" smtClean="0"/>
              <a:pPr/>
              <a:t>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C07E-B10A-4598-9393-3B49A7234B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38644F-F294-4706-B18B-E3F1411F76C5}" type="datetimeFigureOut">
              <a:rPr lang="cs-CZ" smtClean="0"/>
              <a:pPr/>
              <a:t>1.11.2013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00AC07E-B10A-4598-9393-3B49A7234B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Kategorie vidu ve španělštině</a:t>
            </a:r>
            <a:endParaRPr lang="cs-CZ" dirty="0"/>
          </a:p>
        </p:txBody>
      </p:sp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755576" y="5085184"/>
            <a:ext cx="7704856" cy="1152128"/>
          </a:xfrm>
        </p:spPr>
        <p:txBody>
          <a:bodyPr>
            <a:normAutofit lnSpcReduction="10000"/>
          </a:bodyPr>
          <a:lstStyle/>
          <a:p>
            <a:r>
              <a:rPr lang="cs-CZ" sz="2000" dirty="0" smtClean="0">
                <a:solidFill>
                  <a:schemeClr val="tx1"/>
                </a:solidFill>
              </a:rPr>
              <a:t>Vzdělávací materiál </a:t>
            </a:r>
            <a:r>
              <a:rPr lang="cs-CZ" sz="2000" dirty="0">
                <a:solidFill>
                  <a:schemeClr val="tx1"/>
                </a:solidFill>
              </a:rPr>
              <a:t>byl vytvořen v rámci projektu 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Inovace a zkvalitnění výuky na Slovanském gymnáziu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b="1" dirty="0" smtClean="0">
                <a:solidFill>
                  <a:schemeClr val="tx1"/>
                </a:solidFill>
              </a:rPr>
              <a:t>CZ.1.07/1.5.00/34.1088</a:t>
            </a: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95536" y="548680"/>
            <a:ext cx="3816424" cy="79208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Úvod: </a:t>
            </a:r>
            <a:r>
              <a:rPr lang="cs-CZ" sz="2400" b="1" dirty="0" err="1" smtClean="0">
                <a:solidFill>
                  <a:schemeClr val="tx1"/>
                </a:solidFill>
              </a:rPr>
              <a:t>Introducción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95536" y="1700808"/>
            <a:ext cx="3816424" cy="79208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Česká slovesa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95536" y="2924944"/>
            <a:ext cx="3816424" cy="79208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Jak fungují jazyky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771800" y="260648"/>
            <a:ext cx="3816424" cy="79208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Česká slovesa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251520" y="1484784"/>
            <a:ext cx="2736304" cy="64807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Vid nedokonavý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5940152" y="1484784"/>
            <a:ext cx="2736304" cy="64807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Vid dokonavý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67544" y="2996952"/>
            <a:ext cx="201622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budu psát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2276872"/>
            <a:ext cx="2478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vytváří budoucí čas – </a:t>
            </a:r>
          </a:p>
          <a:p>
            <a:r>
              <a:rPr lang="cs-CZ" b="1" dirty="0" smtClean="0"/>
              <a:t>pomocí spony</a:t>
            </a:r>
            <a:endParaRPr lang="cs-CZ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467544" y="3717032"/>
            <a:ext cx="201622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píšu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67544" y="4437112"/>
            <a:ext cx="201622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psal jsem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771800" y="3068960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escribiré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771800" y="3645024"/>
            <a:ext cx="20504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escribo</a:t>
            </a:r>
            <a:r>
              <a:rPr lang="cs-CZ" b="1" dirty="0" smtClean="0"/>
              <a:t> / </a:t>
            </a:r>
          </a:p>
          <a:p>
            <a:r>
              <a:rPr lang="cs-CZ" b="1" dirty="0" err="1" smtClean="0"/>
              <a:t>estoy</a:t>
            </a:r>
            <a:r>
              <a:rPr lang="cs-CZ" b="1" dirty="0" smtClean="0"/>
              <a:t> </a:t>
            </a:r>
            <a:r>
              <a:rPr lang="cs-CZ" b="1" dirty="0" err="1" smtClean="0"/>
              <a:t>escribiendo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771800" y="4437112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escribía</a:t>
            </a:r>
            <a:endParaRPr lang="cs-CZ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6300192" y="2924944"/>
            <a:ext cx="201622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6300192" y="3645024"/>
            <a:ext cx="201622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napíšu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6300192" y="4365104"/>
            <a:ext cx="201622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napsal jsem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572000" y="3717032"/>
            <a:ext cx="160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voy</a:t>
            </a:r>
            <a:r>
              <a:rPr lang="cs-CZ" b="1" dirty="0" smtClean="0"/>
              <a:t> a </a:t>
            </a:r>
            <a:r>
              <a:rPr lang="cs-CZ" b="1" dirty="0" err="1" smtClean="0"/>
              <a:t>escribir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716016" y="4293096"/>
            <a:ext cx="14398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he </a:t>
            </a:r>
            <a:r>
              <a:rPr lang="cs-CZ" b="1" dirty="0" err="1" smtClean="0"/>
              <a:t>escrito</a:t>
            </a:r>
            <a:r>
              <a:rPr lang="cs-CZ" b="1" dirty="0" smtClean="0"/>
              <a:t> / </a:t>
            </a:r>
          </a:p>
          <a:p>
            <a:r>
              <a:rPr lang="cs-CZ" b="1" dirty="0" err="1" smtClean="0"/>
              <a:t>escribí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 animBg="1"/>
      <p:bldP spid="8" grpId="0" animBg="1"/>
      <p:bldP spid="9" grpId="0"/>
      <p:bldP spid="9" grpId="1"/>
      <p:bldP spid="10" grpId="0"/>
      <p:bldP spid="10" grpId="1"/>
      <p:bldP spid="11" grpId="0"/>
      <p:bldP spid="11" grpId="1"/>
      <p:bldP spid="12" grpId="0" animBg="1"/>
      <p:bldP spid="13" grpId="0" animBg="1"/>
      <p:bldP spid="14" grpId="0" animBg="1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627784" y="260648"/>
            <a:ext cx="5569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Přelož a </a:t>
            </a:r>
            <a:r>
              <a:rPr lang="cs-CZ" b="1" dirty="0"/>
              <a:t>v</a:t>
            </a:r>
            <a:r>
              <a:rPr lang="cs-CZ" b="1" dirty="0" smtClean="0"/>
              <a:t>ytvoř vid nedokonavý k těmto slovesům:</a:t>
            </a:r>
            <a:endParaRPr lang="cs-CZ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467544" y="1124744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šli jsme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67544" y="1916832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začal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67544" y="2708920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ušetřila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67544" y="3501008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bylo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467544" y="4293096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dokončím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67544" y="5085184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pošlu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467544" y="5877272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zapamatuje si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3275856" y="1124744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275856" y="1916832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3275856" y="2708920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3275856" y="3501008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3275856" y="4293096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3275856" y="5085184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3275856" y="5877272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3275856" y="1124744"/>
            <a:ext cx="2160240" cy="64807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fuímos</a:t>
            </a:r>
            <a:r>
              <a:rPr lang="cs-CZ" sz="2000" b="1" dirty="0" smtClean="0">
                <a:solidFill>
                  <a:schemeClr val="tx1"/>
                </a:solidFill>
              </a:rPr>
              <a:t> / </a:t>
            </a:r>
            <a:r>
              <a:rPr lang="cs-CZ" sz="2000" b="1" dirty="0" err="1" smtClean="0">
                <a:solidFill>
                  <a:schemeClr val="tx1"/>
                </a:solidFill>
              </a:rPr>
              <a:t>hemos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ido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3275856" y="1916832"/>
            <a:ext cx="2160240" cy="64807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empezó</a:t>
            </a:r>
            <a:r>
              <a:rPr lang="cs-CZ" sz="2000" b="1" dirty="0" smtClean="0">
                <a:solidFill>
                  <a:schemeClr val="tx1"/>
                </a:solidFill>
              </a:rPr>
              <a:t> / ha </a:t>
            </a:r>
            <a:r>
              <a:rPr lang="cs-CZ" sz="2000" b="1" dirty="0" err="1" smtClean="0">
                <a:solidFill>
                  <a:schemeClr val="tx1"/>
                </a:solidFill>
              </a:rPr>
              <a:t>empezado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3275856" y="2708920"/>
            <a:ext cx="2160240" cy="64807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ahorró</a:t>
            </a:r>
            <a:r>
              <a:rPr lang="cs-CZ" sz="2000" b="1" dirty="0" smtClean="0">
                <a:solidFill>
                  <a:schemeClr val="tx1"/>
                </a:solidFill>
              </a:rPr>
              <a:t> / ha </a:t>
            </a:r>
            <a:r>
              <a:rPr lang="cs-CZ" sz="2000" b="1" dirty="0" err="1" smtClean="0">
                <a:solidFill>
                  <a:schemeClr val="tx1"/>
                </a:solidFill>
              </a:rPr>
              <a:t>ahorrado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3275856" y="3501008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fue</a:t>
            </a:r>
            <a:r>
              <a:rPr lang="cs-CZ" sz="2000" b="1" dirty="0" smtClean="0">
                <a:solidFill>
                  <a:schemeClr val="tx1"/>
                </a:solidFill>
              </a:rPr>
              <a:t> / ha </a:t>
            </a:r>
            <a:r>
              <a:rPr lang="cs-CZ" sz="2000" b="1" dirty="0" err="1" smtClean="0">
                <a:solidFill>
                  <a:schemeClr val="tx1"/>
                </a:solidFill>
              </a:rPr>
              <a:t>sido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3275856" y="4293096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voy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terminar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3275856" y="5085184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voy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mandar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3275856" y="5877272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va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recordar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5076056" y="692696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espaňol</a:t>
            </a:r>
            <a:endParaRPr lang="cs-CZ" b="1" dirty="0"/>
          </a:p>
        </p:txBody>
      </p:sp>
      <p:sp>
        <p:nvSpPr>
          <p:cNvPr id="42" name="Zaoblený obdélník 41"/>
          <p:cNvSpPr/>
          <p:nvPr/>
        </p:nvSpPr>
        <p:spPr>
          <a:xfrm>
            <a:off x="467544" y="1124744"/>
            <a:ext cx="2160240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chodili jsme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467544" y="1916832"/>
            <a:ext cx="2160240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začínal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4" name="Zaoblený obdélník 43"/>
          <p:cNvSpPr/>
          <p:nvPr/>
        </p:nvSpPr>
        <p:spPr>
          <a:xfrm>
            <a:off x="467544" y="2708920"/>
            <a:ext cx="2160240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šetřila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467544" y="3501008"/>
            <a:ext cx="2160240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bývalo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6" name="Zaoblený obdélník 45"/>
          <p:cNvSpPr/>
          <p:nvPr/>
        </p:nvSpPr>
        <p:spPr>
          <a:xfrm>
            <a:off x="467544" y="4293096"/>
            <a:ext cx="2160240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končím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7" name="Zaoblený obdélník 46"/>
          <p:cNvSpPr/>
          <p:nvPr/>
        </p:nvSpPr>
        <p:spPr>
          <a:xfrm>
            <a:off x="467544" y="5085184"/>
            <a:ext cx="2160240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posílám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8" name="Zaoblený obdélník 47"/>
          <p:cNvSpPr/>
          <p:nvPr/>
        </p:nvSpPr>
        <p:spPr>
          <a:xfrm>
            <a:off x="467544" y="5877272"/>
            <a:ext cx="2160240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pamatuje si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9" name="Zaoblený obdélník 48"/>
          <p:cNvSpPr/>
          <p:nvPr/>
        </p:nvSpPr>
        <p:spPr>
          <a:xfrm>
            <a:off x="5796136" y="1124744"/>
            <a:ext cx="2160240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0" name="Zaoblený obdélník 49"/>
          <p:cNvSpPr/>
          <p:nvPr/>
        </p:nvSpPr>
        <p:spPr>
          <a:xfrm>
            <a:off x="5796136" y="1916832"/>
            <a:ext cx="2160240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1" name="Zaoblený obdélník 50"/>
          <p:cNvSpPr/>
          <p:nvPr/>
        </p:nvSpPr>
        <p:spPr>
          <a:xfrm>
            <a:off x="5796136" y="2708920"/>
            <a:ext cx="2160240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2" name="Zaoblený obdélník 51"/>
          <p:cNvSpPr/>
          <p:nvPr/>
        </p:nvSpPr>
        <p:spPr>
          <a:xfrm>
            <a:off x="5796136" y="3501008"/>
            <a:ext cx="2160240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3" name="Zaoblený obdélník 52"/>
          <p:cNvSpPr/>
          <p:nvPr/>
        </p:nvSpPr>
        <p:spPr>
          <a:xfrm>
            <a:off x="5796136" y="4293096"/>
            <a:ext cx="2160240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4" name="Zaoblený obdélník 53"/>
          <p:cNvSpPr/>
          <p:nvPr/>
        </p:nvSpPr>
        <p:spPr>
          <a:xfrm>
            <a:off x="5796136" y="5085184"/>
            <a:ext cx="2160240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5" name="Zaoblený obdélník 54"/>
          <p:cNvSpPr/>
          <p:nvPr/>
        </p:nvSpPr>
        <p:spPr>
          <a:xfrm>
            <a:off x="5796136" y="5877272"/>
            <a:ext cx="2160240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6" name="Zaoblený obdélník 55"/>
          <p:cNvSpPr/>
          <p:nvPr/>
        </p:nvSpPr>
        <p:spPr>
          <a:xfrm>
            <a:off x="5796136" y="1124744"/>
            <a:ext cx="2160240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íbamos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7" name="Zaoblený obdélník 56"/>
          <p:cNvSpPr/>
          <p:nvPr/>
        </p:nvSpPr>
        <p:spPr>
          <a:xfrm>
            <a:off x="5796136" y="1916832"/>
            <a:ext cx="2160240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empezaba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8" name="Zaoblený obdélník 57"/>
          <p:cNvSpPr/>
          <p:nvPr/>
        </p:nvSpPr>
        <p:spPr>
          <a:xfrm>
            <a:off x="5796136" y="2708920"/>
            <a:ext cx="2160240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ahorraba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9" name="Zaoblený obdélník 58"/>
          <p:cNvSpPr/>
          <p:nvPr/>
        </p:nvSpPr>
        <p:spPr>
          <a:xfrm>
            <a:off x="5796136" y="3501008"/>
            <a:ext cx="2160240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0" name="Zaoblený obdélník 59"/>
          <p:cNvSpPr/>
          <p:nvPr/>
        </p:nvSpPr>
        <p:spPr>
          <a:xfrm>
            <a:off x="5796136" y="4293096"/>
            <a:ext cx="2808312" cy="64807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estoy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terminando</a:t>
            </a:r>
            <a:r>
              <a:rPr lang="cs-CZ" sz="2000" b="1" dirty="0" smtClean="0">
                <a:solidFill>
                  <a:schemeClr val="tx1"/>
                </a:solidFill>
              </a:rPr>
              <a:t> / </a:t>
            </a:r>
            <a:r>
              <a:rPr lang="cs-CZ" sz="2000" b="1" dirty="0" err="1" smtClean="0">
                <a:solidFill>
                  <a:schemeClr val="tx1"/>
                </a:solidFill>
              </a:rPr>
              <a:t>termino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1" name="Zaoblený obdélník 60"/>
          <p:cNvSpPr/>
          <p:nvPr/>
        </p:nvSpPr>
        <p:spPr>
          <a:xfrm>
            <a:off x="5796136" y="5085184"/>
            <a:ext cx="2808312" cy="64807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estoy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mandando</a:t>
            </a:r>
            <a:r>
              <a:rPr lang="cs-CZ" sz="2000" b="1" dirty="0" smtClean="0">
                <a:solidFill>
                  <a:schemeClr val="tx1"/>
                </a:solidFill>
              </a:rPr>
              <a:t> / mando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2" name="Zaoblený obdélník 61"/>
          <p:cNvSpPr/>
          <p:nvPr/>
        </p:nvSpPr>
        <p:spPr>
          <a:xfrm>
            <a:off x="5796136" y="5877272"/>
            <a:ext cx="2160240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recuerda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836712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escribiré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23528" y="1484784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llevaba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23528" y="2132856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dije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23528" y="2780928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voy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comer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23528" y="3429000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fui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23528" y="4077072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pediré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23528" y="4725144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estoy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leyendo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23528" y="5373216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voy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ayudar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3851920" y="836712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napíšu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851920" y="1484784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nosil jsem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851920" y="2132856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říkal jsem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851920" y="2780928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najím 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851920" y="3429000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chodil jsem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851920" y="4077072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budu žádat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851920" y="4725144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čtu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3851920" y="5373216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budu pomáhat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6228184" y="836712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budu psát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228184" y="1484784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nosívala jsem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6228184" y="2132856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řekl jsem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6228184" y="2780928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jdu se najíst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6228184" y="3429000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šel jsem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6228184" y="4077072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požádám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6228184" y="4725144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přečtu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6228184" y="5373216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pomůžu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  <p:bldP spid="14" grpId="0" animBg="1"/>
      <p:bldP spid="14" grpId="1" animBg="1"/>
      <p:bldP spid="15" grpId="0" animBg="1"/>
      <p:bldP spid="16" grpId="0" animBg="1"/>
      <p:bldP spid="17" grpId="0" animBg="1"/>
      <p:bldP spid="17" grpId="1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3" grpId="1" animBg="1"/>
      <p:bldP spid="24" grpId="0" animBg="1"/>
      <p:bldP spid="24" grpId="1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élník 9"/>
          <p:cNvSpPr/>
          <p:nvPr/>
        </p:nvSpPr>
        <p:spPr>
          <a:xfrm>
            <a:off x="971600" y="764704"/>
            <a:ext cx="165618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digo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915816" y="764704"/>
            <a:ext cx="1944216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estoy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diciendo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076056" y="764704"/>
            <a:ext cx="165618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voy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decir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6948264" y="764704"/>
            <a:ext cx="165618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diré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971600" y="1412776"/>
            <a:ext cx="165618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he </a:t>
            </a:r>
            <a:r>
              <a:rPr lang="cs-CZ" sz="2000" b="1" dirty="0" err="1" smtClean="0">
                <a:solidFill>
                  <a:schemeClr val="tx1"/>
                </a:solidFill>
              </a:rPr>
              <a:t>dicho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2915816" y="1412776"/>
            <a:ext cx="1944216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dije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5076056" y="1412776"/>
            <a:ext cx="165618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decía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6948264" y="1412776"/>
            <a:ext cx="165618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0000"/>
                </a:solidFill>
              </a:rPr>
              <a:t>había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dicho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971600" y="2132856"/>
            <a:ext cx="165618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915816" y="2132856"/>
            <a:ext cx="1944216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076056" y="2132856"/>
            <a:ext cx="165618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6948264" y="2132856"/>
            <a:ext cx="165618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971600" y="2780928"/>
            <a:ext cx="165618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2915816" y="2780928"/>
            <a:ext cx="1944216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5076056" y="2780928"/>
            <a:ext cx="165618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6948264" y="2780928"/>
            <a:ext cx="165618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002060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755576" y="2132856"/>
            <a:ext cx="1872208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říkám/řeknu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2915816" y="2132856"/>
            <a:ext cx="1944216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říkám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5076056" y="2132856"/>
            <a:ext cx="165618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řeknu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6948264" y="2132856"/>
            <a:ext cx="165618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budu říkat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971600" y="2780928"/>
            <a:ext cx="165618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řekl jsem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2915816" y="2780928"/>
            <a:ext cx="1944216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řekl jsem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5076056" y="2780928"/>
            <a:ext cx="165618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říkal jsem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6948264" y="2780928"/>
            <a:ext cx="1872208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0000"/>
                </a:solidFill>
              </a:rPr>
              <a:t>byl jsem řekl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1043608" y="3933056"/>
            <a:ext cx="165618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mluvím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2987824" y="3933056"/>
            <a:ext cx="1944216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promluvím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5148064" y="3933056"/>
            <a:ext cx="165618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budu mluvit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6948264" y="3933056"/>
            <a:ext cx="165618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mluvil jsem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755576" y="4581128"/>
            <a:ext cx="1944216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mluvíval jsem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2843808" y="4581128"/>
            <a:ext cx="2088232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promluvil jsem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5148064" y="4581128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0000"/>
                </a:solidFill>
              </a:rPr>
              <a:t>byl jsem mluvil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42" name="Zaoblený obdélník 41"/>
          <p:cNvSpPr/>
          <p:nvPr/>
        </p:nvSpPr>
        <p:spPr>
          <a:xfrm>
            <a:off x="971600" y="5373216"/>
            <a:ext cx="165618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2915816" y="5373216"/>
            <a:ext cx="1944216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4" name="Zaoblený obdélník 43"/>
          <p:cNvSpPr/>
          <p:nvPr/>
        </p:nvSpPr>
        <p:spPr>
          <a:xfrm>
            <a:off x="5076056" y="5373216"/>
            <a:ext cx="165618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6948264" y="5373216"/>
            <a:ext cx="165618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6" name="Zaoblený obdélník 45"/>
          <p:cNvSpPr/>
          <p:nvPr/>
        </p:nvSpPr>
        <p:spPr>
          <a:xfrm>
            <a:off x="683568" y="6021288"/>
            <a:ext cx="1944216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7" name="Zaoblený obdélník 46"/>
          <p:cNvSpPr/>
          <p:nvPr/>
        </p:nvSpPr>
        <p:spPr>
          <a:xfrm>
            <a:off x="2771800" y="6021288"/>
            <a:ext cx="2088232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8" name="Zaoblený obdélník 47"/>
          <p:cNvSpPr/>
          <p:nvPr/>
        </p:nvSpPr>
        <p:spPr>
          <a:xfrm>
            <a:off x="5076056" y="6021288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49" name="Zaoblený obdélník 48"/>
          <p:cNvSpPr/>
          <p:nvPr/>
        </p:nvSpPr>
        <p:spPr>
          <a:xfrm>
            <a:off x="467544" y="5301208"/>
            <a:ext cx="2376264" cy="64807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hablo</a:t>
            </a:r>
            <a:r>
              <a:rPr lang="cs-CZ" sz="2000" b="1" dirty="0" smtClean="0">
                <a:solidFill>
                  <a:schemeClr val="tx1"/>
                </a:solidFill>
              </a:rPr>
              <a:t> / </a:t>
            </a:r>
            <a:r>
              <a:rPr lang="cs-CZ" sz="2000" b="1" dirty="0" err="1" smtClean="0">
                <a:solidFill>
                  <a:schemeClr val="tx1"/>
                </a:solidFill>
              </a:rPr>
              <a:t>estoy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hablando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0" name="Zaoblený obdélník 49"/>
          <p:cNvSpPr/>
          <p:nvPr/>
        </p:nvSpPr>
        <p:spPr>
          <a:xfrm>
            <a:off x="2915816" y="5373216"/>
            <a:ext cx="1944216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voy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hablar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1" name="Zaoblený obdélník 50"/>
          <p:cNvSpPr/>
          <p:nvPr/>
        </p:nvSpPr>
        <p:spPr>
          <a:xfrm>
            <a:off x="5076056" y="5373216"/>
            <a:ext cx="165618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hablaré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2" name="Zaoblený obdélník 51"/>
          <p:cNvSpPr/>
          <p:nvPr/>
        </p:nvSpPr>
        <p:spPr>
          <a:xfrm>
            <a:off x="6948264" y="5301208"/>
            <a:ext cx="1944216" cy="64807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he </a:t>
            </a:r>
            <a:r>
              <a:rPr lang="cs-CZ" sz="2000" b="1" dirty="0" err="1" smtClean="0">
                <a:solidFill>
                  <a:schemeClr val="tx1"/>
                </a:solidFill>
              </a:rPr>
              <a:t>hablado</a:t>
            </a:r>
            <a:r>
              <a:rPr lang="cs-CZ" sz="2000" b="1" dirty="0" smtClean="0">
                <a:solidFill>
                  <a:schemeClr val="tx1"/>
                </a:solidFill>
              </a:rPr>
              <a:t> / </a:t>
            </a:r>
            <a:r>
              <a:rPr lang="cs-CZ" sz="2000" b="1" dirty="0" err="1" smtClean="0">
                <a:solidFill>
                  <a:schemeClr val="tx1"/>
                </a:solidFill>
              </a:rPr>
              <a:t>hablé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3" name="Zaoblený obdélník 52"/>
          <p:cNvSpPr/>
          <p:nvPr/>
        </p:nvSpPr>
        <p:spPr>
          <a:xfrm>
            <a:off x="683568" y="6021288"/>
            <a:ext cx="1944216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hablaba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4" name="Zaoblený obdélník 53"/>
          <p:cNvSpPr/>
          <p:nvPr/>
        </p:nvSpPr>
        <p:spPr>
          <a:xfrm>
            <a:off x="2771800" y="6021288"/>
            <a:ext cx="2088232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hablé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5" name="Zaoblený obdélník 54"/>
          <p:cNvSpPr/>
          <p:nvPr/>
        </p:nvSpPr>
        <p:spPr>
          <a:xfrm>
            <a:off x="5076056" y="6021288"/>
            <a:ext cx="216024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0000"/>
                </a:solidFill>
              </a:rPr>
              <a:t>había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hablado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1691680" y="260648"/>
            <a:ext cx="4465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Převeď do CZ všemi možnými způsoby:</a:t>
            </a:r>
            <a:endParaRPr lang="cs-CZ" b="1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2771800" y="3429000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 teď to zkus opačně: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2555776" y="260648"/>
            <a:ext cx="3816424" cy="79208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Jak fungují jazyky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539552" y="1340768"/>
            <a:ext cx="1152128" cy="57606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CZ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6948264" y="1340768"/>
            <a:ext cx="1152128" cy="57606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ESP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51520" y="2348880"/>
            <a:ext cx="3024336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Každý den běhá.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72000" y="2348880"/>
            <a:ext cx="3888432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Todos</a:t>
            </a:r>
            <a:r>
              <a:rPr lang="cs-CZ" sz="2000" b="1" dirty="0" smtClean="0">
                <a:solidFill>
                  <a:schemeClr val="tx1"/>
                </a:solidFill>
              </a:rPr>
              <a:t> los </a:t>
            </a:r>
            <a:r>
              <a:rPr lang="cs-CZ" sz="2000" b="1" dirty="0" err="1" smtClean="0">
                <a:solidFill>
                  <a:schemeClr val="tx1"/>
                </a:solidFill>
              </a:rPr>
              <a:t>días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corre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51520" y="3068960"/>
            <a:ext cx="360040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Obvykle běhá / běhává tudy.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148064" y="3068960"/>
            <a:ext cx="3312368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Suele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correr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por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aquí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51520" y="3789040"/>
            <a:ext cx="360040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Zítra půjde běhat.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860032" y="3789040"/>
            <a:ext cx="360040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Va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correr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maňana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251520" y="4509120"/>
            <a:ext cx="360040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Zítra si půjde zaběhat.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860032" y="4509120"/>
            <a:ext cx="360040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251520" y="5229200"/>
            <a:ext cx="360040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Vždycky bude běhat.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4860032" y="5229200"/>
            <a:ext cx="360040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Siempre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correrá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251520" y="5949280"/>
            <a:ext cx="360040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Kudy poběží?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4860032" y="5949280"/>
            <a:ext cx="360040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¿</a:t>
            </a:r>
            <a:r>
              <a:rPr lang="cs-CZ" sz="2000" b="1" dirty="0" err="1" smtClean="0">
                <a:solidFill>
                  <a:schemeClr val="tx1"/>
                </a:solidFill>
              </a:rPr>
              <a:t>Por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dónde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va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pasar</a:t>
            </a:r>
            <a:r>
              <a:rPr lang="cs-CZ" sz="2000" b="1" dirty="0" smtClean="0">
                <a:solidFill>
                  <a:schemeClr val="tx1"/>
                </a:solidFill>
              </a:rPr>
              <a:t>?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2555776" y="260648"/>
            <a:ext cx="3816424" cy="79208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Jak fungují jazyky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539552" y="1340768"/>
            <a:ext cx="1152128" cy="57606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CZ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6948264" y="1340768"/>
            <a:ext cx="1152128" cy="57606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ESP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51520" y="2348880"/>
            <a:ext cx="3024336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Běhal každý den.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72000" y="2348880"/>
            <a:ext cx="3888432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Todos</a:t>
            </a:r>
            <a:r>
              <a:rPr lang="cs-CZ" sz="2000" b="1" dirty="0" smtClean="0">
                <a:solidFill>
                  <a:schemeClr val="tx1"/>
                </a:solidFill>
              </a:rPr>
              <a:t> los </a:t>
            </a:r>
            <a:r>
              <a:rPr lang="cs-CZ" sz="2000" b="1" dirty="0" err="1" smtClean="0">
                <a:solidFill>
                  <a:schemeClr val="tx1"/>
                </a:solidFill>
              </a:rPr>
              <a:t>días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corría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51520" y="3068960"/>
            <a:ext cx="360040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Běžel tudy.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148064" y="3068960"/>
            <a:ext cx="3312368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Corrió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por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aquí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51520" y="3789040"/>
            <a:ext cx="360040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Vyběhl z autobusu.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860032" y="3789040"/>
            <a:ext cx="360040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Salió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corriendo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del</a:t>
            </a:r>
            <a:r>
              <a:rPr lang="cs-CZ" sz="2000" b="1" dirty="0" smtClean="0">
                <a:solidFill>
                  <a:schemeClr val="tx1"/>
                </a:solidFill>
              </a:rPr>
              <a:t> bus.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251520" y="4509120"/>
            <a:ext cx="360040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Vyběhl časně.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860032" y="4509120"/>
            <a:ext cx="360040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Salió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temprano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251520" y="5229200"/>
            <a:ext cx="360040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Proběhl parkem.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4860032" y="5229200"/>
            <a:ext cx="360040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Pasó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por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parque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251520" y="5949280"/>
            <a:ext cx="3600400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Přeběhl most.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4860032" y="5949280"/>
            <a:ext cx="3600400" cy="72008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Cruzó</a:t>
            </a:r>
            <a:r>
              <a:rPr lang="cs-CZ" sz="2000" b="1" dirty="0" smtClean="0">
                <a:solidFill>
                  <a:schemeClr val="tx1"/>
                </a:solidFill>
              </a:rPr>
              <a:t> / </a:t>
            </a:r>
            <a:r>
              <a:rPr lang="cs-CZ" sz="2000" b="1" dirty="0" err="1" smtClean="0">
                <a:solidFill>
                  <a:schemeClr val="tx1"/>
                </a:solidFill>
              </a:rPr>
              <a:t>atravesó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puente</a:t>
            </a:r>
            <a:r>
              <a:rPr lang="cs-CZ" sz="2000" b="1" dirty="0" smtClean="0">
                <a:solidFill>
                  <a:schemeClr val="tx1"/>
                </a:solidFill>
              </a:rPr>
              <a:t>…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2757</TotalTime>
  <Words>430</Words>
  <Application>Microsoft Office PowerPoint</Application>
  <PresentationFormat>Předvádění na obrazovce (4:3)</PresentationFormat>
  <Paragraphs>149</Paragraphs>
  <Slides>9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Původ</vt:lpstr>
      <vt:lpstr>Kategorie vidu ve španělštině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Kategorie vidu ve španělštině</dc:title>
  <dc:creator>smoldasova</dc:creator>
  <cp:lastModifiedBy>smoldasova</cp:lastModifiedBy>
  <cp:revision>20</cp:revision>
  <dcterms:created xsi:type="dcterms:W3CDTF">2013-07-10T10:37:56Z</dcterms:created>
  <dcterms:modified xsi:type="dcterms:W3CDTF">2013-11-01T14:09:36Z</dcterms:modified>
</cp:coreProperties>
</file>