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8" r:id="rId3"/>
    <p:sldId id="277" r:id="rId4"/>
    <p:sldId id="281" r:id="rId5"/>
    <p:sldId id="264" r:id="rId6"/>
    <p:sldId id="276" r:id="rId7"/>
    <p:sldId id="265" r:id="rId8"/>
    <p:sldId id="279" r:id="rId9"/>
    <p:sldId id="28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F24"/>
    <a:srgbClr val="184A14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03A19-CAC2-469A-9918-CE72111C3049}" type="datetimeFigureOut">
              <a:rPr lang="cs-CZ" smtClean="0"/>
              <a:pPr/>
              <a:t>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F4046-FB45-4A6A-86E9-A0E99DCD78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itas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F4046-FB45-4A6A-86E9-A0E99DCD783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5.10.2020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5.10.2020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5.10.2020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DB6F09-57E5-47D4-83F7-6A9D9238A532}" type="datetimeFigureOut">
              <a:rPr lang="cs-CZ" smtClean="0"/>
              <a:pPr/>
              <a:t>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429000"/>
            <a:ext cx="7848600" cy="1927225"/>
          </a:xfrm>
        </p:spPr>
        <p:txBody>
          <a:bodyPr/>
          <a:lstStyle/>
          <a:p>
            <a:r>
              <a:rPr lang="cs-CZ" sz="4000" dirty="0" err="1" smtClean="0"/>
              <a:t>Oraciones</a:t>
            </a:r>
            <a:r>
              <a:rPr lang="cs-CZ" sz="4000" dirty="0" smtClean="0"/>
              <a:t> </a:t>
            </a:r>
            <a:r>
              <a:rPr lang="cs-CZ" sz="4000" dirty="0" err="1" smtClean="0"/>
              <a:t>subordinadas</a:t>
            </a:r>
            <a:r>
              <a:rPr lang="cs-CZ" sz="4000" dirty="0" smtClean="0"/>
              <a:t> </a:t>
            </a:r>
            <a:r>
              <a:rPr lang="cs-CZ" sz="4000" dirty="0" err="1" smtClean="0"/>
              <a:t>con</a:t>
            </a:r>
            <a:r>
              <a:rPr lang="cs-CZ" sz="4000" smtClean="0"/>
              <a:t> participio</a:t>
            </a:r>
            <a:endParaRPr lang="cs-CZ" sz="40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11560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76672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691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se zakulaceným příčným rohem 3">
            <a:hlinkClick r:id="rId2" action="ppaction://hlinksldjump"/>
          </p:cNvPr>
          <p:cNvSpPr/>
          <p:nvPr/>
        </p:nvSpPr>
        <p:spPr>
          <a:xfrm>
            <a:off x="2915816" y="548680"/>
            <a:ext cx="2448272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Zdroje: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1412776"/>
            <a:ext cx="83529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FIALOVÁ, I., V. JUŘINOVÁ, a J. ŠKUTOVÁ.  </a:t>
            </a:r>
            <a:r>
              <a:rPr kumimoji="0" lang="cs-CZ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Španělská slovesa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1.vyd. Brno : </a:t>
            </a: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Computer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Press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2006. ISBN 80-251-1000-1.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01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se zakulaceným příčným rohem 2">
            <a:hlinkClick r:id="rId2" action="ppaction://hlinksldjump"/>
          </p:cNvPr>
          <p:cNvSpPr/>
          <p:nvPr/>
        </p:nvSpPr>
        <p:spPr>
          <a:xfrm>
            <a:off x="2915816" y="692696"/>
            <a:ext cx="3013798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Participio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Obdélník se zakulaceným příčným rohem 3">
            <a:hlinkClick r:id="rId2" action="ppaction://hlinksldjump"/>
          </p:cNvPr>
          <p:cNvSpPr/>
          <p:nvPr/>
        </p:nvSpPr>
        <p:spPr>
          <a:xfrm>
            <a:off x="323529" y="1700808"/>
            <a:ext cx="2160240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Formas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" name="Obdélník se zakulaceným příčným rohem 4">
            <a:hlinkClick r:id="rId2" action="ppaction://hlinksldjump"/>
          </p:cNvPr>
          <p:cNvSpPr/>
          <p:nvPr/>
        </p:nvSpPr>
        <p:spPr>
          <a:xfrm>
            <a:off x="323528" y="2636912"/>
            <a:ext cx="3312368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Oraciones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pasivas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323528" y="3501008"/>
            <a:ext cx="4824536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Rasgos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comúnes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con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adjetivo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323528" y="4437112"/>
            <a:ext cx="3240360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Cláusula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absoluta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>
            <a:hlinkClick r:id="rId3" action="ppaction://hlinksldjump"/>
          </p:cNvPr>
          <p:cNvSpPr/>
          <p:nvPr/>
        </p:nvSpPr>
        <p:spPr>
          <a:xfrm>
            <a:off x="467544" y="1628800"/>
            <a:ext cx="1403881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regular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" name="Obdélník se zakulaceným příčným rohem 2">
            <a:hlinkClick r:id="rId3" action="ppaction://hlinksldjump"/>
          </p:cNvPr>
          <p:cNvSpPr/>
          <p:nvPr/>
        </p:nvSpPr>
        <p:spPr>
          <a:xfrm>
            <a:off x="2555776" y="476672"/>
            <a:ext cx="3312368" cy="648072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Participio</a:t>
            </a:r>
            <a:r>
              <a:rPr lang="cs-CZ" sz="2400" b="1" dirty="0" smtClean="0">
                <a:solidFill>
                  <a:srgbClr val="FFFF00"/>
                </a:solidFill>
              </a:rPr>
              <a:t> - </a:t>
            </a:r>
            <a:r>
              <a:rPr lang="cs-CZ" sz="2400" b="1" dirty="0" err="1" smtClean="0">
                <a:solidFill>
                  <a:srgbClr val="FFFF00"/>
                </a:solidFill>
              </a:rPr>
              <a:t>formas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Obdélník se zakulaceným příčným rohem 3">
            <a:hlinkClick r:id="rId3" action="ppaction://hlinksldjump"/>
          </p:cNvPr>
          <p:cNvSpPr/>
          <p:nvPr/>
        </p:nvSpPr>
        <p:spPr>
          <a:xfrm>
            <a:off x="4788024" y="1628800"/>
            <a:ext cx="1460037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irregular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" name="Obdélník se zakulaceným příčným rohem 4">
            <a:hlinkClick r:id="rId3" action="ppaction://hlinksldjump"/>
          </p:cNvPr>
          <p:cNvSpPr/>
          <p:nvPr/>
        </p:nvSpPr>
        <p:spPr>
          <a:xfrm>
            <a:off x="2123728" y="1628800"/>
            <a:ext cx="1235416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verbo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5">
            <a:hlinkClick r:id="rId3" action="ppaction://hlinksldjump"/>
          </p:cNvPr>
          <p:cNvSpPr/>
          <p:nvPr/>
        </p:nvSpPr>
        <p:spPr>
          <a:xfrm>
            <a:off x="6588224" y="1628800"/>
            <a:ext cx="165618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adjetivo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2204864"/>
            <a:ext cx="2343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han </a:t>
            </a:r>
            <a:r>
              <a:rPr lang="cs-CZ" b="1" dirty="0" err="1" smtClean="0"/>
              <a:t>despertado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220072" y="2204864"/>
            <a:ext cx="2343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Estoy</a:t>
            </a:r>
            <a:r>
              <a:rPr lang="cs-CZ" b="1" dirty="0" smtClean="0"/>
              <a:t> </a:t>
            </a:r>
            <a:r>
              <a:rPr lang="cs-CZ" b="1" dirty="0" err="1" smtClean="0"/>
              <a:t>despierta</a:t>
            </a:r>
            <a:r>
              <a:rPr lang="cs-CZ" b="1" dirty="0" smtClean="0"/>
              <a:t>.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79512" y="2780928"/>
            <a:ext cx="460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Los </a:t>
            </a:r>
            <a:r>
              <a:rPr lang="cs-CZ" b="1" dirty="0" err="1" smtClean="0"/>
              <a:t>políticos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fueron</a:t>
            </a:r>
            <a:r>
              <a:rPr lang="cs-CZ" b="1" dirty="0" smtClean="0"/>
              <a:t> </a:t>
            </a:r>
            <a:r>
              <a:rPr lang="cs-CZ" b="1" dirty="0" err="1" smtClean="0"/>
              <a:t>corrompidos</a:t>
            </a:r>
            <a:r>
              <a:rPr lang="cs-CZ" b="1" dirty="0" smtClean="0"/>
              <a:t>,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932040" y="2780928"/>
            <a:ext cx="3923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son </a:t>
            </a:r>
            <a:r>
              <a:rPr lang="cs-CZ" b="1" dirty="0" err="1" smtClean="0"/>
              <a:t>políticos</a:t>
            </a:r>
            <a:r>
              <a:rPr lang="cs-CZ" b="1" dirty="0" smtClean="0"/>
              <a:t> </a:t>
            </a:r>
            <a:r>
              <a:rPr lang="cs-CZ" b="1" dirty="0" err="1" smtClean="0"/>
              <a:t>corruptos</a:t>
            </a:r>
            <a:r>
              <a:rPr lang="cs-CZ" b="1" dirty="0" smtClean="0"/>
              <a:t>.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5364088" y="3356992"/>
            <a:ext cx="2343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conversos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323528" y="3356992"/>
            <a:ext cx="2343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convertidos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/>
      <p:bldP spid="9" grpId="0"/>
      <p:bldP spid="11" grpId="0"/>
      <p:bldP spid="12" grpId="0"/>
      <p:bldP spid="13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772816"/>
            <a:ext cx="2343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Me</a:t>
            </a:r>
            <a:r>
              <a:rPr lang="cs-CZ" b="1" dirty="0" smtClean="0"/>
              <a:t> he ……………..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932040" y="1772816"/>
            <a:ext cx="3369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Estoy</a:t>
            </a:r>
            <a:r>
              <a:rPr lang="cs-CZ" b="1" dirty="0" smtClean="0"/>
              <a:t> </a:t>
            </a:r>
            <a:r>
              <a:rPr lang="cs-CZ" b="1" dirty="0" err="1" smtClean="0"/>
              <a:t>harta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subjuntivo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2420888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Tengo</a:t>
            </a:r>
            <a:r>
              <a:rPr lang="cs-CZ" b="1" dirty="0" smtClean="0"/>
              <a:t> </a:t>
            </a:r>
            <a:r>
              <a:rPr lang="cs-CZ" b="1" dirty="0" err="1" smtClean="0"/>
              <a:t>freídas</a:t>
            </a:r>
            <a:r>
              <a:rPr lang="cs-CZ" b="1" dirty="0" smtClean="0"/>
              <a:t> </a:t>
            </a:r>
            <a:r>
              <a:rPr lang="cs-CZ" b="1" dirty="0" err="1" smtClean="0"/>
              <a:t>bastantes</a:t>
            </a:r>
            <a:r>
              <a:rPr lang="cs-CZ" b="1" dirty="0" smtClean="0"/>
              <a:t> </a:t>
            </a:r>
            <a:r>
              <a:rPr lang="cs-CZ" b="1" dirty="0" err="1" smtClean="0"/>
              <a:t>patatas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932040" y="2420888"/>
            <a:ext cx="2448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patatas</a:t>
            </a:r>
            <a:r>
              <a:rPr lang="cs-CZ" b="1" dirty="0" smtClean="0"/>
              <a:t> ………..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3" y="3068960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Al</a:t>
            </a:r>
            <a:r>
              <a:rPr lang="cs-CZ" b="1" dirty="0" smtClean="0"/>
              <a:t> </a:t>
            </a:r>
            <a:r>
              <a:rPr lang="cs-CZ" b="1" dirty="0" err="1" smtClean="0"/>
              <a:t>temario</a:t>
            </a:r>
            <a:r>
              <a:rPr lang="cs-CZ" b="1" dirty="0" smtClean="0"/>
              <a:t> ha </a:t>
            </a:r>
            <a:r>
              <a:rPr lang="cs-CZ" b="1" dirty="0" err="1" smtClean="0"/>
              <a:t>sido</a:t>
            </a:r>
            <a:r>
              <a:rPr lang="cs-CZ" b="1" dirty="0" smtClean="0"/>
              <a:t> </a:t>
            </a:r>
            <a:r>
              <a:rPr lang="cs-CZ" b="1" dirty="0" err="1" smtClean="0"/>
              <a:t>incluída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la </a:t>
            </a:r>
            <a:r>
              <a:rPr lang="cs-CZ" b="1" dirty="0" err="1" smtClean="0"/>
              <a:t>educación</a:t>
            </a:r>
            <a:r>
              <a:rPr lang="cs-CZ" b="1" dirty="0" smtClean="0"/>
              <a:t> civil,</a:t>
            </a:r>
            <a:endParaRPr lang="cs-CZ" b="1" dirty="0"/>
          </a:p>
        </p:txBody>
      </p:sp>
      <p:sp>
        <p:nvSpPr>
          <p:cNvPr id="7" name="Obdélník 6"/>
          <p:cNvSpPr/>
          <p:nvPr/>
        </p:nvSpPr>
        <p:spPr>
          <a:xfrm>
            <a:off x="4932040" y="3140968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…………….. la </a:t>
            </a:r>
            <a:r>
              <a:rPr lang="cs-CZ" b="1" dirty="0" err="1" smtClean="0"/>
              <a:t>milicia</a:t>
            </a:r>
            <a:r>
              <a:rPr lang="cs-CZ" b="1" dirty="0" smtClean="0"/>
              <a:t> (domobrana)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539552" y="4005064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Se ha </a:t>
            </a:r>
            <a:r>
              <a:rPr lang="cs-CZ" b="1" dirty="0" err="1" smtClean="0"/>
              <a:t>soltado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pelo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4860032" y="4005064"/>
            <a:ext cx="36724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Lleva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pelo</a:t>
            </a:r>
            <a:r>
              <a:rPr lang="cs-CZ" b="1" dirty="0" smtClean="0"/>
              <a:t> ………………</a:t>
            </a:r>
            <a:endParaRPr lang="cs-CZ" b="1" dirty="0"/>
          </a:p>
        </p:txBody>
      </p:sp>
      <p:sp>
        <p:nvSpPr>
          <p:cNvPr id="10" name="Obdélník 9"/>
          <p:cNvSpPr/>
          <p:nvPr/>
        </p:nvSpPr>
        <p:spPr>
          <a:xfrm>
            <a:off x="539552" y="4725144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Se ha ……………….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pelo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11" name="Obdélník 10"/>
          <p:cNvSpPr/>
          <p:nvPr/>
        </p:nvSpPr>
        <p:spPr>
          <a:xfrm>
            <a:off x="5004048" y="4725144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copa</a:t>
            </a:r>
            <a:r>
              <a:rPr lang="cs-CZ" b="1" dirty="0" smtClean="0"/>
              <a:t> de vino …………….</a:t>
            </a:r>
            <a:endParaRPr lang="cs-CZ" b="1" dirty="0"/>
          </a:p>
        </p:txBody>
      </p:sp>
      <p:sp>
        <p:nvSpPr>
          <p:cNvPr id="12" name="Obdélník se zakulaceným příčným rohem 11">
            <a:hlinkClick r:id="rId2" action="ppaction://hlinksldjump"/>
          </p:cNvPr>
          <p:cNvSpPr/>
          <p:nvPr/>
        </p:nvSpPr>
        <p:spPr>
          <a:xfrm>
            <a:off x="179512" y="6093296"/>
            <a:ext cx="1384309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hartado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3" name="Obdélník se zakulaceným příčným rohem 12">
            <a:hlinkClick r:id="rId2" action="ppaction://hlinksldjump"/>
          </p:cNvPr>
          <p:cNvSpPr/>
          <p:nvPr/>
        </p:nvSpPr>
        <p:spPr>
          <a:xfrm>
            <a:off x="6012160" y="6093296"/>
            <a:ext cx="1307637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fritas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4" name="Obdélník se zakulaceným příčným rohem 13">
            <a:hlinkClick r:id="rId2" action="ppaction://hlinksldjump"/>
          </p:cNvPr>
          <p:cNvSpPr/>
          <p:nvPr/>
        </p:nvSpPr>
        <p:spPr>
          <a:xfrm>
            <a:off x="4499992" y="6093296"/>
            <a:ext cx="1384309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incluso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5" name="Obdélník se zakulaceným příčným rohem 14">
            <a:hlinkClick r:id="rId2" action="ppaction://hlinksldjump"/>
          </p:cNvPr>
          <p:cNvSpPr/>
          <p:nvPr/>
        </p:nvSpPr>
        <p:spPr>
          <a:xfrm>
            <a:off x="3059832" y="6093296"/>
            <a:ext cx="1285013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suelto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6" name="Obdélník se zakulaceným příčným rohem 15">
            <a:hlinkClick r:id="rId2" action="ppaction://hlinksldjump"/>
          </p:cNvPr>
          <p:cNvSpPr/>
          <p:nvPr/>
        </p:nvSpPr>
        <p:spPr>
          <a:xfrm>
            <a:off x="1691680" y="6093296"/>
            <a:ext cx="1224136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teňido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7" name="Obdélník se zakulaceným příčným rohem 16">
            <a:hlinkClick r:id="rId2" action="ppaction://hlinksldjump"/>
          </p:cNvPr>
          <p:cNvSpPr/>
          <p:nvPr/>
        </p:nvSpPr>
        <p:spPr>
          <a:xfrm>
            <a:off x="7452320" y="6093296"/>
            <a:ext cx="1256715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tinto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8" name="Obdélník se zakulaceným příčným rohem 17">
            <a:hlinkClick r:id="rId2" action="ppaction://hlinksldjump"/>
          </p:cNvPr>
          <p:cNvSpPr/>
          <p:nvPr/>
        </p:nvSpPr>
        <p:spPr>
          <a:xfrm>
            <a:off x="683568" y="836712"/>
            <a:ext cx="1403881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regular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9" name="Obdélník se zakulaceným příčným rohem 18">
            <a:hlinkClick r:id="rId2" action="ppaction://hlinksldjump"/>
          </p:cNvPr>
          <p:cNvSpPr/>
          <p:nvPr/>
        </p:nvSpPr>
        <p:spPr>
          <a:xfrm>
            <a:off x="5004048" y="836712"/>
            <a:ext cx="1460037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irregular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0" name="Obdélník se zakulaceným příčným rohem 19">
            <a:hlinkClick r:id="rId2" action="ppaction://hlinksldjump"/>
          </p:cNvPr>
          <p:cNvSpPr/>
          <p:nvPr/>
        </p:nvSpPr>
        <p:spPr>
          <a:xfrm>
            <a:off x="2411760" y="836712"/>
            <a:ext cx="1235416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verbo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1" name="Obdélník se zakulaceným příčným rohem 20">
            <a:hlinkClick r:id="rId2" action="ppaction://hlinksldjump"/>
          </p:cNvPr>
          <p:cNvSpPr/>
          <p:nvPr/>
        </p:nvSpPr>
        <p:spPr>
          <a:xfrm>
            <a:off x="6804248" y="836712"/>
            <a:ext cx="165618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adjetivo</a:t>
            </a:r>
            <a:endParaRPr lang="cs-CZ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57077E-6 L 0.12118 -0.6292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57077E-6 L -0.01632 -0.5453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-0.41952 " pathEditMode="relative" ptsTypes="AA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812 -0.31475 " pathEditMode="relative" ptsTypes="AA">
                                      <p:cBhvr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57077E-6 L -0.04323 -0.1991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74 -0.19912 " pathEditMode="relative" ptsTypes="AA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>
            <a:hlinkClick r:id="rId2" action="ppaction://hlinksldjump"/>
          </p:cNvPr>
          <p:cNvSpPr/>
          <p:nvPr/>
        </p:nvSpPr>
        <p:spPr>
          <a:xfrm>
            <a:off x="1907704" y="692696"/>
            <a:ext cx="5184576" cy="648072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Participio</a:t>
            </a:r>
            <a:r>
              <a:rPr lang="cs-CZ" sz="2400" b="1" dirty="0" smtClean="0">
                <a:solidFill>
                  <a:srgbClr val="FFFF00"/>
                </a:solidFill>
              </a:rPr>
              <a:t> – </a:t>
            </a:r>
            <a:r>
              <a:rPr lang="cs-CZ" sz="2400" b="1" dirty="0" err="1" smtClean="0">
                <a:solidFill>
                  <a:srgbClr val="FFFF00"/>
                </a:solidFill>
              </a:rPr>
              <a:t>oraciones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pasivas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772816"/>
            <a:ext cx="8159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u="sng" dirty="0" smtClean="0"/>
              <a:t>Los </a:t>
            </a:r>
            <a:r>
              <a:rPr lang="cs-CZ" sz="2000" b="1" u="sng" dirty="0" err="1" smtClean="0"/>
              <a:t>libros</a:t>
            </a:r>
            <a:r>
              <a:rPr lang="cs-CZ" sz="2000" b="1" u="sng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han </a:t>
            </a:r>
            <a:r>
              <a:rPr lang="cs-CZ" sz="2000" b="1" dirty="0" err="1" smtClean="0"/>
              <a:t>sido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publicados</a:t>
            </a:r>
            <a:r>
              <a:rPr lang="cs-CZ" sz="2000" b="1" dirty="0" smtClean="0"/>
              <a:t> en </a:t>
            </a:r>
            <a:r>
              <a:rPr lang="cs-CZ" sz="2000" b="1" dirty="0" err="1" smtClean="0"/>
              <a:t>esta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edición</a:t>
            </a:r>
            <a:r>
              <a:rPr lang="cs-CZ" sz="2000" b="1" dirty="0" smtClean="0"/>
              <a:t> valen la </a:t>
            </a:r>
            <a:r>
              <a:rPr lang="cs-CZ" sz="2000" b="1" dirty="0" err="1" smtClean="0"/>
              <a:t>pena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2420888"/>
            <a:ext cx="5038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Los </a:t>
            </a:r>
            <a:r>
              <a:rPr lang="cs-CZ" sz="2000" b="1" dirty="0" err="1" smtClean="0"/>
              <a:t>libros</a:t>
            </a:r>
            <a:r>
              <a:rPr lang="cs-CZ" sz="2000" b="1" dirty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publicados</a:t>
            </a:r>
            <a:r>
              <a:rPr lang="cs-CZ" sz="2000" b="1" dirty="0" smtClean="0"/>
              <a:t> en </a:t>
            </a:r>
            <a:r>
              <a:rPr lang="cs-CZ" sz="2000" b="1" dirty="0" err="1" smtClean="0"/>
              <a:t>esta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edición</a:t>
            </a:r>
            <a:r>
              <a:rPr lang="cs-CZ" sz="2000" b="1" dirty="0" smtClean="0"/>
              <a:t> …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356992"/>
            <a:ext cx="8004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u="sng" dirty="0" smtClean="0"/>
              <a:t>El </a:t>
            </a:r>
            <a:r>
              <a:rPr lang="cs-CZ" sz="2000" b="1" u="sng" dirty="0" err="1" smtClean="0"/>
              <a:t>nuevo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contrato</a:t>
            </a:r>
            <a:r>
              <a:rPr lang="cs-CZ" sz="2000" b="1" u="sng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comprobado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por</a:t>
            </a:r>
            <a:r>
              <a:rPr lang="cs-CZ" sz="2000" b="1" dirty="0" smtClean="0"/>
              <a:t> el </a:t>
            </a:r>
            <a:r>
              <a:rPr lang="cs-CZ" sz="2000" b="1" dirty="0" err="1" smtClean="0"/>
              <a:t>director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empezará</a:t>
            </a:r>
            <a:endParaRPr lang="cs-CZ" sz="2000" b="1" dirty="0" smtClean="0"/>
          </a:p>
          <a:p>
            <a:r>
              <a:rPr lang="cs-CZ" sz="2000" b="1" dirty="0" smtClean="0"/>
              <a:t>el </a:t>
            </a:r>
            <a:r>
              <a:rPr lang="cs-CZ" sz="2000" b="1" dirty="0" err="1" smtClean="0"/>
              <a:t>mes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viene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467544" y="4221088"/>
            <a:ext cx="7758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El </a:t>
            </a:r>
            <a:r>
              <a:rPr lang="cs-CZ" sz="2000" b="1" dirty="0" err="1" smtClean="0"/>
              <a:t>nuevo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contrato</a:t>
            </a:r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comprobado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/>
              <a:t>por</a:t>
            </a:r>
            <a:r>
              <a:rPr lang="cs-CZ" sz="2000" b="1" dirty="0" smtClean="0"/>
              <a:t> el </a:t>
            </a:r>
            <a:r>
              <a:rPr lang="cs-CZ" sz="2000" b="1" dirty="0" err="1" smtClean="0"/>
              <a:t>director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empezará</a:t>
            </a:r>
            <a:endParaRPr lang="cs-CZ" sz="2000" b="1" dirty="0" smtClean="0"/>
          </a:p>
          <a:p>
            <a:r>
              <a:rPr lang="cs-CZ" sz="2000" b="1" dirty="0" smtClean="0"/>
              <a:t>el </a:t>
            </a:r>
            <a:r>
              <a:rPr lang="cs-CZ" sz="2000" b="1" dirty="0" err="1" smtClean="0"/>
              <a:t>mes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viene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</p:spTree>
    <p:extLst>
      <p:ext uri="{BB962C8B-B14F-4D97-AF65-F5344CB8AC3E}">
        <p14:creationId xmlns="" xmlns:p14="http://schemas.microsoft.com/office/powerpoint/2010/main" val="422934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/>
          <p:cNvSpPr/>
          <p:nvPr/>
        </p:nvSpPr>
        <p:spPr>
          <a:xfrm>
            <a:off x="1619672" y="548680"/>
            <a:ext cx="6408712" cy="648072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Participio</a:t>
            </a:r>
            <a:r>
              <a:rPr lang="cs-CZ" sz="2400" b="1" dirty="0" smtClean="0">
                <a:solidFill>
                  <a:srgbClr val="FFFF00"/>
                </a:solidFill>
              </a:rPr>
              <a:t> – </a:t>
            </a:r>
            <a:r>
              <a:rPr lang="cs-CZ" sz="2400" b="1" dirty="0" err="1" smtClean="0">
                <a:solidFill>
                  <a:srgbClr val="FFFF00"/>
                </a:solidFill>
              </a:rPr>
              <a:t>rasgos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comúnes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con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adjetivo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539552" y="1628800"/>
            <a:ext cx="2667896" cy="760585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marca</a:t>
            </a:r>
            <a:r>
              <a:rPr lang="cs-CZ" sz="2000" b="1" dirty="0" smtClean="0">
                <a:solidFill>
                  <a:srgbClr val="FFFF00"/>
                </a:solidFill>
              </a:rPr>
              <a:t> de </a:t>
            </a:r>
            <a:r>
              <a:rPr lang="cs-CZ" sz="2000" b="1" dirty="0" err="1" smtClean="0">
                <a:solidFill>
                  <a:srgbClr val="FFFF00"/>
                </a:solidFill>
              </a:rPr>
              <a:t>género</a:t>
            </a:r>
            <a:r>
              <a:rPr lang="cs-CZ" sz="2000" b="1" dirty="0" smtClean="0">
                <a:solidFill>
                  <a:srgbClr val="FFFF00"/>
                </a:solidFill>
              </a:rPr>
              <a:t> y </a:t>
            </a:r>
            <a:r>
              <a:rPr lang="cs-CZ" sz="2000" b="1" dirty="0" err="1" smtClean="0">
                <a:solidFill>
                  <a:srgbClr val="FFFF00"/>
                </a:solidFill>
              </a:rPr>
              <a:t>número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539552" y="2924944"/>
            <a:ext cx="2667896" cy="760585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posible</a:t>
            </a:r>
            <a:r>
              <a:rPr lang="cs-CZ" sz="2000" b="1" dirty="0" smtClean="0">
                <a:solidFill>
                  <a:srgbClr val="FFFF00"/>
                </a:solidFill>
              </a:rPr>
              <a:t> de </a:t>
            </a:r>
            <a:r>
              <a:rPr lang="cs-CZ" sz="2000" b="1" dirty="0" err="1" smtClean="0">
                <a:solidFill>
                  <a:srgbClr val="FFFF00"/>
                </a:solidFill>
              </a:rPr>
              <a:t>cuantificar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467544" y="4509120"/>
            <a:ext cx="2808312" cy="93610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construcción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con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complementos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72000" y="4725144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patatas</a:t>
            </a:r>
            <a:r>
              <a:rPr lang="cs-CZ" b="1" dirty="0" smtClean="0"/>
              <a:t> </a:t>
            </a:r>
            <a:r>
              <a:rPr lang="cs-CZ" b="1" dirty="0" err="1" smtClean="0"/>
              <a:t>fritas</a:t>
            </a:r>
            <a:r>
              <a:rPr lang="cs-CZ" b="1" dirty="0" smtClean="0"/>
              <a:t> </a:t>
            </a:r>
            <a:r>
              <a:rPr lang="cs-CZ" b="1" dirty="0" err="1" smtClean="0">
                <a:solidFill>
                  <a:srgbClr val="1F3F24"/>
                </a:solidFill>
              </a:rPr>
              <a:t>con</a:t>
            </a:r>
            <a:r>
              <a:rPr lang="cs-CZ" b="1" dirty="0" smtClean="0">
                <a:solidFill>
                  <a:srgbClr val="1F3F24"/>
                </a:solidFill>
              </a:rPr>
              <a:t> </a:t>
            </a:r>
            <a:r>
              <a:rPr lang="cs-CZ" b="1" dirty="0" err="1" smtClean="0">
                <a:solidFill>
                  <a:srgbClr val="1F3F24"/>
                </a:solidFill>
              </a:rPr>
              <a:t>aceiite</a:t>
            </a:r>
            <a:endParaRPr lang="cs-CZ" b="1" dirty="0" smtClean="0">
              <a:solidFill>
                <a:srgbClr val="1F3F24"/>
              </a:solidFill>
            </a:endParaRPr>
          </a:p>
          <a:p>
            <a:r>
              <a:rPr lang="cs-CZ" b="1" dirty="0" err="1" smtClean="0"/>
              <a:t>poesía</a:t>
            </a:r>
            <a:r>
              <a:rPr lang="cs-CZ" b="1" dirty="0" smtClean="0"/>
              <a:t> </a:t>
            </a:r>
            <a:r>
              <a:rPr lang="cs-CZ" b="1" dirty="0" err="1" smtClean="0"/>
              <a:t>declamada</a:t>
            </a:r>
            <a:r>
              <a:rPr lang="cs-CZ" b="1" dirty="0" smtClean="0"/>
              <a:t> </a:t>
            </a:r>
            <a:r>
              <a:rPr lang="cs-CZ" b="1" dirty="0" err="1" smtClean="0">
                <a:solidFill>
                  <a:srgbClr val="184A14"/>
                </a:solidFill>
              </a:rPr>
              <a:t>en</a:t>
            </a:r>
            <a:r>
              <a:rPr lang="cs-CZ" b="1" dirty="0" smtClean="0">
                <a:solidFill>
                  <a:srgbClr val="184A14"/>
                </a:solidFill>
              </a:rPr>
              <a:t> voz </a:t>
            </a:r>
            <a:r>
              <a:rPr lang="cs-CZ" b="1" dirty="0" err="1" smtClean="0">
                <a:solidFill>
                  <a:srgbClr val="184A14"/>
                </a:solidFill>
              </a:rPr>
              <a:t>alta</a:t>
            </a:r>
            <a:endParaRPr lang="cs-CZ" b="1" dirty="0">
              <a:solidFill>
                <a:srgbClr val="184A1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499992" y="2852936"/>
            <a:ext cx="3096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0070C0"/>
                </a:solidFill>
              </a:rPr>
              <a:t>más</a:t>
            </a:r>
            <a:r>
              <a:rPr lang="cs-CZ" b="1" dirty="0" smtClean="0">
                <a:solidFill>
                  <a:srgbClr val="0070C0"/>
                </a:solidFill>
              </a:rPr>
              <a:t>/</a:t>
            </a:r>
            <a:r>
              <a:rPr lang="cs-CZ" b="1" dirty="0" err="1" smtClean="0">
                <a:solidFill>
                  <a:srgbClr val="0070C0"/>
                </a:solidFill>
              </a:rPr>
              <a:t>menos</a:t>
            </a:r>
            <a:r>
              <a:rPr lang="cs-CZ" b="1" dirty="0" smtClean="0"/>
              <a:t> </a:t>
            </a:r>
            <a:r>
              <a:rPr lang="cs-CZ" b="1" dirty="0" err="1" smtClean="0"/>
              <a:t>entendido</a:t>
            </a:r>
            <a:endParaRPr lang="cs-CZ" b="1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tan</a:t>
            </a:r>
            <a:r>
              <a:rPr lang="cs-CZ" b="1" dirty="0" smtClean="0"/>
              <a:t> </a:t>
            </a:r>
            <a:r>
              <a:rPr lang="cs-CZ" b="1" dirty="0" err="1" smtClean="0"/>
              <a:t>despierto</a:t>
            </a:r>
            <a:endParaRPr lang="cs-CZ" b="1" dirty="0" smtClean="0"/>
          </a:p>
          <a:p>
            <a:r>
              <a:rPr lang="cs-CZ" b="1" dirty="0" err="1" smtClean="0"/>
              <a:t>perdisí</a:t>
            </a:r>
            <a:r>
              <a:rPr lang="cs-CZ" b="1" dirty="0" err="1" smtClean="0">
                <a:solidFill>
                  <a:srgbClr val="0070C0"/>
                </a:solidFill>
              </a:rPr>
              <a:t>simo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99992" y="1700808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niň</a:t>
            </a:r>
            <a:r>
              <a:rPr lang="cs-CZ" b="1" dirty="0" err="1" smtClean="0">
                <a:solidFill>
                  <a:srgbClr val="FF0000"/>
                </a:solidFill>
              </a:rPr>
              <a:t>a</a:t>
            </a:r>
            <a:r>
              <a:rPr lang="cs-CZ" b="1" dirty="0" smtClean="0"/>
              <a:t> </a:t>
            </a:r>
            <a:r>
              <a:rPr lang="cs-CZ" b="1" dirty="0" err="1" smtClean="0"/>
              <a:t>perdid</a:t>
            </a:r>
            <a:r>
              <a:rPr lang="cs-CZ" b="1" dirty="0" err="1" smtClean="0">
                <a:solidFill>
                  <a:srgbClr val="FF0000"/>
                </a:solidFill>
              </a:rPr>
              <a:t>a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/>
              <a:t>Los </a:t>
            </a:r>
            <a:r>
              <a:rPr lang="cs-CZ" b="1" dirty="0" err="1" smtClean="0"/>
              <a:t>libr</a:t>
            </a:r>
            <a:r>
              <a:rPr lang="cs-CZ" b="1" dirty="0" err="1" smtClean="0">
                <a:solidFill>
                  <a:srgbClr val="FF0000"/>
                </a:solidFill>
              </a:rPr>
              <a:t>os</a:t>
            </a:r>
            <a:r>
              <a:rPr lang="cs-CZ" b="1" dirty="0" smtClean="0"/>
              <a:t> </a:t>
            </a:r>
            <a:r>
              <a:rPr lang="cs-CZ" b="1" dirty="0" err="1" smtClean="0"/>
              <a:t>leíd</a:t>
            </a:r>
            <a:r>
              <a:rPr lang="cs-CZ" b="1" dirty="0" err="1" smtClean="0">
                <a:solidFill>
                  <a:srgbClr val="FF0000"/>
                </a:solidFill>
              </a:rPr>
              <a:t>os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/>
          <p:cNvSpPr/>
          <p:nvPr/>
        </p:nvSpPr>
        <p:spPr>
          <a:xfrm>
            <a:off x="1619672" y="620688"/>
            <a:ext cx="5472608" cy="648072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Participio</a:t>
            </a:r>
            <a:r>
              <a:rPr lang="cs-CZ" sz="2400" b="1" dirty="0" smtClean="0">
                <a:solidFill>
                  <a:srgbClr val="FFFF00"/>
                </a:solidFill>
              </a:rPr>
              <a:t> – </a:t>
            </a:r>
            <a:r>
              <a:rPr lang="cs-CZ" sz="2400" b="1" dirty="0" err="1" smtClean="0">
                <a:solidFill>
                  <a:srgbClr val="FFFF00"/>
                </a:solidFill>
              </a:rPr>
              <a:t>cláusula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absoluta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213285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Obdélník se zakulaceným příčným rohem 4">
            <a:hlinkClick r:id="rId2" action="ppaction://hlinksldjump"/>
          </p:cNvPr>
          <p:cNvSpPr/>
          <p:nvPr/>
        </p:nvSpPr>
        <p:spPr>
          <a:xfrm>
            <a:off x="395536" y="2348880"/>
            <a:ext cx="2448272" cy="648072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Condicional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5">
            <a:hlinkClick r:id="rId2" action="ppaction://hlinksldjump"/>
          </p:cNvPr>
          <p:cNvSpPr/>
          <p:nvPr/>
        </p:nvSpPr>
        <p:spPr>
          <a:xfrm>
            <a:off x="395536" y="3356992"/>
            <a:ext cx="2448272" cy="648072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Causal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Obdélník se zakulaceným příčným rohem 6">
            <a:hlinkClick r:id="rId2" action="ppaction://hlinksldjump"/>
          </p:cNvPr>
          <p:cNvSpPr/>
          <p:nvPr/>
        </p:nvSpPr>
        <p:spPr>
          <a:xfrm>
            <a:off x="395536" y="4365104"/>
            <a:ext cx="2448272" cy="648072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Temporal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Obdélník se zakulaceným příčným rohem 7">
            <a:hlinkClick r:id="rId2" action="ppaction://hlinksldjump"/>
          </p:cNvPr>
          <p:cNvSpPr/>
          <p:nvPr/>
        </p:nvSpPr>
        <p:spPr>
          <a:xfrm>
            <a:off x="395536" y="5373216"/>
            <a:ext cx="2448272" cy="648072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Concesiva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31840" y="2348880"/>
            <a:ext cx="5364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 Roto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contrato</a:t>
            </a:r>
            <a:r>
              <a:rPr lang="cs-CZ" b="1" dirty="0" smtClean="0"/>
              <a:t>, no </a:t>
            </a:r>
            <a:r>
              <a:rPr lang="cs-CZ" b="1" dirty="0" err="1" smtClean="0"/>
              <a:t>hay</a:t>
            </a:r>
            <a:r>
              <a:rPr lang="cs-CZ" b="1" dirty="0" smtClean="0"/>
              <a:t> </a:t>
            </a:r>
            <a:r>
              <a:rPr lang="cs-CZ" b="1" dirty="0" err="1" smtClean="0"/>
              <a:t>esperanza</a:t>
            </a:r>
            <a:r>
              <a:rPr lang="cs-CZ" b="1" dirty="0" smtClean="0"/>
              <a:t>  para </a:t>
            </a:r>
            <a:r>
              <a:rPr lang="cs-CZ" b="1" dirty="0" err="1" smtClean="0"/>
              <a:t>llegar</a:t>
            </a:r>
            <a:r>
              <a:rPr lang="cs-CZ" b="1" dirty="0" smtClean="0"/>
              <a:t> a </a:t>
            </a:r>
            <a:r>
              <a:rPr lang="cs-CZ" b="1" dirty="0" err="1" smtClean="0"/>
              <a:t>ningún</a:t>
            </a:r>
            <a:r>
              <a:rPr lang="cs-CZ" b="1" dirty="0" smtClean="0"/>
              <a:t> </a:t>
            </a:r>
            <a:r>
              <a:rPr lang="cs-CZ" b="1" dirty="0" err="1" smtClean="0"/>
              <a:t>acuerdo</a:t>
            </a:r>
            <a:r>
              <a:rPr lang="cs-CZ" b="1" dirty="0" smtClean="0"/>
              <a:t>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131840" y="3284984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Resuelto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problema</a:t>
            </a:r>
            <a:r>
              <a:rPr lang="cs-CZ" b="1" dirty="0" smtClean="0"/>
              <a:t>, </a:t>
            </a:r>
            <a:r>
              <a:rPr lang="cs-CZ" b="1" dirty="0" err="1" smtClean="0"/>
              <a:t>todos</a:t>
            </a:r>
            <a:r>
              <a:rPr lang="cs-CZ" b="1" dirty="0" smtClean="0"/>
              <a:t> se </a:t>
            </a:r>
            <a:r>
              <a:rPr lang="cs-CZ" b="1" dirty="0" err="1" smtClean="0"/>
              <a:t>quedaron</a:t>
            </a:r>
            <a:r>
              <a:rPr lang="cs-CZ" b="1" dirty="0" smtClean="0"/>
              <a:t> </a:t>
            </a:r>
            <a:r>
              <a:rPr lang="cs-CZ" b="1" dirty="0" err="1" smtClean="0"/>
              <a:t>más</a:t>
            </a:r>
            <a:r>
              <a:rPr lang="cs-CZ" b="1" dirty="0" smtClean="0"/>
              <a:t> </a:t>
            </a:r>
            <a:r>
              <a:rPr lang="cs-CZ" b="1" dirty="0" err="1" smtClean="0"/>
              <a:t>tranquilos</a:t>
            </a:r>
            <a:r>
              <a:rPr lang="cs-CZ" b="1" dirty="0" smtClean="0"/>
              <a:t>.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203848" y="4365104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Llegado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momento</a:t>
            </a:r>
            <a:r>
              <a:rPr lang="cs-CZ" b="1" dirty="0" smtClean="0"/>
              <a:t>,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profe</a:t>
            </a:r>
            <a:r>
              <a:rPr lang="cs-CZ" b="1" dirty="0" smtClean="0"/>
              <a:t> ha </a:t>
            </a:r>
            <a:r>
              <a:rPr lang="cs-CZ" b="1" dirty="0" err="1" smtClean="0"/>
              <a:t>recogido</a:t>
            </a:r>
            <a:r>
              <a:rPr lang="cs-CZ" b="1" dirty="0" smtClean="0"/>
              <a:t> los </a:t>
            </a:r>
            <a:r>
              <a:rPr lang="cs-CZ" b="1" dirty="0" err="1" smtClean="0"/>
              <a:t>exámenes</a:t>
            </a:r>
            <a:r>
              <a:rPr lang="cs-CZ" b="1" dirty="0" smtClean="0"/>
              <a:t>. 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203848" y="5373216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Equivocado</a:t>
            </a:r>
            <a:r>
              <a:rPr lang="cs-CZ" b="1" dirty="0" smtClean="0"/>
              <a:t> </a:t>
            </a:r>
            <a:r>
              <a:rPr lang="cs-CZ" b="1" dirty="0" err="1" smtClean="0"/>
              <a:t>como</a:t>
            </a:r>
            <a:r>
              <a:rPr lang="cs-CZ" b="1" dirty="0" smtClean="0"/>
              <a:t> </a:t>
            </a:r>
            <a:r>
              <a:rPr lang="cs-CZ" b="1" dirty="0" err="1" smtClean="0"/>
              <a:t>esté</a:t>
            </a:r>
            <a:r>
              <a:rPr lang="cs-CZ" b="1" dirty="0" smtClean="0"/>
              <a:t>, </a:t>
            </a:r>
            <a:r>
              <a:rPr lang="cs-CZ" b="1" dirty="0" err="1" smtClean="0"/>
              <a:t>nunca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va</a:t>
            </a:r>
            <a:r>
              <a:rPr lang="cs-CZ" b="1" dirty="0" smtClean="0"/>
              <a:t> a </a:t>
            </a:r>
            <a:r>
              <a:rPr lang="cs-CZ" b="1" dirty="0" err="1" smtClean="0"/>
              <a:t>reconocer</a:t>
            </a:r>
            <a:r>
              <a:rPr lang="cs-CZ" b="1" dirty="0" smtClean="0"/>
              <a:t>.. 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2411760" y="148478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Participio</a:t>
            </a:r>
            <a:r>
              <a:rPr lang="cs-CZ" b="1" dirty="0" smtClean="0"/>
              <a:t> </a:t>
            </a:r>
            <a:r>
              <a:rPr lang="cs-CZ" b="1" dirty="0" err="1" smtClean="0"/>
              <a:t>lleva</a:t>
            </a:r>
            <a:r>
              <a:rPr lang="cs-CZ" b="1" dirty="0" smtClean="0"/>
              <a:t> </a:t>
            </a:r>
            <a:r>
              <a:rPr lang="cs-CZ" b="1" dirty="0" err="1" smtClean="0"/>
              <a:t>su</a:t>
            </a:r>
            <a:r>
              <a:rPr lang="cs-CZ" b="1" dirty="0" smtClean="0"/>
              <a:t> </a:t>
            </a:r>
            <a:r>
              <a:rPr lang="cs-CZ" b="1" dirty="0" err="1" smtClean="0"/>
              <a:t>propio</a:t>
            </a:r>
            <a:r>
              <a:rPr lang="cs-CZ" b="1" dirty="0" smtClean="0"/>
              <a:t> </a:t>
            </a:r>
            <a:r>
              <a:rPr lang="cs-CZ" b="1" dirty="0" err="1" smtClean="0"/>
              <a:t>sujeto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5199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422108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Después</a:t>
            </a:r>
            <a:r>
              <a:rPr lang="cs-CZ" b="1" dirty="0" smtClean="0"/>
              <a:t> de </a:t>
            </a:r>
            <a:r>
              <a:rPr lang="cs-CZ" b="1" dirty="0" err="1" smtClean="0"/>
              <a:t>firmar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contrato</a:t>
            </a:r>
            <a:r>
              <a:rPr lang="cs-CZ" b="1" dirty="0" smtClean="0"/>
              <a:t> se </a:t>
            </a:r>
            <a:r>
              <a:rPr lang="cs-CZ" b="1" dirty="0" err="1" smtClean="0"/>
              <a:t>fueron</a:t>
            </a:r>
            <a:r>
              <a:rPr lang="cs-CZ" b="1" dirty="0" smtClean="0"/>
              <a:t> a </a:t>
            </a:r>
            <a:r>
              <a:rPr lang="cs-CZ" b="1" dirty="0" err="1" smtClean="0"/>
              <a:t>comer</a:t>
            </a:r>
            <a:r>
              <a:rPr lang="cs-CZ" b="1" dirty="0" smtClean="0"/>
              <a:t>.</a:t>
            </a:r>
          </a:p>
        </p:txBody>
      </p:sp>
      <p:sp>
        <p:nvSpPr>
          <p:cNvPr id="6" name="Obdélník 5"/>
          <p:cNvSpPr/>
          <p:nvPr/>
        </p:nvSpPr>
        <p:spPr>
          <a:xfrm>
            <a:off x="539552" y="836712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terminé</a:t>
            </a:r>
            <a:r>
              <a:rPr lang="cs-CZ" b="1" dirty="0" smtClean="0"/>
              <a:t> la </a:t>
            </a:r>
            <a:r>
              <a:rPr lang="cs-CZ" b="1" dirty="0" err="1" smtClean="0"/>
              <a:t>carrera</a:t>
            </a:r>
            <a:r>
              <a:rPr lang="cs-CZ" b="1" dirty="0" smtClean="0"/>
              <a:t>, </a:t>
            </a:r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fui</a:t>
            </a:r>
            <a:r>
              <a:rPr lang="cs-CZ" b="1" dirty="0" smtClean="0"/>
              <a:t> a </a:t>
            </a:r>
            <a:r>
              <a:rPr lang="cs-CZ" b="1" dirty="0" err="1" smtClean="0"/>
              <a:t>Ciudad</a:t>
            </a:r>
            <a:r>
              <a:rPr lang="cs-CZ" b="1" dirty="0" smtClean="0"/>
              <a:t> de </a:t>
            </a:r>
            <a:r>
              <a:rPr lang="cs-CZ" b="1" dirty="0" err="1" smtClean="0"/>
              <a:t>Méjico</a:t>
            </a:r>
            <a:endParaRPr lang="cs-CZ" b="1" dirty="0"/>
          </a:p>
        </p:txBody>
      </p:sp>
      <p:sp>
        <p:nvSpPr>
          <p:cNvPr id="7" name="Obdélník 6"/>
          <p:cNvSpPr/>
          <p:nvPr/>
        </p:nvSpPr>
        <p:spPr>
          <a:xfrm>
            <a:off x="611560" y="1916832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Si no </a:t>
            </a:r>
            <a:r>
              <a:rPr lang="cs-CZ" b="1" dirty="0" err="1" smtClean="0"/>
              <a:t>hemos</a:t>
            </a:r>
            <a:r>
              <a:rPr lang="cs-CZ" b="1" dirty="0" smtClean="0"/>
              <a:t> </a:t>
            </a:r>
            <a:r>
              <a:rPr lang="cs-CZ" b="1" dirty="0" err="1" smtClean="0"/>
              <a:t>comprado</a:t>
            </a:r>
            <a:r>
              <a:rPr lang="cs-CZ" b="1" dirty="0" smtClean="0"/>
              <a:t> </a:t>
            </a:r>
            <a:r>
              <a:rPr lang="cs-CZ" b="1" dirty="0" err="1" smtClean="0"/>
              <a:t>aceite</a:t>
            </a:r>
            <a:r>
              <a:rPr lang="cs-CZ" b="1" dirty="0" smtClean="0"/>
              <a:t>, no </a:t>
            </a:r>
            <a:r>
              <a:rPr lang="cs-CZ" b="1" dirty="0" err="1" smtClean="0"/>
              <a:t>podemos</a:t>
            </a:r>
            <a:r>
              <a:rPr lang="cs-CZ" b="1" dirty="0" smtClean="0"/>
              <a:t> </a:t>
            </a:r>
            <a:r>
              <a:rPr lang="cs-CZ" b="1" dirty="0" err="1" smtClean="0"/>
              <a:t>hacer</a:t>
            </a:r>
            <a:r>
              <a:rPr lang="cs-CZ" b="1" dirty="0" smtClean="0"/>
              <a:t> tortilla.</a:t>
            </a:r>
            <a:endParaRPr lang="cs-CZ" b="1" dirty="0"/>
          </a:p>
        </p:txBody>
      </p:sp>
      <p:sp>
        <p:nvSpPr>
          <p:cNvPr id="10" name="Obdélník 9"/>
          <p:cNvSpPr/>
          <p:nvPr/>
        </p:nvSpPr>
        <p:spPr>
          <a:xfrm>
            <a:off x="683568" y="306896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Pese</a:t>
            </a:r>
            <a:r>
              <a:rPr lang="cs-CZ" b="1" dirty="0" smtClean="0"/>
              <a:t> a </a:t>
            </a:r>
            <a:r>
              <a:rPr lang="cs-CZ" b="1" dirty="0" err="1" smtClean="0"/>
              <a:t>llevar</a:t>
            </a:r>
            <a:r>
              <a:rPr lang="cs-CZ" b="1" dirty="0" smtClean="0"/>
              <a:t> </a:t>
            </a:r>
            <a:r>
              <a:rPr lang="cs-CZ" b="1" dirty="0" err="1" smtClean="0"/>
              <a:t>cinco</a:t>
            </a:r>
            <a:r>
              <a:rPr lang="cs-CZ" b="1" dirty="0" smtClean="0"/>
              <a:t> </a:t>
            </a:r>
            <a:r>
              <a:rPr lang="cs-CZ" b="1" dirty="0" err="1" smtClean="0"/>
              <a:t>minutos</a:t>
            </a:r>
            <a:r>
              <a:rPr lang="cs-CZ" b="1" dirty="0" smtClean="0"/>
              <a:t> de </a:t>
            </a:r>
            <a:r>
              <a:rPr lang="cs-CZ" b="1" dirty="0" err="1" smtClean="0"/>
              <a:t>ventaja</a:t>
            </a:r>
            <a:r>
              <a:rPr lang="cs-CZ" b="1" dirty="0" smtClean="0"/>
              <a:t>, ha </a:t>
            </a:r>
            <a:r>
              <a:rPr lang="cs-CZ" b="1" dirty="0" err="1" smtClean="0"/>
              <a:t>llegado</a:t>
            </a:r>
            <a:r>
              <a:rPr lang="cs-CZ" b="1" dirty="0" smtClean="0"/>
              <a:t> </a:t>
            </a:r>
            <a:r>
              <a:rPr lang="cs-CZ" b="1" dirty="0" err="1" smtClean="0"/>
              <a:t>tercero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1" name="Obdélník 10"/>
          <p:cNvSpPr/>
          <p:nvPr/>
        </p:nvSpPr>
        <p:spPr>
          <a:xfrm>
            <a:off x="755576" y="537321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Aunque</a:t>
            </a:r>
            <a:r>
              <a:rPr lang="cs-CZ" b="1" dirty="0" smtClean="0"/>
              <a:t> </a:t>
            </a:r>
            <a:r>
              <a:rPr lang="cs-CZ" b="1" dirty="0" err="1" smtClean="0"/>
              <a:t>dedica</a:t>
            </a:r>
            <a:r>
              <a:rPr lang="cs-CZ" b="1" dirty="0" smtClean="0"/>
              <a:t> </a:t>
            </a:r>
            <a:r>
              <a:rPr lang="cs-CZ" b="1" dirty="0" err="1" smtClean="0"/>
              <a:t>mucho</a:t>
            </a:r>
            <a:r>
              <a:rPr lang="cs-CZ" b="1" dirty="0" smtClean="0"/>
              <a:t> </a:t>
            </a:r>
            <a:r>
              <a:rPr lang="cs-CZ" b="1" dirty="0" err="1" smtClean="0"/>
              <a:t>tiempo</a:t>
            </a:r>
            <a:r>
              <a:rPr lang="cs-CZ" b="1" dirty="0" smtClean="0"/>
              <a:t> </a:t>
            </a:r>
            <a:r>
              <a:rPr lang="cs-CZ" b="1" dirty="0" err="1" smtClean="0"/>
              <a:t>al</a:t>
            </a:r>
            <a:r>
              <a:rPr lang="cs-CZ" b="1" dirty="0" smtClean="0"/>
              <a:t> </a:t>
            </a:r>
            <a:r>
              <a:rPr lang="cs-CZ" b="1" dirty="0" err="1" smtClean="0"/>
              <a:t>trabajo</a:t>
            </a:r>
            <a:r>
              <a:rPr lang="cs-CZ" b="1" dirty="0" smtClean="0"/>
              <a:t> no </a:t>
            </a:r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suben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sueldo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3" name="Obdélník se zakulaceným příčným rohem 12">
            <a:hlinkClick r:id="rId2" action="ppaction://hlinksldjump"/>
          </p:cNvPr>
          <p:cNvSpPr/>
          <p:nvPr/>
        </p:nvSpPr>
        <p:spPr>
          <a:xfrm>
            <a:off x="899592" y="1340768"/>
            <a:ext cx="309634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terminada</a:t>
            </a:r>
            <a:r>
              <a:rPr lang="cs-CZ" sz="2000" b="1" dirty="0" smtClean="0">
                <a:solidFill>
                  <a:srgbClr val="FFFF00"/>
                </a:solidFill>
              </a:rPr>
              <a:t> la </a:t>
            </a:r>
            <a:r>
              <a:rPr lang="cs-CZ" sz="2000" b="1" dirty="0" err="1" smtClean="0">
                <a:solidFill>
                  <a:srgbClr val="FFFF00"/>
                </a:solidFill>
              </a:rPr>
              <a:t>carrera</a:t>
            </a:r>
            <a:r>
              <a:rPr lang="cs-CZ" sz="2000" b="1" dirty="0" smtClean="0">
                <a:solidFill>
                  <a:srgbClr val="FFFF00"/>
                </a:solidFill>
              </a:rPr>
              <a:t> …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4" name="Obdélník se zakulaceným příčným rohem 13">
            <a:hlinkClick r:id="rId2" action="ppaction://hlinksldjump"/>
          </p:cNvPr>
          <p:cNvSpPr/>
          <p:nvPr/>
        </p:nvSpPr>
        <p:spPr>
          <a:xfrm>
            <a:off x="971600" y="2348880"/>
            <a:ext cx="345638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no </a:t>
            </a:r>
            <a:r>
              <a:rPr lang="cs-CZ" sz="2000" b="1" dirty="0" err="1" smtClean="0">
                <a:solidFill>
                  <a:srgbClr val="FFFF00"/>
                </a:solidFill>
              </a:rPr>
              <a:t>comprado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el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aceite</a:t>
            </a:r>
            <a:r>
              <a:rPr lang="cs-CZ" sz="2000" b="1" dirty="0" smtClean="0">
                <a:solidFill>
                  <a:srgbClr val="FFFF00"/>
                </a:solidFill>
              </a:rPr>
              <a:t> …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5" name="Obdélník se zakulaceným příčným rohem 14">
            <a:hlinkClick r:id="rId2" action="ppaction://hlinksldjump"/>
          </p:cNvPr>
          <p:cNvSpPr/>
          <p:nvPr/>
        </p:nvSpPr>
        <p:spPr>
          <a:xfrm>
            <a:off x="971600" y="3573016"/>
            <a:ext cx="345638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llevadas</a:t>
            </a:r>
            <a:r>
              <a:rPr lang="cs-CZ" sz="2000" b="1" dirty="0" smtClean="0">
                <a:solidFill>
                  <a:srgbClr val="FFFF00"/>
                </a:solidFill>
              </a:rPr>
              <a:t> 5 </a:t>
            </a:r>
            <a:r>
              <a:rPr lang="cs-CZ" sz="2000" b="1" dirty="0" err="1" smtClean="0">
                <a:solidFill>
                  <a:srgbClr val="FFFF00"/>
                </a:solidFill>
              </a:rPr>
              <a:t>minutos</a:t>
            </a:r>
            <a:r>
              <a:rPr lang="cs-CZ" sz="2000" b="1" dirty="0" smtClean="0">
                <a:solidFill>
                  <a:srgbClr val="FFFF00"/>
                </a:solidFill>
              </a:rPr>
              <a:t> …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6" name="Obdélník se zakulaceným příčným rohem 15">
            <a:hlinkClick r:id="rId2" action="ppaction://hlinksldjump"/>
          </p:cNvPr>
          <p:cNvSpPr/>
          <p:nvPr/>
        </p:nvSpPr>
        <p:spPr>
          <a:xfrm>
            <a:off x="899592" y="4653136"/>
            <a:ext cx="345638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firmado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el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contrato</a:t>
            </a:r>
            <a:r>
              <a:rPr lang="cs-CZ" sz="2000" b="1" dirty="0" smtClean="0">
                <a:solidFill>
                  <a:srgbClr val="FFFF00"/>
                </a:solidFill>
              </a:rPr>
              <a:t> …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7" name="Obdélník se zakulaceným příčným rohem 16">
            <a:hlinkClick r:id="rId2" action="ppaction://hlinksldjump"/>
          </p:cNvPr>
          <p:cNvSpPr/>
          <p:nvPr/>
        </p:nvSpPr>
        <p:spPr>
          <a:xfrm>
            <a:off x="899592" y="5877272"/>
            <a:ext cx="345638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dedicado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mucho</a:t>
            </a:r>
            <a:r>
              <a:rPr lang="cs-CZ" sz="2000" b="1" dirty="0" smtClean="0">
                <a:solidFill>
                  <a:srgbClr val="FFFF00"/>
                </a:solidFill>
              </a:rPr>
              <a:t> …</a:t>
            </a:r>
            <a:endParaRPr lang="cs-CZ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  <p:bldP spid="11" grpId="0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508518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 -</a:t>
            </a:r>
            <a:r>
              <a:rPr lang="cs-CZ" b="1" dirty="0" err="1" smtClean="0">
                <a:solidFill>
                  <a:srgbClr val="FF0000"/>
                </a:solidFill>
              </a:rPr>
              <a:t>Una</a:t>
            </a:r>
            <a:r>
              <a:rPr lang="cs-CZ" b="1" dirty="0" smtClean="0">
                <a:solidFill>
                  <a:srgbClr val="FF0000"/>
                </a:solidFill>
              </a:rPr>
              <a:t> vez </a:t>
            </a:r>
            <a:r>
              <a:rPr lang="cs-CZ" b="1" dirty="0" err="1" smtClean="0">
                <a:solidFill>
                  <a:srgbClr val="FF0000"/>
                </a:solidFill>
              </a:rPr>
              <a:t>terminado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programa</a:t>
            </a:r>
            <a:r>
              <a:rPr lang="cs-CZ" b="1" dirty="0" smtClean="0"/>
              <a:t>, </a:t>
            </a:r>
            <a:r>
              <a:rPr lang="cs-CZ" b="1" dirty="0" err="1" smtClean="0"/>
              <a:t>apaga</a:t>
            </a:r>
            <a:r>
              <a:rPr lang="cs-CZ" b="1" dirty="0" smtClean="0"/>
              <a:t> la tele. </a:t>
            </a:r>
            <a:r>
              <a:rPr lang="cs-CZ" b="1" dirty="0" err="1" smtClean="0"/>
              <a:t>Cuando</a:t>
            </a:r>
            <a:r>
              <a:rPr lang="cs-CZ" b="1" dirty="0" smtClean="0"/>
              <a:t> termine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83568" y="3573016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 -</a:t>
            </a:r>
            <a:r>
              <a:rPr lang="cs-CZ" b="1" dirty="0" err="1" smtClean="0">
                <a:solidFill>
                  <a:srgbClr val="FF0000"/>
                </a:solidFill>
              </a:rPr>
              <a:t>Una</a:t>
            </a:r>
            <a:r>
              <a:rPr lang="cs-CZ" b="1" dirty="0" smtClean="0">
                <a:solidFill>
                  <a:srgbClr val="FF0000"/>
                </a:solidFill>
              </a:rPr>
              <a:t> vez </a:t>
            </a:r>
            <a:r>
              <a:rPr lang="cs-CZ" b="1" dirty="0" err="1" smtClean="0">
                <a:solidFill>
                  <a:srgbClr val="FF0000"/>
                </a:solidFill>
              </a:rPr>
              <a:t>ganado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primer</a:t>
            </a:r>
            <a:r>
              <a:rPr lang="cs-CZ" b="1" dirty="0" smtClean="0"/>
              <a:t> </a:t>
            </a:r>
            <a:r>
              <a:rPr lang="cs-CZ" b="1" dirty="0" err="1" smtClean="0"/>
              <a:t>Ruiseňor</a:t>
            </a:r>
            <a:r>
              <a:rPr lang="cs-CZ" b="1" dirty="0" smtClean="0"/>
              <a:t> de </a:t>
            </a:r>
            <a:r>
              <a:rPr lang="cs-CZ" b="1" dirty="0" err="1" smtClean="0"/>
              <a:t>oro</a:t>
            </a:r>
            <a:r>
              <a:rPr lang="cs-CZ" b="1" dirty="0" smtClean="0"/>
              <a:t>, Karel </a:t>
            </a:r>
            <a:r>
              <a:rPr lang="cs-CZ" b="1" dirty="0" err="1" smtClean="0"/>
              <a:t>Gott</a:t>
            </a:r>
            <a:r>
              <a:rPr lang="cs-CZ" b="1" dirty="0" smtClean="0"/>
              <a:t> se </a:t>
            </a:r>
            <a:r>
              <a:rPr lang="cs-CZ" b="1" dirty="0" err="1" smtClean="0"/>
              <a:t>hizo</a:t>
            </a:r>
            <a:r>
              <a:rPr lang="cs-CZ" b="1" dirty="0" smtClean="0"/>
              <a:t> </a:t>
            </a:r>
            <a:r>
              <a:rPr lang="cs-CZ" b="1" dirty="0" err="1" smtClean="0"/>
              <a:t>famoso</a:t>
            </a:r>
            <a:r>
              <a:rPr lang="cs-CZ" b="1" dirty="0" smtClean="0"/>
              <a:t>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6872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Como</a:t>
            </a:r>
            <a:r>
              <a:rPr lang="cs-CZ" b="1" dirty="0" smtClean="0"/>
              <a:t> se han </a:t>
            </a:r>
            <a:r>
              <a:rPr lang="cs-CZ" b="1" dirty="0" err="1" smtClean="0"/>
              <a:t>retrasado</a:t>
            </a:r>
            <a:r>
              <a:rPr lang="cs-CZ" b="1" dirty="0" smtClean="0"/>
              <a:t> los </a:t>
            </a:r>
            <a:r>
              <a:rPr lang="cs-CZ" b="1" dirty="0" err="1" smtClean="0"/>
              <a:t>demás</a:t>
            </a:r>
            <a:r>
              <a:rPr lang="cs-CZ" b="1" dirty="0" smtClean="0"/>
              <a:t>, </a:t>
            </a:r>
            <a:r>
              <a:rPr lang="cs-CZ" b="1" dirty="0" err="1" smtClean="0"/>
              <a:t>entramos</a:t>
            </a:r>
            <a:r>
              <a:rPr lang="cs-CZ" b="1" dirty="0" smtClean="0"/>
              <a:t> sin </a:t>
            </a:r>
            <a:r>
              <a:rPr lang="cs-CZ" b="1" dirty="0" err="1" smtClean="0"/>
              <a:t>ellos</a:t>
            </a:r>
            <a:r>
              <a:rPr lang="cs-CZ" b="1" dirty="0" smtClean="0"/>
              <a:t>.. .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11560" y="836712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Si </a:t>
            </a:r>
            <a:r>
              <a:rPr lang="cs-CZ" b="1" dirty="0" err="1" smtClean="0"/>
              <a:t>encuentro</a:t>
            </a:r>
            <a:r>
              <a:rPr lang="cs-CZ" b="1" dirty="0" smtClean="0"/>
              <a:t> la </a:t>
            </a:r>
            <a:r>
              <a:rPr lang="cs-CZ" b="1" dirty="0" err="1" smtClean="0"/>
              <a:t>mujer</a:t>
            </a:r>
            <a:r>
              <a:rPr lang="cs-CZ" b="1" dirty="0" smtClean="0"/>
              <a:t> </a:t>
            </a:r>
            <a:r>
              <a:rPr lang="cs-CZ" b="1" dirty="0" err="1" smtClean="0"/>
              <a:t>ideal</a:t>
            </a:r>
            <a:r>
              <a:rPr lang="cs-CZ" b="1" dirty="0" smtClean="0"/>
              <a:t>, </a:t>
            </a:r>
            <a:r>
              <a:rPr lang="cs-CZ" b="1" dirty="0" err="1" smtClean="0"/>
              <a:t>dejo</a:t>
            </a:r>
            <a:r>
              <a:rPr lang="cs-CZ" b="1" dirty="0" smtClean="0"/>
              <a:t> de </a:t>
            </a:r>
            <a:r>
              <a:rPr lang="cs-CZ" b="1" dirty="0" err="1" smtClean="0"/>
              <a:t>ligar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 </a:t>
            </a:r>
            <a:r>
              <a:rPr lang="cs-CZ" b="1" dirty="0" err="1" smtClean="0"/>
              <a:t>otras</a:t>
            </a:r>
            <a:r>
              <a:rPr lang="cs-CZ" b="1" dirty="0" smtClean="0"/>
              <a:t>. .</a:t>
            </a:r>
            <a:endParaRPr lang="cs-CZ" b="1" dirty="0"/>
          </a:p>
        </p:txBody>
      </p:sp>
      <p:sp>
        <p:nvSpPr>
          <p:cNvPr id="7" name="Obdélník se zakulaceným příčným rohem 6">
            <a:hlinkClick r:id="rId2" action="ppaction://hlinksldjump"/>
          </p:cNvPr>
          <p:cNvSpPr/>
          <p:nvPr/>
        </p:nvSpPr>
        <p:spPr>
          <a:xfrm>
            <a:off x="755576" y="1340768"/>
            <a:ext cx="345638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encontrada</a:t>
            </a:r>
            <a:r>
              <a:rPr lang="cs-CZ" sz="2000" b="1" dirty="0" smtClean="0">
                <a:solidFill>
                  <a:srgbClr val="FFFF00"/>
                </a:solidFill>
              </a:rPr>
              <a:t> la </a:t>
            </a:r>
            <a:r>
              <a:rPr lang="cs-CZ" sz="2000" b="1" dirty="0" err="1" smtClean="0">
                <a:solidFill>
                  <a:srgbClr val="FFFF00"/>
                </a:solidFill>
              </a:rPr>
              <a:t>mujer</a:t>
            </a:r>
            <a:r>
              <a:rPr lang="cs-CZ" sz="2000" b="1" dirty="0" smtClean="0">
                <a:solidFill>
                  <a:srgbClr val="FFFF00"/>
                </a:solidFill>
              </a:rPr>
              <a:t> …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8" name="Obdélník se zakulaceným příčným rohem 7">
            <a:hlinkClick r:id="rId2" action="ppaction://hlinksldjump"/>
          </p:cNvPr>
          <p:cNvSpPr/>
          <p:nvPr/>
        </p:nvSpPr>
        <p:spPr>
          <a:xfrm>
            <a:off x="755576" y="2780928"/>
            <a:ext cx="345638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retrasados</a:t>
            </a:r>
            <a:r>
              <a:rPr lang="cs-CZ" sz="2000" b="1" dirty="0" smtClean="0">
                <a:solidFill>
                  <a:srgbClr val="FFFF00"/>
                </a:solidFill>
              </a:rPr>
              <a:t> los </a:t>
            </a:r>
            <a:r>
              <a:rPr lang="cs-CZ" sz="2000" b="1" dirty="0" err="1" smtClean="0">
                <a:solidFill>
                  <a:srgbClr val="FFFF00"/>
                </a:solidFill>
              </a:rPr>
              <a:t>demás</a:t>
            </a:r>
            <a:r>
              <a:rPr lang="cs-CZ" sz="2000" b="1" dirty="0" smtClean="0">
                <a:solidFill>
                  <a:srgbClr val="FFFF00"/>
                </a:solidFill>
              </a:rPr>
              <a:t>…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9" name="Obdélník se zakulaceným příčným rohem 8">
            <a:hlinkClick r:id="rId2" action="ppaction://hlinksldjump"/>
          </p:cNvPr>
          <p:cNvSpPr/>
          <p:nvPr/>
        </p:nvSpPr>
        <p:spPr>
          <a:xfrm>
            <a:off x="755576" y="4365104"/>
            <a:ext cx="6840760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Cuando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ganó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por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primera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ver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el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ruiseňor</a:t>
            </a:r>
            <a:r>
              <a:rPr lang="cs-CZ" sz="2000" b="1" dirty="0" smtClean="0">
                <a:solidFill>
                  <a:srgbClr val="FFFF00"/>
                </a:solidFill>
              </a:rPr>
              <a:t> de </a:t>
            </a:r>
            <a:r>
              <a:rPr lang="cs-CZ" sz="2000" b="1" dirty="0" err="1" smtClean="0">
                <a:solidFill>
                  <a:srgbClr val="FFFF00"/>
                </a:solidFill>
              </a:rPr>
              <a:t>oro</a:t>
            </a:r>
            <a:r>
              <a:rPr lang="cs-CZ" sz="2000" b="1" dirty="0" smtClean="0">
                <a:solidFill>
                  <a:srgbClr val="FFFF00"/>
                </a:solidFill>
              </a:rPr>
              <a:t> …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0" name="Obdélník se zakulaceným příčným rohem 9">
            <a:hlinkClick r:id="rId2" action="ppaction://hlinksldjump"/>
          </p:cNvPr>
          <p:cNvSpPr/>
          <p:nvPr/>
        </p:nvSpPr>
        <p:spPr>
          <a:xfrm>
            <a:off x="755576" y="5805264"/>
            <a:ext cx="4752528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Cuando</a:t>
            </a:r>
            <a:r>
              <a:rPr lang="cs-CZ" sz="2000" b="1" smtClean="0">
                <a:solidFill>
                  <a:srgbClr val="FFFF00"/>
                </a:solidFill>
              </a:rPr>
              <a:t> </a:t>
            </a:r>
            <a:r>
              <a:rPr lang="cs-CZ" sz="2000" b="1" smtClean="0">
                <a:solidFill>
                  <a:srgbClr val="FFFF00"/>
                </a:solidFill>
              </a:rPr>
              <a:t>termine </a:t>
            </a:r>
            <a:r>
              <a:rPr lang="cs-CZ" sz="2000" b="1" dirty="0" err="1" smtClean="0">
                <a:solidFill>
                  <a:srgbClr val="FFFF00"/>
                </a:solidFill>
              </a:rPr>
              <a:t>el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programa</a:t>
            </a:r>
            <a:r>
              <a:rPr lang="cs-CZ" sz="2000" b="1" dirty="0" smtClean="0">
                <a:solidFill>
                  <a:srgbClr val="FFFF00"/>
                </a:solidFill>
              </a:rPr>
              <a:t> …</a:t>
            </a:r>
            <a:endParaRPr lang="cs-CZ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810</TotalTime>
  <Words>439</Words>
  <Application>Microsoft Office PowerPoint</Application>
  <PresentationFormat>Předvádění na obrazovce (4:3)</PresentationFormat>
  <Paragraphs>92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Přehlednost</vt:lpstr>
      <vt:lpstr>Oraciones subordinadas con participio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Concordancia temporal</dc:title>
  <dc:creator>Nano</dc:creator>
  <cp:lastModifiedBy>smoldasova</cp:lastModifiedBy>
  <cp:revision>70</cp:revision>
  <dcterms:created xsi:type="dcterms:W3CDTF">2013-03-02T08:02:52Z</dcterms:created>
  <dcterms:modified xsi:type="dcterms:W3CDTF">2020-10-05T12:01:16Z</dcterms:modified>
</cp:coreProperties>
</file>